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EF825-C3D0-4803-BDA2-C202FC2C96B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76DB6-037B-4905-9432-FAEAB418F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9637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EF825-C3D0-4803-BDA2-C202FC2C96B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76DB6-037B-4905-9432-FAEAB418F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97662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EF825-C3D0-4803-BDA2-C202FC2C96B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76DB6-037B-4905-9432-FAEAB418F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709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EF825-C3D0-4803-BDA2-C202FC2C96B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76DB6-037B-4905-9432-FAEAB418F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5290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EF825-C3D0-4803-BDA2-C202FC2C96B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76DB6-037B-4905-9432-FAEAB418F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07119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EF825-C3D0-4803-BDA2-C202FC2C96B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76DB6-037B-4905-9432-FAEAB418F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1393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EF825-C3D0-4803-BDA2-C202FC2C96B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76DB6-037B-4905-9432-FAEAB418F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0769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EF825-C3D0-4803-BDA2-C202FC2C96B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76DB6-037B-4905-9432-FAEAB418F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1116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EF825-C3D0-4803-BDA2-C202FC2C96B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76DB6-037B-4905-9432-FAEAB418F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04138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EF825-C3D0-4803-BDA2-C202FC2C96B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76DB6-037B-4905-9432-FAEAB418F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217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EF825-C3D0-4803-BDA2-C202FC2C96B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76DB6-037B-4905-9432-FAEAB418F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6180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EEF825-C3D0-4803-BDA2-C202FC2C96B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876DB6-037B-4905-9432-FAEAB418FD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9850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google.cz/url?sa=i&amp;rct=j&amp;q=%C5%A1koln%C3%AD+v%C4%9Bk&amp;source=images&amp;cd=&amp;cad=rja&amp;docid=68apgb27QtK8LM&amp;tbnid=MmDc64AgRYIqKM:&amp;ved=0CAUQjRw&amp;url=http://www.kondice.cz/2012/09/stredni-skola-dalsi-narocny-zacatek/&amp;ei=I9fJUbynNoXtPOaQgegH&amp;psig=AFQjCNEt9L1Jms2DP_NZ5XaEBMb0c5_k0A&amp;ust=1372268705455724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ojebetynka.cz/dite-je-na-svete/batole/aby-misto-moje-rikalo-pujcim" TargetMode="External"/><Relationship Id="rId7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popovice.cz/kultura/vitani-obcanku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ondice.cz/2012/09/stredni-skola-dalsi-narocny-zacatek/" TargetMode="External"/><Relationship Id="rId5" Type="http://schemas.openxmlformats.org/officeDocument/2006/relationships/hyperlink" Target="http://www.prokrasnetelo.cz/clanky/krize-stredniho-veku/" TargetMode="External"/><Relationship Id="rId4" Type="http://schemas.openxmlformats.org/officeDocument/2006/relationships/hyperlink" Target="http://www.dtsv.cz/fotky.php?page=2010070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594624" y="2707620"/>
            <a:ext cx="5963492" cy="326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METODICKÝ LIST PRO ZŠ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VY_32_INOVACE_9.1.17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Koritenská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3. </a:t>
            </a:r>
            <a:r>
              <a:rPr lang="cs-CZ" sz="12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6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Vývoj jedince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Člověk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Tento materiál slouží k výkladu a procvičení učiva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</a:t>
            </a:r>
            <a:r>
              <a:rPr lang="cs-CZ" sz="1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vývoj jedince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Pomůcky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4624" y="908720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07140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/>
          <a:lstStyle/>
          <a:p>
            <a:r>
              <a:rPr lang="cs-CZ" b="1" dirty="0" smtClean="0"/>
              <a:t>Vývoj jedince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772816"/>
            <a:ext cx="6400800" cy="1752600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1"/>
                </a:solidFill>
              </a:rPr>
              <a:t>d miminka po dědu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852936"/>
            <a:ext cx="3384376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 descr="C:\Users\lenovo\AppData\Local\Microsoft\Windows\Temporary Internet Files\Content.IE5\Q88NVGHF\MC9001571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852936"/>
            <a:ext cx="288032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19659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Jak to začíná: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spojením pohlavních buněk muže a ženy (spermie a vajíčko)</a:t>
            </a:r>
          </a:p>
          <a:p>
            <a:endParaRPr lang="cs-CZ" b="1" dirty="0" smtClean="0"/>
          </a:p>
          <a:p>
            <a:r>
              <a:rPr lang="cs-CZ" b="1" dirty="0" smtClean="0"/>
              <a:t>oplodněné vajíčko se uhnízdí v děloze a začíná těhotenství</a:t>
            </a:r>
          </a:p>
          <a:p>
            <a:endParaRPr lang="cs-CZ" b="1" dirty="0" smtClean="0"/>
          </a:p>
          <a:p>
            <a:r>
              <a:rPr lang="cs-CZ" b="1" dirty="0" smtClean="0"/>
              <a:t>to trvá 9 měsíců (280 dní) a končí porodem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204630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Vývojová období člověka: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1. novorozenec </a:t>
            </a:r>
          </a:p>
          <a:p>
            <a:r>
              <a:rPr lang="cs-CZ" b="1" dirty="0" smtClean="0"/>
              <a:t>(od narození do 1. měsíce života)</a:t>
            </a:r>
            <a:endParaRPr lang="cs-CZ" b="1" dirty="0"/>
          </a:p>
        </p:txBody>
      </p:sp>
      <p:pic>
        <p:nvPicPr>
          <p:cNvPr id="2051" name="Picture 3" descr="C:\Users\lenovo\AppData\Local\Microsoft\Windows\Temporary Internet Files\Content.IE5\X5BH5KDJ\MC9003973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7715" y="2924944"/>
            <a:ext cx="3001045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68277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2. kojenec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(do konce 1. roku života)</a:t>
            </a:r>
            <a:endParaRPr lang="cs-CZ" b="1" dirty="0"/>
          </a:p>
        </p:txBody>
      </p:sp>
      <p:pic>
        <p:nvPicPr>
          <p:cNvPr id="3074" name="Picture 2" descr="C:\Users\lenovo\AppData\Local\Microsoft\Windows\Temporary Internet Files\Content.IE5\56F26AVJ\MP9004021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636913"/>
            <a:ext cx="5171529" cy="3414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47451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3. batole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(do konce 3. roku života)</a:t>
            </a:r>
            <a:endParaRPr lang="cs-CZ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504937"/>
            <a:ext cx="3151237" cy="41174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58362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4. předškolní věk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(do konce 5. roku života)</a:t>
            </a:r>
            <a:endParaRPr lang="cs-CZ" b="1" dirty="0"/>
          </a:p>
        </p:txBody>
      </p:sp>
      <p:pic>
        <p:nvPicPr>
          <p:cNvPr id="4" name="Picture 2" descr="C:\Users\lenovo\AppData\Local\Microsoft\Windows\Temporary Internet Files\Content.IE5\56F26AVJ\MP9004487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276872"/>
            <a:ext cx="3700561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36448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5. školní věk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(do konce 15. roku života)</a:t>
            </a:r>
          </a:p>
          <a:p>
            <a:r>
              <a:rPr lang="cs-CZ" b="1" dirty="0" smtClean="0"/>
              <a:t>ukončen pubertou (cca od 11. roku života)</a:t>
            </a:r>
            <a:endParaRPr lang="cs-CZ" b="1" dirty="0"/>
          </a:p>
        </p:txBody>
      </p:sp>
      <p:pic>
        <p:nvPicPr>
          <p:cNvPr id="5122" name="Picture 2" descr="http://www.dtsv.cz/fotogalerie/2010/20100705_4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868" t="10312" r="5818"/>
          <a:stretch/>
        </p:blipFill>
        <p:spPr bwMode="auto">
          <a:xfrm>
            <a:off x="2163510" y="2996952"/>
            <a:ext cx="4856762" cy="3607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15859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6. dospívání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(do konce 21. roku života)</a:t>
            </a:r>
          </a:p>
          <a:p>
            <a:r>
              <a:rPr lang="cs-CZ" b="1" dirty="0" smtClean="0"/>
              <a:t>v 18 letech dospělost dle zákona</a:t>
            </a:r>
            <a:endParaRPr lang="cs-CZ" b="1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3480" tIns="0" rIns="63480" bIns="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6149" name="Picture 5" descr="http://www.kondice.cz/wp-content/uploads/2012/09/shutterstock_107329703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300"/>
          <a:stretch/>
        </p:blipFill>
        <p:spPr bwMode="auto">
          <a:xfrm>
            <a:off x="1007604" y="2961781"/>
            <a:ext cx="7128792" cy="3571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8480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7. dospělost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(do konce 60. roku života)</a:t>
            </a:r>
            <a:endParaRPr lang="cs-CZ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564904"/>
            <a:ext cx="2713037" cy="2951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 descr="C:\Users\lenovo\AppData\Local\Microsoft\Windows\Temporary Internet Files\Content.IE5\W9SZD3HC\MP9004425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74049" y="1880245"/>
            <a:ext cx="2952328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15034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8. stáří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/>
              <a:t>(od </a:t>
            </a:r>
            <a:r>
              <a:rPr lang="cs-CZ" b="1" dirty="0" smtClean="0"/>
              <a:t>60 let </a:t>
            </a:r>
            <a:r>
              <a:rPr lang="cs-CZ" b="1" smtClean="0"/>
              <a:t>do smrti)</a:t>
            </a:r>
            <a:endParaRPr lang="cs-CZ" b="1" dirty="0"/>
          </a:p>
        </p:txBody>
      </p:sp>
      <p:pic>
        <p:nvPicPr>
          <p:cNvPr id="5122" name="Picture 2" descr="C:\Users\lenovo\AppData\Local\Microsoft\Windows\Temporary Internet Files\Content.IE5\56F26AVJ\MC9003435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420888"/>
            <a:ext cx="5328592" cy="3528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10251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8271" y="346511"/>
            <a:ext cx="8229600" cy="1143000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Autor prohlašuje, že tento materiál je jeho prací, nebo je stažen z uvedených zdrojů.</a:t>
            </a:r>
            <a:endParaRPr lang="cs-CZ" sz="1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hlinkClick r:id="rId2"/>
              </a:rPr>
              <a:t>http://www.popovice.cz/kultura/vitani-obcanku/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www.mojebetynka.cz/dite-je-na-svete/batole/aby-misto-moje-rikalo-pujcim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www.dtsv.cz/fotky.php?page=20100705</a:t>
            </a:r>
            <a:endParaRPr lang="cs-CZ" dirty="0" smtClean="0"/>
          </a:p>
          <a:p>
            <a:r>
              <a:rPr lang="cs-CZ" dirty="0">
                <a:hlinkClick r:id="rId5"/>
              </a:rPr>
              <a:t>http://www.prokrasnetelo.cz/clanky/krize-stredniho-veku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r>
              <a:rPr lang="cs-CZ" dirty="0">
                <a:hlinkClick r:id="rId6"/>
              </a:rPr>
              <a:t>http://www.kondice.</a:t>
            </a:r>
            <a:r>
              <a:rPr lang="cs-CZ" dirty="0" err="1">
                <a:hlinkClick r:id="rId6"/>
              </a:rPr>
              <a:t>cz</a:t>
            </a:r>
            <a:r>
              <a:rPr lang="cs-CZ" dirty="0">
                <a:hlinkClick r:id="rId6"/>
              </a:rPr>
              <a:t>/2012/09/</a:t>
            </a:r>
            <a:r>
              <a:rPr lang="cs-CZ" dirty="0" err="1">
                <a:hlinkClick r:id="rId6"/>
              </a:rPr>
              <a:t>stredni</a:t>
            </a:r>
            <a:r>
              <a:rPr lang="cs-CZ" dirty="0">
                <a:hlinkClick r:id="rId6"/>
              </a:rPr>
              <a:t>-</a:t>
            </a:r>
            <a:r>
              <a:rPr lang="cs-CZ" dirty="0" err="1">
                <a:hlinkClick r:id="rId6"/>
              </a:rPr>
              <a:t>skola</a:t>
            </a:r>
            <a:r>
              <a:rPr lang="cs-CZ" dirty="0">
                <a:hlinkClick r:id="rId6"/>
              </a:rPr>
              <a:t>-</a:t>
            </a:r>
            <a:r>
              <a:rPr lang="cs-CZ" dirty="0" err="1">
                <a:hlinkClick r:id="rId6"/>
              </a:rPr>
              <a:t>dalsi</a:t>
            </a:r>
            <a:r>
              <a:rPr lang="cs-CZ" dirty="0">
                <a:hlinkClick r:id="rId6"/>
              </a:rPr>
              <a:t>-</a:t>
            </a:r>
            <a:r>
              <a:rPr lang="cs-CZ" dirty="0" err="1">
                <a:hlinkClick r:id="rId6"/>
              </a:rPr>
              <a:t>narocny</a:t>
            </a:r>
            <a:r>
              <a:rPr lang="cs-CZ" dirty="0">
                <a:hlinkClick r:id="rId6"/>
              </a:rPr>
              <a:t>-</a:t>
            </a:r>
            <a:r>
              <a:rPr lang="cs-CZ" dirty="0" err="1">
                <a:hlinkClick r:id="rId6"/>
              </a:rPr>
              <a:t>zacatek</a:t>
            </a:r>
            <a:r>
              <a:rPr lang="cs-CZ" dirty="0" smtClean="0">
                <a:hlinkClick r:id="rId6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www.office.</a:t>
            </a:r>
            <a:r>
              <a:rPr lang="cs-CZ" dirty="0" err="1" smtClean="0">
                <a:hlinkClick r:id="rId7"/>
              </a:rPr>
              <a:t>microsoft.com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90098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199</Words>
  <Application>Microsoft Office PowerPoint</Application>
  <PresentationFormat>Předvádění na obrazovce (4:3)</PresentationFormat>
  <Paragraphs>59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Vývoj jedince</vt:lpstr>
      <vt:lpstr>Jak to začíná:</vt:lpstr>
      <vt:lpstr>Vývojová období člověka:</vt:lpstr>
      <vt:lpstr>2. kojenec</vt:lpstr>
      <vt:lpstr>3. batole</vt:lpstr>
      <vt:lpstr>4. předškolní věk</vt:lpstr>
      <vt:lpstr>5. školní věk</vt:lpstr>
      <vt:lpstr>6. dospívání</vt:lpstr>
      <vt:lpstr>7. dospělost</vt:lpstr>
      <vt:lpstr>8. stáří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Dum</cp:lastModifiedBy>
  <cp:revision>37</cp:revision>
  <dcterms:created xsi:type="dcterms:W3CDTF">2013-06-24T17:21:42Z</dcterms:created>
  <dcterms:modified xsi:type="dcterms:W3CDTF">2013-12-15T19:08:09Z</dcterms:modified>
</cp:coreProperties>
</file>