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58" r:id="rId4"/>
    <p:sldId id="261" r:id="rId5"/>
    <p:sldId id="260" r:id="rId6"/>
    <p:sldId id="262" r:id="rId7"/>
    <p:sldId id="256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78C94-2D9B-409C-A75F-678DA7758C38}" type="datetimeFigureOut">
              <a:rPr lang="cs-CZ" smtClean="0"/>
              <a:pPr/>
              <a:t>15.12.2013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3DF7D-2170-4D48-948F-745016FA733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78173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78C94-2D9B-409C-A75F-678DA7758C38}" type="datetimeFigureOut">
              <a:rPr lang="cs-CZ" smtClean="0"/>
              <a:pPr/>
              <a:t>15.12.2013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3DF7D-2170-4D48-948F-745016FA733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743839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78C94-2D9B-409C-A75F-678DA7758C38}" type="datetimeFigureOut">
              <a:rPr lang="cs-CZ" smtClean="0"/>
              <a:pPr/>
              <a:t>15.12.2013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3DF7D-2170-4D48-948F-745016FA733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912557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78C94-2D9B-409C-A75F-678DA7758C38}" type="datetimeFigureOut">
              <a:rPr lang="cs-CZ" smtClean="0"/>
              <a:pPr/>
              <a:t>15.12.2013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3DF7D-2170-4D48-948F-745016FA733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103496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78C94-2D9B-409C-A75F-678DA7758C38}" type="datetimeFigureOut">
              <a:rPr lang="cs-CZ" smtClean="0"/>
              <a:pPr/>
              <a:t>15.12.2013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3DF7D-2170-4D48-948F-745016FA733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697062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78C94-2D9B-409C-A75F-678DA7758C38}" type="datetimeFigureOut">
              <a:rPr lang="cs-CZ" smtClean="0"/>
              <a:pPr/>
              <a:t>15.12.2013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3DF7D-2170-4D48-948F-745016FA733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063835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78C94-2D9B-409C-A75F-678DA7758C38}" type="datetimeFigureOut">
              <a:rPr lang="cs-CZ" smtClean="0"/>
              <a:pPr/>
              <a:t>15.12.2013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3DF7D-2170-4D48-948F-745016FA733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7776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78C94-2D9B-409C-A75F-678DA7758C38}" type="datetimeFigureOut">
              <a:rPr lang="cs-CZ" smtClean="0"/>
              <a:pPr/>
              <a:t>15.12.2013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3DF7D-2170-4D48-948F-745016FA733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354367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78C94-2D9B-409C-A75F-678DA7758C38}" type="datetimeFigureOut">
              <a:rPr lang="cs-CZ" smtClean="0"/>
              <a:pPr/>
              <a:t>15.12.2013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3DF7D-2170-4D48-948F-745016FA733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397820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78C94-2D9B-409C-A75F-678DA7758C38}" type="datetimeFigureOut">
              <a:rPr lang="cs-CZ" smtClean="0"/>
              <a:pPr/>
              <a:t>15.12.2013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3DF7D-2170-4D48-948F-745016FA733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976493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78C94-2D9B-409C-A75F-678DA7758C38}" type="datetimeFigureOut">
              <a:rPr lang="cs-CZ" smtClean="0"/>
              <a:pPr/>
              <a:t>15.12.2013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3DF7D-2170-4D48-948F-745016FA733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582940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path path="rect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778C94-2D9B-409C-A75F-678DA7758C38}" type="datetimeFigureOut">
              <a:rPr lang="cs-CZ" smtClean="0"/>
              <a:pPr/>
              <a:t>15.12.2013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33DF7D-2170-4D48-948F-745016FA733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414235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ylinybylin.cz/vegetalis/eshop/48-1-Organy-telesne-soustavy/994-2-Obehova-soustava-srdce" TargetMode="External"/><Relationship Id="rId2" Type="http://schemas.openxmlformats.org/officeDocument/2006/relationships/hyperlink" Target="http://cs.wikipedia.org/wiki/Soubor:Redbloodcells.jpg" TargetMode="Externa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vyuka.zsjarose.cz/index.php?action=lesson_detail&amp;id=432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594624" y="2707620"/>
            <a:ext cx="5963492" cy="3262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                          METODICKÝ LIST PRO ZŠ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Pro zpracování vzdělávacích materiálů (VM)v rámci projektu EU peníze školám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     Operační program Vzdělávání pro konkurenceschopnost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Projekt: Moderní výuka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Registrační číslo: CZ.1.07/1.4.00/21.3192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Číslo DUM: </a:t>
            </a:r>
            <a:r>
              <a:rPr kumimoji="0" lang="cs-CZ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VY_32_INOVACE_9.1.11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Jméno autora: Mgr. Lenka </a:t>
            </a:r>
            <a:r>
              <a:rPr kumimoji="0" lang="cs-CZ" sz="1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Koritenská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Datum, období kdy byl vytvořen: </a:t>
            </a:r>
            <a:r>
              <a:rPr lang="cs-CZ" sz="12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27</a:t>
            </a: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</a:t>
            </a:r>
            <a:r>
              <a:rPr lang="cs-CZ" sz="1200" b="1" dirty="0">
                <a:latin typeface="Arial" pitchFamily="34" charset="0"/>
                <a:ea typeface="Times New Roman" pitchFamily="18" charset="0"/>
                <a:cs typeface="Arial" pitchFamily="34" charset="0"/>
              </a:rPr>
              <a:t>5</a:t>
            </a: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2013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Název práce: </a:t>
            </a:r>
            <a:r>
              <a:rPr kumimoji="0" lang="cs-CZ" sz="12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cs-CZ" sz="12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Oběhová soustava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Předmět, pro který je VM určen: Přírodověda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Ročník, pro který je VM určen: 4. ročník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Časová dotace</a:t>
            </a: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: </a:t>
            </a: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 hod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Vzdělávací oblast, tematický okruh, téma: Člověk 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Metodický list, anotace- výstižný popis způsobu použití VM ve výuce:</a:t>
            </a: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Tento materiál slouží k výkladu a procvičení učiva</a:t>
            </a:r>
            <a:r>
              <a:rPr kumimoji="0" lang="cs-CZ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– </a:t>
            </a:r>
            <a:r>
              <a:rPr lang="cs-CZ" sz="12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oběhová soustava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Pomůcky</a:t>
            </a: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: 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	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lenovo\Desktop\prilohy_3640 (2)\OPVK_hor_zakladni_logolink_CB_cz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72742" y="908720"/>
            <a:ext cx="5761037" cy="1258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038358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260648"/>
            <a:ext cx="7772400" cy="1470025"/>
          </a:xfrm>
        </p:spPr>
        <p:txBody>
          <a:bodyPr/>
          <a:lstStyle/>
          <a:p>
            <a:r>
              <a:rPr lang="cs-CZ" b="1" dirty="0" smtClean="0">
                <a:solidFill>
                  <a:schemeClr val="bg1"/>
                </a:solidFill>
              </a:rPr>
              <a:t>Oběhová soustava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4392" y="1412776"/>
            <a:ext cx="6400800" cy="1752600"/>
          </a:xfrm>
        </p:spPr>
        <p:txBody>
          <a:bodyPr/>
          <a:lstStyle/>
          <a:p>
            <a:r>
              <a:rPr lang="cs-CZ" b="1" dirty="0" smtClean="0">
                <a:solidFill>
                  <a:schemeClr val="bg1"/>
                </a:solidFill>
              </a:rPr>
              <a:t>tepny + žíly + vlásečnice</a:t>
            </a:r>
            <a:endParaRPr lang="cs-CZ" b="1" dirty="0">
              <a:solidFill>
                <a:schemeClr val="bg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52758" y="2924944"/>
            <a:ext cx="4214192" cy="27332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003759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bg1"/>
                </a:solidFill>
              </a:rPr>
              <a:t>Slouží k: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bg1"/>
                </a:solidFill>
              </a:rPr>
              <a:t>umožňuje neustálé proudění krve celým tělem</a:t>
            </a:r>
          </a:p>
          <a:p>
            <a:endParaRPr lang="cs-CZ" b="1" dirty="0">
              <a:solidFill>
                <a:schemeClr val="bg1"/>
              </a:solidFill>
            </a:endParaRPr>
          </a:p>
          <a:p>
            <a:r>
              <a:rPr lang="cs-CZ" b="1" dirty="0" smtClean="0">
                <a:solidFill>
                  <a:schemeClr val="bg1"/>
                </a:solidFill>
              </a:rPr>
              <a:t>→ zásobování kyslíkem a živinami</a:t>
            </a:r>
            <a:endParaRPr lang="cs-CZ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259006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bg1"/>
                </a:solidFill>
              </a:rPr>
              <a:t>Tvoří ji: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556792"/>
            <a:ext cx="8229600" cy="4824536"/>
          </a:xfrm>
        </p:spPr>
        <p:txBody>
          <a:bodyPr/>
          <a:lstStyle/>
          <a:p>
            <a:r>
              <a:rPr lang="cs-CZ" b="1" dirty="0" smtClean="0">
                <a:solidFill>
                  <a:schemeClr val="bg1"/>
                </a:solidFill>
              </a:rPr>
              <a:t>srdce, cévy a krev</a:t>
            </a:r>
          </a:p>
          <a:p>
            <a:endParaRPr lang="cs-CZ" b="1" dirty="0">
              <a:solidFill>
                <a:schemeClr val="bg1"/>
              </a:solidFill>
            </a:endParaRPr>
          </a:p>
          <a:p>
            <a:r>
              <a:rPr lang="cs-CZ" b="1" dirty="0" smtClean="0">
                <a:solidFill>
                  <a:schemeClr val="bg1"/>
                </a:solidFill>
              </a:rPr>
              <a:t>srdce – dutý sval, pracuje jako pumpa</a:t>
            </a:r>
          </a:p>
          <a:p>
            <a:endParaRPr lang="cs-CZ" b="1" dirty="0">
              <a:solidFill>
                <a:schemeClr val="bg1"/>
              </a:solidFill>
            </a:endParaRPr>
          </a:p>
          <a:p>
            <a:r>
              <a:rPr lang="cs-CZ" b="1" dirty="0" smtClean="0">
                <a:solidFill>
                  <a:schemeClr val="bg1"/>
                </a:solidFill>
              </a:rPr>
              <a:t>cévy s okysličenou krví – tepny</a:t>
            </a:r>
          </a:p>
          <a:p>
            <a:r>
              <a:rPr lang="cs-CZ" b="1" dirty="0" smtClean="0">
                <a:solidFill>
                  <a:schemeClr val="bg1"/>
                </a:solidFill>
              </a:rPr>
              <a:t>cévy s odkysličenou krví – žíly</a:t>
            </a:r>
          </a:p>
          <a:p>
            <a:r>
              <a:rPr lang="cs-CZ" b="1" dirty="0" smtClean="0">
                <a:solidFill>
                  <a:schemeClr val="bg1"/>
                </a:solidFill>
              </a:rPr>
              <a:t>malé cévy - vlásečnice</a:t>
            </a:r>
          </a:p>
        </p:txBody>
      </p:sp>
    </p:spTree>
    <p:extLst>
      <p:ext uri="{BB962C8B-B14F-4D97-AF65-F5344CB8AC3E}">
        <p14:creationId xmlns:p14="http://schemas.microsoft.com/office/powerpoint/2010/main" xmlns="" val="2140234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http://www.bylinybylin.cz/fotky20008/exp_human05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59632" y="627972"/>
            <a:ext cx="2665834" cy="540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Krevní oběh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0" y="627972"/>
            <a:ext cx="3888432" cy="540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003581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bg1"/>
                </a:solidFill>
              </a:rPr>
              <a:t>Zajímavosti: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bg1"/>
                </a:solidFill>
              </a:rPr>
              <a:t>při poranění tepny krev vystřikuje</a:t>
            </a:r>
          </a:p>
          <a:p>
            <a:endParaRPr lang="cs-CZ" b="1" dirty="0">
              <a:solidFill>
                <a:schemeClr val="bg1"/>
              </a:solidFill>
            </a:endParaRPr>
          </a:p>
          <a:p>
            <a:r>
              <a:rPr lang="cs-CZ" b="1" dirty="0" smtClean="0">
                <a:solidFill>
                  <a:schemeClr val="bg1"/>
                </a:solidFill>
              </a:rPr>
              <a:t>při poranění žíly krev vytéká</a:t>
            </a:r>
          </a:p>
          <a:p>
            <a:endParaRPr lang="cs-CZ" b="1" dirty="0">
              <a:solidFill>
                <a:schemeClr val="bg1"/>
              </a:solidFill>
            </a:endParaRPr>
          </a:p>
          <a:p>
            <a:r>
              <a:rPr lang="cs-CZ" b="1" dirty="0" smtClean="0">
                <a:solidFill>
                  <a:schemeClr val="bg1"/>
                </a:solidFill>
              </a:rPr>
              <a:t>nejdelší a největší tepna – aorta</a:t>
            </a:r>
            <a:endParaRPr lang="cs-CZ" b="1" dirty="0">
              <a:solidFill>
                <a:schemeClr val="bg1"/>
              </a:solidFill>
            </a:endParaRPr>
          </a:p>
          <a:p>
            <a:endParaRPr lang="cs-CZ" b="1" dirty="0" smtClean="0">
              <a:solidFill>
                <a:schemeClr val="bg1"/>
              </a:solidFill>
            </a:endParaRPr>
          </a:p>
          <a:p>
            <a:r>
              <a:rPr lang="cs-CZ" b="1" dirty="0" smtClean="0">
                <a:solidFill>
                  <a:schemeClr val="bg1"/>
                </a:solidFill>
              </a:rPr>
              <a:t>křečové žíly – nemoc žil (vystouplé stěny žil)</a:t>
            </a:r>
            <a:endParaRPr lang="cs-CZ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81168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548680"/>
            <a:ext cx="7772400" cy="1470025"/>
          </a:xfrm>
        </p:spPr>
        <p:txBody>
          <a:bodyPr>
            <a:normAutofit/>
          </a:bodyPr>
          <a:lstStyle/>
          <a:p>
            <a:pPr algn="just"/>
            <a:r>
              <a:rPr lang="cs-CZ" sz="2000" dirty="0" smtClean="0"/>
              <a:t>Autor prohlašuje, že tento materiál je jeho prací, nebo je stažen z uvedených zdrojů.</a:t>
            </a:r>
            <a:endParaRPr lang="cs-CZ" sz="20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15616" y="1700808"/>
            <a:ext cx="6400800" cy="2448272"/>
          </a:xfrm>
        </p:spPr>
        <p:txBody>
          <a:bodyPr>
            <a:normAutofit fontScale="62500" lnSpcReduction="20000"/>
          </a:bodyPr>
          <a:lstStyle/>
          <a:p>
            <a:pPr algn="just"/>
            <a:r>
              <a:rPr lang="cs-CZ" smtClean="0">
                <a:hlinkClick r:id="rId2"/>
              </a:rPr>
              <a:t>http</a:t>
            </a:r>
            <a:r>
              <a:rPr lang="cs-CZ" smtClean="0">
                <a:hlinkClick r:id="rId2"/>
              </a:rPr>
              <a:t>://</a:t>
            </a:r>
            <a:r>
              <a:rPr lang="cs-CZ" smtClean="0">
                <a:hlinkClick r:id="rId2"/>
              </a:rPr>
              <a:t>cs.wikipedia.org/wiki/Soubor:Redbloodcells.jpg</a:t>
            </a:r>
            <a:endParaRPr lang="cs-CZ" smtClean="0"/>
          </a:p>
          <a:p>
            <a:pPr algn="just"/>
            <a:endParaRPr lang="cs-CZ" dirty="0" smtClean="0"/>
          </a:p>
          <a:p>
            <a:pPr algn="just"/>
            <a:r>
              <a:rPr lang="cs-CZ" dirty="0" smtClean="0">
                <a:hlinkClick r:id="rId3"/>
              </a:rPr>
              <a:t>http://www.bylinybylin.cz/vegetalis/eshop/48-1-Organy-telesne-soustavy/994-2-Obehova-soustava-srdce</a:t>
            </a:r>
            <a:endParaRPr lang="cs-CZ" dirty="0" smtClean="0"/>
          </a:p>
          <a:p>
            <a:pPr algn="just"/>
            <a:endParaRPr lang="cs-CZ" dirty="0" smtClean="0"/>
          </a:p>
          <a:p>
            <a:pPr algn="just"/>
            <a:r>
              <a:rPr lang="cs-CZ" dirty="0" smtClean="0">
                <a:hlinkClick r:id="rId4"/>
              </a:rPr>
              <a:t>http://vyuka.zsjarose.cz/index.php?action=lesson_detail&amp;id=432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548666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119</Words>
  <Application>Microsoft Office PowerPoint</Application>
  <PresentationFormat>Předvádění na obrazovce (4:3)</PresentationFormat>
  <Paragraphs>47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Snímek 1</vt:lpstr>
      <vt:lpstr>Oběhová soustava</vt:lpstr>
      <vt:lpstr>Slouží k:</vt:lpstr>
      <vt:lpstr>Tvoří ji:</vt:lpstr>
      <vt:lpstr>Snímek 5</vt:lpstr>
      <vt:lpstr>Zajímavosti:</vt:lpstr>
      <vt:lpstr>Autor prohlašuje, že tento materiál je jeho prací, nebo je stažen z uvedených zdrojů.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Administrator</dc:creator>
  <cp:lastModifiedBy>Dum</cp:lastModifiedBy>
  <cp:revision>22</cp:revision>
  <dcterms:created xsi:type="dcterms:W3CDTF">2013-05-29T16:34:22Z</dcterms:created>
  <dcterms:modified xsi:type="dcterms:W3CDTF">2013-12-15T19:03:56Z</dcterms:modified>
</cp:coreProperties>
</file>