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7" r:id="rId5"/>
    <p:sldId id="268" r:id="rId6"/>
    <p:sldId id="269" r:id="rId7"/>
    <p:sldId id="270" r:id="rId8"/>
    <p:sldId id="271" r:id="rId9"/>
    <p:sldId id="272" r:id="rId10"/>
    <p:sldId id="283" r:id="rId11"/>
    <p:sldId id="284" r:id="rId12"/>
    <p:sldId id="275" r:id="rId13"/>
    <p:sldId id="277" r:id="rId14"/>
    <p:sldId id="278" r:id="rId15"/>
    <p:sldId id="279" r:id="rId16"/>
    <p:sldId id="280" r:id="rId17"/>
    <p:sldId id="281" r:id="rId18"/>
    <p:sldId id="282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82" autoAdjust="0"/>
    <p:restoredTop sz="94660"/>
  </p:normalViewPr>
  <p:slideViewPr>
    <p:cSldViewPr>
      <p:cViewPr>
        <p:scale>
          <a:sx n="76" d="100"/>
          <a:sy n="76" d="100"/>
        </p:scale>
        <p:origin x="-111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3C2AF-2D61-4F0C-8AAA-34245D027A07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71FA4-1EDA-4A07-A41C-A962FE397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176F3-4644-4274-B6C4-AAAFBCA33AE6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10E28-C99E-488B-A7DF-024ABE07EF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316D4-CDAC-4B2C-8ACA-CDDA1D470915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02F6B-B48A-4980-BED6-F16C82734A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7B6C2-58D2-44B6-8320-BA2E93C5439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6A136-E063-4EE1-A460-E410770ABE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895DF-5EEA-496C-AE7E-6B77B2581019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13A7E-04B6-43BD-ABCF-9C336DEB2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3D6FC-F0C0-4749-A7F3-3FA2A23AE296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4ED11-6AD6-4B81-81FF-BF056749E3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5E1D9-AB28-4C6A-AA0B-468162251E5C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6B07D-529B-44E1-A443-6208BDB5C4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D0138-2480-4EAB-B275-0CBA32A99561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87EF8-C516-4FD3-B2EC-9A933ED8AB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40844-B812-44EC-B716-F303752A0654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A75DD-2E72-46C5-94B5-3F5C683CBF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CB0CF-9316-4345-9AB5-C33A0CCD368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8778D-62F7-45F3-9825-2886A23956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C5474-6EA3-4EA5-9A01-3C96E25BACE2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B8317-D903-48AE-A37A-0A1C54DFCE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7297C5-A7C1-4B76-9EA1-7DCE6721692B}" type="datetimeFigureOut">
              <a:rPr lang="cs-CZ"/>
              <a:pPr>
                <a:defRPr/>
              </a:pPr>
              <a:t>22.3.2012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20672F0-2605-41B3-B174-9D1BAFA39E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3" r:id="rId4"/>
    <p:sldLayoutId id="2147483687" r:id="rId5"/>
    <p:sldLayoutId id="2147483682" r:id="rId6"/>
    <p:sldLayoutId id="2147483688" r:id="rId7"/>
    <p:sldLayoutId id="2147483689" r:id="rId8"/>
    <p:sldLayoutId id="2147483690" r:id="rId9"/>
    <p:sldLayoutId id="2147483681" r:id="rId10"/>
    <p:sldLayoutId id="21474836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9/9f/Pyrrhocoris_apterus_(aka).jpg/448px-Pyrrhocoris_apterus_(aka).jpg" TargetMode="External"/><Relationship Id="rId13" Type="http://schemas.openxmlformats.org/officeDocument/2006/relationships/hyperlink" Target="http://upload.wikimedia.org/wikipedia/commons/0/06/Chrysoperla.carnea.jpg" TargetMode="External"/><Relationship Id="rId3" Type="http://schemas.openxmlformats.org/officeDocument/2006/relationships/hyperlink" Target="http://upload.wikimedia.org/wikipedia/commons/thumb/6/66/Scanning_Electron_Micrograph_of_a_Flea.jpg/258px-Scanning_Electron_Micrograph_of_a_Flea.jpg" TargetMode="External"/><Relationship Id="rId7" Type="http://schemas.openxmlformats.org/officeDocument/2006/relationships/hyperlink" Target="http://vsi.nazory.cz/images/436px-Pediculus_humanus_capitis_CDC9217.png" TargetMode="External"/><Relationship Id="rId12" Type="http://schemas.openxmlformats.org/officeDocument/2006/relationships/hyperlink" Target="http://upload.wikimedia.org/wikipedia/commons/thumb/0/07/Vespa_crabro_by_Sven_Teschke.jpg/717px-Vespa_crabro_by_Sven_Teschke.jpg" TargetMode="External"/><Relationship Id="rId2" Type="http://schemas.openxmlformats.org/officeDocument/2006/relationships/hyperlink" Target="http://upload.wikimedia.org/wikipedia/commons/0/0a/Catflea_small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9/95/Pediculus_humanus_var_capitis_female2.jpg/408px-Pediculus_humanus_var_capitis_female2.jpg" TargetMode="External"/><Relationship Id="rId11" Type="http://schemas.openxmlformats.org/officeDocument/2006/relationships/hyperlink" Target="http://upload.wikimedia.org/wikipedia/commons/thumb/1/1d/Water_strider_Gerris_lacustris.jpg/800px-Water_strider_Gerris_lacustris.jpg" TargetMode="External"/><Relationship Id="rId5" Type="http://schemas.openxmlformats.org/officeDocument/2006/relationships/hyperlink" Target="http://upload.wikimedia.org/wikipedia/commons/thumb/b/b1/Cimex_lectularius.jpg/800px-Cimex_lectularius.jpg" TargetMode="External"/><Relationship Id="rId15" Type="http://schemas.openxmlformats.org/officeDocument/2006/relationships/hyperlink" Target="http://upload.wikimedia.org/wikipedia/commons/thumb/0/03/Hoverfly_December_2007-4.jpg/800px-Hoverfly_December_2007-4.jpg" TargetMode="External"/><Relationship Id="rId10" Type="http://schemas.openxmlformats.org/officeDocument/2006/relationships/hyperlink" Target="http://upload.wikimedia.org/wikipedia/commons/thumb/9/90/Forficula_auricularia.jpg/473px-Forficula_auricularia.jpg" TargetMode="External"/><Relationship Id="rId4" Type="http://schemas.openxmlformats.org/officeDocument/2006/relationships/hyperlink" Target="http://www.parez.cz/files/img/images/blecha-obecna-2.jpg" TargetMode="External"/><Relationship Id="rId9" Type="http://schemas.openxmlformats.org/officeDocument/2006/relationships/hyperlink" Target="http://upload.wikimedia.org/wikipedia/commons/thumb/5/54/Silberfischchen.jpg/295px-Silberfischchen.jpg" TargetMode="External"/><Relationship Id="rId14" Type="http://schemas.openxmlformats.org/officeDocument/2006/relationships/hyperlink" Target="http://upload.wikimedia.org/wikipedia/commons/2/25/A_Fly_by_Matthias_Zimmermann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4/48/Oedipoda_coerulescens_1_beentree.jpg/800px-Oedipoda_coerulescens_1_beentree.jpg" TargetMode="External"/><Relationship Id="rId13" Type="http://schemas.openxmlformats.org/officeDocument/2006/relationships/hyperlink" Target="http://upload.wikimedia.org/wikipedia/commons/b/be/Mrowka_rudnica_formica_rufa_small.jpg" TargetMode="External"/><Relationship Id="rId3" Type="http://schemas.openxmlformats.org/officeDocument/2006/relationships/hyperlink" Target="http://upload.wikimedia.org/wikipedia/commons/thumb/b/b7/CulexPipiens.jpg/790px-CulexPipiens.jpg" TargetMode="External"/><Relationship Id="rId7" Type="http://schemas.openxmlformats.org/officeDocument/2006/relationships/hyperlink" Target="http://upload.wikimedia.org/wikipedia/commons/e/e8/Chorthippus_parallelus.jpg" TargetMode="External"/><Relationship Id="rId12" Type="http://schemas.openxmlformats.org/officeDocument/2006/relationships/hyperlink" Target="http://upload.wikimedia.org/wikipedia/commons/thumb/9/9b/Flying_Vespula_vulgaris.jpg/675px-Flying_Vespula_vulgaris.jpg" TargetMode="External"/><Relationship Id="rId17" Type="http://schemas.openxmlformats.org/officeDocument/2006/relationships/hyperlink" Target="http://www.akademon.cz/source/obr/msice.gif" TargetMode="External"/><Relationship Id="rId2" Type="http://schemas.openxmlformats.org/officeDocument/2006/relationships/hyperlink" Target="http://www.skudci.com/files/ovad-hovezi-5_0.jpg" TargetMode="External"/><Relationship Id="rId16" Type="http://schemas.openxmlformats.org/officeDocument/2006/relationships/hyperlink" Target="http://www.naturess.net/fotky/hmyz/IMG_887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tfish.cz/ruzne/komar/larvy1.jpg" TargetMode="External"/><Relationship Id="rId11" Type="http://schemas.openxmlformats.org/officeDocument/2006/relationships/hyperlink" Target="http://upload.wikimedia.org/wikipedia/commons/thumb/7/75/Bombus_terrestris1_trzmiel_ziemny_small.jpg/655px-Bombus_terrestris1_trzmiel_ziemny_small.jpg" TargetMode="External"/><Relationship Id="rId5" Type="http://schemas.openxmlformats.org/officeDocument/2006/relationships/hyperlink" Target="http://www.gymta.cz/kabinety/kab_biologie/videoatlas/hmyz/do/125-komar-kukla.jpg" TargetMode="External"/><Relationship Id="rId15" Type="http://schemas.openxmlformats.org/officeDocument/2006/relationships/hyperlink" Target="http://upload.wikimedia.org/wikipedia/commons/thumb/9/91/Bienen_mit_Brut_2.jpg/800px-Bienen_mit_Brut_2.jpg" TargetMode="External"/><Relationship Id="rId10" Type="http://schemas.openxmlformats.org/officeDocument/2006/relationships/hyperlink" Target="http://upload.wikimedia.org/wikipedia/commons/3/37/Heupferd_fg01.jpg" TargetMode="External"/><Relationship Id="rId4" Type="http://schemas.openxmlformats.org/officeDocument/2006/relationships/hyperlink" Target="http://t0.gstatic.com/images?q=tbn:ANd9GcQYOfyvqaTRmCpy3M0-BYwujhWPn6fna9yyJVusb_-xGsP8xMeuRQ" TargetMode="External"/><Relationship Id="rId9" Type="http://schemas.openxmlformats.org/officeDocument/2006/relationships/hyperlink" Target="http://upload.wikimedia.org/wikipedia/commons/d/d7/Stenobothrus_lineatus_m_2009_08190188.jpg" TargetMode="External"/><Relationship Id="rId14" Type="http://schemas.openxmlformats.org/officeDocument/2006/relationships/hyperlink" Target="http://upload.wikimedia.org/wikipedia/commons/thumb/8/8e/Platetrum_depressum_1_Luc_Viatour.JPG/796px-Platetrum_depressum_1_Luc_Viatou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642938"/>
            <a:ext cx="609600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85813" y="2786063"/>
          <a:ext cx="7572375" cy="2071690"/>
        </p:xfrm>
        <a:graphic>
          <a:graphicData uri="http://schemas.openxmlformats.org/drawingml/2006/table">
            <a:tbl>
              <a:tblPr/>
              <a:tblGrid>
                <a:gridCol w="7572375"/>
              </a:tblGrid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 Mgr. Václava Horniková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NÁZEV: VY_32_INOVACE_131_Hmyz – blanokřídlý, bezkřídlý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Živá příroda 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CZ.1.07/1.4.00/21.2598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8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hmyz</a:t>
            </a:r>
            <a:endParaRPr lang="cs-CZ" sz="8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cs-CZ" sz="5400" b="1" i="1" smtClean="0">
                <a:solidFill>
                  <a:srgbClr val="FFC000"/>
                </a:solidFill>
                <a:latin typeface="Arial" charset="0"/>
                <a:cs typeface="Arial" charset="0"/>
              </a:rPr>
              <a:t>BLANOKŘÍDLÝ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cs-CZ" sz="5400" b="1" i="1" smtClean="0">
                <a:solidFill>
                  <a:srgbClr val="FFC000"/>
                </a:solidFill>
                <a:latin typeface="Arial" charset="0"/>
                <a:cs typeface="Arial" charset="0"/>
              </a:rPr>
              <a:t>BEZKŘÍDLÝ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000250" y="4143375"/>
            <a:ext cx="57864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/>
              <a:t>Žáci se seznámí s hmyzem, </a:t>
            </a:r>
          </a:p>
          <a:p>
            <a:r>
              <a:rPr lang="cs-CZ" sz="3200" b="1"/>
              <a:t>který má blanitá křídla </a:t>
            </a:r>
          </a:p>
          <a:p>
            <a:r>
              <a:rPr lang="cs-CZ" sz="3200" b="1"/>
              <a:t>nebo nemá křídla žádná.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91440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Hmyz s blanitými křídly</a:t>
            </a:r>
            <a:endParaRPr lang="cs-CZ" sz="48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88"/>
            <a:ext cx="9144000" cy="592931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4000" smtClean="0">
                <a:latin typeface="Arial" charset="0"/>
                <a:cs typeface="Arial" charset="0"/>
              </a:rPr>
              <a:t>má na hrudi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dva páry blanitých křídel</a:t>
            </a:r>
            <a:endParaRPr lang="cs-CZ" sz="40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4000" smtClean="0">
                <a:latin typeface="Arial" charset="0"/>
                <a:cs typeface="Arial" charset="0"/>
              </a:rPr>
              <a:t>křídla jsou průhledná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4000" smtClean="0">
                <a:latin typeface="Arial" charset="0"/>
                <a:cs typeface="Arial" charset="0"/>
              </a:rPr>
              <a:t>např. mravenci mají křídla jen v době rozmnožování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40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užitečný hmyz </a:t>
            </a:r>
            <a:r>
              <a:rPr lang="cs-CZ" sz="4000" smtClean="0">
                <a:latin typeface="Arial" charset="0"/>
                <a:cs typeface="Arial" charset="0"/>
              </a:rPr>
              <a:t>– mravenec, včela, kobylka, čmelák, vosa, vážka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40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škodlivý hmyz </a:t>
            </a:r>
            <a:r>
              <a:rPr lang="cs-CZ" sz="4000" smtClean="0">
                <a:latin typeface="Arial" charset="0"/>
                <a:cs typeface="Arial" charset="0"/>
              </a:rPr>
              <a:t>– komár, ovád, saranče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Škodlivý hmyz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3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2428875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75" y="2357438"/>
            <a:ext cx="24574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50" y="4714875"/>
            <a:ext cx="245745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357313" y="1928813"/>
            <a:ext cx="2546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Saranče obecná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929188" y="1857375"/>
            <a:ext cx="324643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Saranče modrokřídlá</a:t>
            </a:r>
          </a:p>
          <a:p>
            <a:endParaRPr lang="cs-CZ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928938" y="4214813"/>
            <a:ext cx="2992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</a:rPr>
              <a:t>Saranče čárkovaná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2928938" y="1214438"/>
            <a:ext cx="33543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 b="1"/>
              <a:t>SARANČATA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91440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INFORMACE - SARANČE</a:t>
            </a:r>
            <a:endParaRPr lang="cs-CZ" sz="5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4000" smtClean="0">
                <a:latin typeface="Arial" charset="0"/>
                <a:cs typeface="Arial" charset="0"/>
              </a:rPr>
              <a:t>žije </a:t>
            </a:r>
            <a:r>
              <a:rPr lang="cs-CZ" sz="40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na louce a u lesa</a:t>
            </a:r>
            <a:endParaRPr lang="cs-CZ" sz="40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4000" smtClean="0">
                <a:latin typeface="Arial" charset="0"/>
                <a:cs typeface="Arial" charset="0"/>
              </a:rPr>
              <a:t>má </a:t>
            </a:r>
            <a:r>
              <a:rPr lang="cs-CZ" sz="40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dva páry blanitých křídel</a:t>
            </a:r>
            <a:endParaRPr lang="cs-CZ" sz="40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4000" b="1" u="sng" smtClean="0">
                <a:latin typeface="Arial" charset="0"/>
                <a:cs typeface="Arial" charset="0"/>
              </a:rPr>
              <a:t>spíše skáče </a:t>
            </a:r>
            <a:r>
              <a:rPr lang="cs-CZ" sz="4000" smtClean="0">
                <a:latin typeface="Arial" charset="0"/>
                <a:cs typeface="Arial" charset="0"/>
              </a:rPr>
              <a:t>na svých dlouhých zadních nohách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4000" b="1" u="sng" smtClean="0">
                <a:latin typeface="Arial" charset="0"/>
                <a:cs typeface="Arial" charset="0"/>
              </a:rPr>
              <a:t>živí se</a:t>
            </a:r>
            <a:r>
              <a:rPr lang="cs-CZ" sz="4000" smtClean="0">
                <a:latin typeface="Arial" charset="0"/>
                <a:cs typeface="Arial" charset="0"/>
              </a:rPr>
              <a:t> </a:t>
            </a:r>
            <a:r>
              <a:rPr lang="cs-CZ" sz="40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listy </a:t>
            </a:r>
            <a:r>
              <a:rPr lang="cs-CZ" sz="4000" smtClean="0">
                <a:latin typeface="Arial" charset="0"/>
                <a:cs typeface="Arial" charset="0"/>
              </a:rPr>
              <a:t>všech bylin a keřů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4000" b="1" u="sng" smtClean="0">
                <a:latin typeface="Arial" charset="0"/>
                <a:cs typeface="Arial" charset="0"/>
              </a:rPr>
              <a:t>rozmnožuje se</a:t>
            </a:r>
            <a:r>
              <a:rPr lang="cs-CZ" sz="4000" smtClean="0">
                <a:latin typeface="Arial" charset="0"/>
                <a:cs typeface="Arial" charset="0"/>
              </a:rPr>
              <a:t> </a:t>
            </a:r>
            <a:r>
              <a:rPr lang="cs-CZ" sz="4000" b="1" smtClean="0">
                <a:solidFill>
                  <a:srgbClr val="00B050"/>
                </a:solidFill>
                <a:latin typeface="Arial" charset="0"/>
                <a:cs typeface="Arial" charset="0"/>
              </a:rPr>
              <a:t>vajíčky</a:t>
            </a:r>
            <a:endParaRPr lang="cs-CZ" sz="4000" smtClean="0">
              <a:latin typeface="Arial" charset="0"/>
              <a:cs typeface="Arial" charset="0"/>
            </a:endParaRP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Komár pisklavý</a:t>
            </a:r>
            <a:endParaRPr lang="cs-CZ" sz="6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57250" y="4214813"/>
            <a:ext cx="12128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vajíčka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857625" y="4000500"/>
            <a:ext cx="90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larvy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7000875" y="3714750"/>
            <a:ext cx="971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kukla</a:t>
            </a:r>
          </a:p>
        </p:txBody>
      </p:sp>
      <p:pic>
        <p:nvPicPr>
          <p:cNvPr id="22536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0" y="1714500"/>
            <a:ext cx="2381250" cy="1809750"/>
          </a:xfrm>
        </p:spPr>
      </p:pic>
      <p:pic>
        <p:nvPicPr>
          <p:cNvPr id="2253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4786313"/>
            <a:ext cx="17526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38" y="4214813"/>
            <a:ext cx="21431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13" y="4572000"/>
            <a:ext cx="25336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Informace - komár</a:t>
            </a:r>
            <a:endParaRPr lang="cs-CZ" sz="6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71563"/>
            <a:ext cx="9144000" cy="5786437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  <a:cs typeface="Arial" charset="0"/>
              </a:rPr>
              <a:t>žije v blízkosti </a:t>
            </a:r>
            <a:r>
              <a:rPr lang="cs-CZ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vody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  <a:cs typeface="Arial" charset="0"/>
              </a:rPr>
              <a:t>má </a:t>
            </a:r>
            <a:r>
              <a:rPr lang="cs-CZ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blanitá křídla </a:t>
            </a:r>
            <a:r>
              <a:rPr lang="cs-CZ" sz="2800" smtClean="0">
                <a:latin typeface="Arial" charset="0"/>
                <a:cs typeface="Arial" charset="0"/>
              </a:rPr>
              <a:t>a </a:t>
            </a:r>
            <a:r>
              <a:rPr lang="cs-CZ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bodavé sací ústní ústrojí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  <a:cs typeface="Arial" charset="0"/>
              </a:rPr>
              <a:t>je to </a:t>
            </a:r>
            <a:r>
              <a:rPr lang="cs-CZ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vnější cizopasník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b="1" u="sng" smtClean="0">
                <a:latin typeface="Arial" charset="0"/>
                <a:cs typeface="Arial" charset="0"/>
              </a:rPr>
              <a:t>samička</a:t>
            </a:r>
            <a:r>
              <a:rPr lang="cs-CZ" sz="2800" smtClean="0">
                <a:latin typeface="Arial" charset="0"/>
                <a:cs typeface="Arial" charset="0"/>
              </a:rPr>
              <a:t> se živí </a:t>
            </a:r>
            <a:r>
              <a:rPr lang="cs-CZ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krví</a:t>
            </a:r>
            <a:r>
              <a:rPr lang="cs-CZ" sz="2800" smtClean="0">
                <a:latin typeface="Arial" charset="0"/>
                <a:cs typeface="Arial" charset="0"/>
              </a:rPr>
              <a:t>, </a:t>
            </a:r>
            <a:r>
              <a:rPr lang="cs-CZ" sz="2800" b="1" u="sng" smtClean="0">
                <a:latin typeface="Arial" charset="0"/>
                <a:cs typeface="Arial" charset="0"/>
              </a:rPr>
              <a:t>samečci</a:t>
            </a:r>
            <a:r>
              <a:rPr lang="cs-CZ" sz="2800" smtClean="0">
                <a:latin typeface="Arial" charset="0"/>
                <a:cs typeface="Arial" charset="0"/>
              </a:rPr>
              <a:t> </a:t>
            </a:r>
            <a:r>
              <a:rPr lang="cs-CZ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nektarem květů</a:t>
            </a:r>
            <a:endParaRPr lang="cs-CZ" sz="2800" b="1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  <a:cs typeface="Arial" charset="0"/>
              </a:rPr>
              <a:t>samičky kladou </a:t>
            </a:r>
            <a:r>
              <a:rPr lang="cs-CZ" sz="28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vajíčka na vodní hladinu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larvy žijí ve vodě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zakuklí se na vodních rostlinách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dospělý komár žije mimo vodu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800" smtClean="0">
                <a:latin typeface="Arial" charset="0"/>
                <a:cs typeface="Arial" charset="0"/>
              </a:rPr>
              <a:t>komáry loví někteří ptáci a netopýři, larvami se živí někteří vodní živočichové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800" b="1" smtClean="0">
                <a:solidFill>
                  <a:srgbClr val="C00000"/>
                </a:solidFill>
                <a:latin typeface="Arial" charset="0"/>
                <a:cs typeface="Arial" charset="0"/>
              </a:rPr>
              <a:t>mohou přenášet choroby</a:t>
            </a:r>
            <a:endParaRPr lang="cs-CZ" sz="2800" smtClean="0">
              <a:latin typeface="Arial" charset="0"/>
              <a:cs typeface="Arial" charset="0"/>
            </a:endParaRP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Ovád hovězí</a:t>
            </a:r>
            <a:endParaRPr lang="cs-CZ" sz="60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87325" y="3357563"/>
            <a:ext cx="9024938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cs typeface="Arial" charset="0"/>
              </a:rPr>
              <a:t>Žije u vody a </a:t>
            </a:r>
            <a:r>
              <a:rPr lang="cs-CZ" sz="3200" b="1">
                <a:solidFill>
                  <a:srgbClr val="FF0000"/>
                </a:solidFill>
                <a:cs typeface="Arial" charset="0"/>
              </a:rPr>
              <a:t>na vlhkých místech</a:t>
            </a:r>
            <a:r>
              <a:rPr lang="cs-CZ" sz="3200">
                <a:cs typeface="Arial" charset="0"/>
              </a:rPr>
              <a:t>.</a:t>
            </a:r>
          </a:p>
          <a:p>
            <a:r>
              <a:rPr lang="cs-CZ" sz="3200">
                <a:cs typeface="Arial" charset="0"/>
              </a:rPr>
              <a:t>Je to </a:t>
            </a:r>
            <a:r>
              <a:rPr lang="cs-CZ" sz="3200" b="1">
                <a:solidFill>
                  <a:srgbClr val="FF0000"/>
                </a:solidFill>
                <a:cs typeface="Arial" charset="0"/>
              </a:rPr>
              <a:t>vnější cizopasník</a:t>
            </a:r>
            <a:r>
              <a:rPr lang="cs-CZ" sz="3200">
                <a:cs typeface="Arial" charset="0"/>
              </a:rPr>
              <a:t>.</a:t>
            </a:r>
          </a:p>
          <a:p>
            <a:r>
              <a:rPr lang="cs-CZ" sz="3200">
                <a:cs typeface="Arial" charset="0"/>
              </a:rPr>
              <a:t>Samec i samička se živí </a:t>
            </a:r>
            <a:r>
              <a:rPr lang="cs-CZ" sz="3200" b="1">
                <a:solidFill>
                  <a:srgbClr val="FF0000"/>
                </a:solidFill>
                <a:cs typeface="Arial" charset="0"/>
              </a:rPr>
              <a:t>krví</a:t>
            </a:r>
            <a:r>
              <a:rPr lang="cs-CZ" sz="3200">
                <a:cs typeface="Arial" charset="0"/>
              </a:rPr>
              <a:t> člověka i živočichů.</a:t>
            </a:r>
          </a:p>
          <a:p>
            <a:r>
              <a:rPr lang="cs-CZ" sz="3200">
                <a:cs typeface="Arial" charset="0"/>
              </a:rPr>
              <a:t>Vajíčka i larvy se </a:t>
            </a:r>
            <a:r>
              <a:rPr lang="cs-CZ" sz="3200" b="1">
                <a:solidFill>
                  <a:srgbClr val="FF0000"/>
                </a:solidFill>
                <a:cs typeface="Arial" charset="0"/>
              </a:rPr>
              <a:t>vyvíjí ve vodě</a:t>
            </a:r>
            <a:r>
              <a:rPr lang="cs-CZ" sz="3200">
                <a:cs typeface="Arial" charset="0"/>
              </a:rPr>
              <a:t>.</a:t>
            </a:r>
          </a:p>
          <a:p>
            <a:r>
              <a:rPr lang="cs-CZ" sz="3200" u="sng">
                <a:cs typeface="Arial" charset="0"/>
              </a:rPr>
              <a:t>Larvami se živí vodní živočichové</a:t>
            </a:r>
            <a:r>
              <a:rPr lang="cs-CZ" sz="3200">
                <a:cs typeface="Arial" charset="0"/>
              </a:rPr>
              <a:t>.</a:t>
            </a:r>
          </a:p>
          <a:p>
            <a:endParaRPr lang="cs-CZ" sz="3200">
              <a:latin typeface="Franklin Gothic Book"/>
            </a:endParaRPr>
          </a:p>
        </p:txBody>
      </p:sp>
      <p:pic>
        <p:nvPicPr>
          <p:cNvPr id="24581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0313" y="1428750"/>
            <a:ext cx="2619375" cy="17430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357438" y="1214438"/>
            <a:ext cx="21955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Sršeň</a:t>
            </a:r>
            <a:r>
              <a:rPr lang="cs-CZ" sz="2400" b="1">
                <a:solidFill>
                  <a:srgbClr val="C00000"/>
                </a:solidFill>
                <a:latin typeface="Franklin Gothic Book"/>
              </a:rPr>
              <a:t> </a:t>
            </a:r>
            <a:r>
              <a:rPr lang="cs-CZ" sz="2400" b="1">
                <a:solidFill>
                  <a:srgbClr val="C00000"/>
                </a:solidFill>
                <a:cs typeface="Arial" charset="0"/>
              </a:rPr>
              <a:t>obecná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357188" y="4071938"/>
            <a:ext cx="25812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Masařka obecná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143625" y="1357313"/>
            <a:ext cx="2782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Zlatoočka obecná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3000375" y="6072188"/>
            <a:ext cx="3314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Pestřenka pruhovaná</a:t>
            </a:r>
          </a:p>
        </p:txBody>
      </p:sp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1714500"/>
            <a:ext cx="245745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1857375"/>
            <a:ext cx="25717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4572000"/>
            <a:ext cx="23812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9000" y="4286250"/>
            <a:ext cx="24765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28625" y="571500"/>
            <a:ext cx="8329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/>
              <a:t>DALŠÍ ZÁSTUPCI HMYZU S BLANITÝMÍ KŘÍDLY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Užitečný hmyz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1857375"/>
            <a:ext cx="2476500" cy="1781175"/>
          </a:xfrm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1857375"/>
            <a:ext cx="245745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63" y="1571625"/>
            <a:ext cx="2457450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4572000"/>
            <a:ext cx="245745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9000" y="4786313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00" y="4714875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28625" y="1357313"/>
            <a:ext cx="24082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B050"/>
                </a:solidFill>
              </a:rPr>
              <a:t>Kobylka zelená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500438" y="1357313"/>
            <a:ext cx="2238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B050"/>
                </a:solidFill>
              </a:rPr>
              <a:t>Čmelák zemní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429375" y="1071563"/>
            <a:ext cx="2060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B050"/>
                </a:solidFill>
              </a:rPr>
              <a:t>Vosa obecná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00063" y="4071938"/>
            <a:ext cx="23923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B050"/>
                </a:solidFill>
              </a:rPr>
              <a:t>Mravenec lesní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500438" y="4357688"/>
            <a:ext cx="2117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B050"/>
                </a:solidFill>
              </a:rPr>
              <a:t>Vážka ploská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6143625" y="4214813"/>
            <a:ext cx="2800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00B050"/>
                </a:solidFill>
              </a:rPr>
              <a:t>Včela medonosná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Hmyz bez křídel</a:t>
            </a:r>
            <a:endParaRPr lang="cs-CZ" sz="60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686800" cy="1446213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4000" smtClean="0">
                <a:latin typeface="Arial" charset="0"/>
                <a:cs typeface="Arial" charset="0"/>
              </a:rPr>
              <a:t>má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tři páry nohou</a:t>
            </a:r>
            <a:endParaRPr lang="cs-CZ" sz="4000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4000" b="1" u="sng" smtClean="0">
                <a:latin typeface="Arial" charset="0"/>
                <a:cs typeface="Arial" charset="0"/>
              </a:rPr>
              <a:t>často </a:t>
            </a:r>
            <a:r>
              <a:rPr lang="cs-CZ" sz="4000" smtClean="0">
                <a:latin typeface="Arial" charset="0"/>
                <a:cs typeface="Arial" charset="0"/>
              </a:rPr>
              <a:t>patří mezi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škodlivý hmyz</a:t>
            </a:r>
            <a:endParaRPr lang="cs-CZ" sz="4000" smtClean="0">
              <a:latin typeface="Arial" charset="0"/>
              <a:cs typeface="Arial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785938" y="2571750"/>
            <a:ext cx="15696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Klopuška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643688" y="3000375"/>
            <a:ext cx="1143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Mšice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071813"/>
            <a:ext cx="4572000" cy="316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3500438"/>
            <a:ext cx="23145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0" y="428625"/>
            <a:ext cx="31067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Ruměnice pospolná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286500" y="857250"/>
            <a:ext cx="26304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Rybenka domácí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571875" y="571500"/>
            <a:ext cx="2203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Škvor obecný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286000" y="4500563"/>
            <a:ext cx="2768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C00000"/>
                </a:solidFill>
                <a:cs typeface="Arial" charset="0"/>
              </a:rPr>
              <a:t>Bruslařka obecná</a:t>
            </a:r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788" y="911225"/>
            <a:ext cx="24574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1357313"/>
            <a:ext cx="2190750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1071563"/>
            <a:ext cx="24574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75" y="5000625"/>
            <a:ext cx="24574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Veš dětská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14313" y="4286250"/>
            <a:ext cx="91440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cs typeface="Arial" charset="0"/>
              </a:rPr>
              <a:t>Žije </a:t>
            </a:r>
            <a:r>
              <a:rPr lang="cs-CZ" sz="2800" b="1">
                <a:solidFill>
                  <a:srgbClr val="00B050"/>
                </a:solidFill>
                <a:cs typeface="Arial" charset="0"/>
              </a:rPr>
              <a:t>ve vlasech</a:t>
            </a:r>
            <a:r>
              <a:rPr lang="cs-CZ" sz="2800">
                <a:cs typeface="Arial" charset="0"/>
              </a:rPr>
              <a:t>.</a:t>
            </a:r>
          </a:p>
          <a:p>
            <a:r>
              <a:rPr lang="cs-CZ" sz="2800">
                <a:cs typeface="Arial" charset="0"/>
              </a:rPr>
              <a:t>Živí se lidskou </a:t>
            </a:r>
            <a:r>
              <a:rPr lang="cs-CZ" sz="2800" b="1">
                <a:solidFill>
                  <a:srgbClr val="00B050"/>
                </a:solidFill>
                <a:cs typeface="Arial" charset="0"/>
              </a:rPr>
              <a:t>krví</a:t>
            </a:r>
            <a:r>
              <a:rPr lang="cs-CZ" sz="2800">
                <a:cs typeface="Arial" charset="0"/>
              </a:rPr>
              <a:t> i drobnými </a:t>
            </a:r>
            <a:r>
              <a:rPr lang="cs-CZ" sz="2800" b="1">
                <a:solidFill>
                  <a:srgbClr val="00B050"/>
                </a:solidFill>
                <a:cs typeface="Arial" charset="0"/>
              </a:rPr>
              <a:t>šupinkami kůže</a:t>
            </a:r>
            <a:r>
              <a:rPr lang="cs-CZ" sz="2800">
                <a:cs typeface="Arial" charset="0"/>
              </a:rPr>
              <a:t>.</a:t>
            </a:r>
          </a:p>
          <a:p>
            <a:r>
              <a:rPr lang="cs-CZ" sz="2800" b="1">
                <a:solidFill>
                  <a:srgbClr val="00B050"/>
                </a:solidFill>
                <a:cs typeface="Arial" charset="0"/>
              </a:rPr>
              <a:t>Nemá křídla</a:t>
            </a:r>
            <a:r>
              <a:rPr lang="cs-CZ" sz="2800">
                <a:cs typeface="Arial" charset="0"/>
              </a:rPr>
              <a:t>.</a:t>
            </a:r>
          </a:p>
          <a:p>
            <a:r>
              <a:rPr lang="cs-CZ" sz="2800">
                <a:cs typeface="Arial" charset="0"/>
              </a:rPr>
              <a:t>Ochranou je </a:t>
            </a:r>
            <a:r>
              <a:rPr lang="cs-CZ" sz="2800" b="1">
                <a:solidFill>
                  <a:srgbClr val="00B050"/>
                </a:solidFill>
                <a:cs typeface="Arial" charset="0"/>
              </a:rPr>
              <a:t>osobní hygiena </a:t>
            </a:r>
            <a:r>
              <a:rPr lang="cs-CZ" sz="2800">
                <a:cs typeface="Arial" charset="0"/>
              </a:rPr>
              <a:t>a nepůjčování hřebenů, </a:t>
            </a:r>
          </a:p>
          <a:p>
            <a:r>
              <a:rPr lang="cs-CZ" sz="2800">
                <a:cs typeface="Arial" charset="0"/>
              </a:rPr>
              <a:t>čepic, spon do vlasů.</a:t>
            </a:r>
          </a:p>
        </p:txBody>
      </p:sp>
      <p:pic>
        <p:nvPicPr>
          <p:cNvPr id="28678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86375" y="1214438"/>
            <a:ext cx="2190750" cy="3219450"/>
          </a:xfrm>
        </p:spPr>
      </p:pic>
      <p:pic>
        <p:nvPicPr>
          <p:cNvPr id="28680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1428750"/>
            <a:ext cx="1819275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Štěnice domácí</a:t>
            </a:r>
            <a:endParaRPr lang="cs-CZ" sz="6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93700" y="3786188"/>
            <a:ext cx="87503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cs typeface="Arial" charset="0"/>
              </a:rPr>
              <a:t>Žije ukrytá </a:t>
            </a:r>
            <a:r>
              <a:rPr lang="cs-CZ" sz="3600" b="1">
                <a:solidFill>
                  <a:srgbClr val="FFC000"/>
                </a:solidFill>
                <a:cs typeface="Arial" charset="0"/>
              </a:rPr>
              <a:t>v bytě</a:t>
            </a:r>
            <a:r>
              <a:rPr lang="cs-CZ" sz="3600">
                <a:cs typeface="Arial" charset="0"/>
              </a:rPr>
              <a:t>.</a:t>
            </a:r>
          </a:p>
          <a:p>
            <a:r>
              <a:rPr lang="cs-CZ" sz="3600">
                <a:cs typeface="Arial" charset="0"/>
              </a:rPr>
              <a:t>V noci vylézá a živí se </a:t>
            </a:r>
            <a:r>
              <a:rPr lang="cs-CZ" sz="3600" b="1">
                <a:solidFill>
                  <a:srgbClr val="FFC000"/>
                </a:solidFill>
                <a:cs typeface="Arial" charset="0"/>
              </a:rPr>
              <a:t>krví </a:t>
            </a:r>
            <a:r>
              <a:rPr lang="cs-CZ" sz="3600">
                <a:cs typeface="Arial" charset="0"/>
              </a:rPr>
              <a:t>člověka.</a:t>
            </a:r>
          </a:p>
          <a:p>
            <a:r>
              <a:rPr lang="cs-CZ" sz="3600" b="1">
                <a:solidFill>
                  <a:srgbClr val="FFC000"/>
                </a:solidFill>
                <a:cs typeface="Arial" charset="0"/>
              </a:rPr>
              <a:t>Nemá křídla</a:t>
            </a:r>
            <a:r>
              <a:rPr lang="cs-CZ" sz="3600">
                <a:cs typeface="Arial" charset="0"/>
              </a:rPr>
              <a:t>.</a:t>
            </a:r>
          </a:p>
          <a:p>
            <a:r>
              <a:rPr lang="cs-CZ" sz="3600">
                <a:cs typeface="Arial" charset="0"/>
              </a:rPr>
              <a:t>Ochranou je </a:t>
            </a:r>
            <a:r>
              <a:rPr lang="cs-CZ" sz="3600" b="1">
                <a:solidFill>
                  <a:srgbClr val="FFC000"/>
                </a:solidFill>
                <a:cs typeface="Arial" charset="0"/>
              </a:rPr>
              <a:t>čistota </a:t>
            </a:r>
            <a:r>
              <a:rPr lang="cs-CZ" sz="3600">
                <a:cs typeface="Arial" charset="0"/>
              </a:rPr>
              <a:t>a</a:t>
            </a:r>
            <a:r>
              <a:rPr lang="cs-CZ" sz="3600" b="1">
                <a:solidFill>
                  <a:srgbClr val="FFC000"/>
                </a:solidFill>
                <a:cs typeface="Arial" charset="0"/>
              </a:rPr>
              <a:t> úklid domácnosti</a:t>
            </a:r>
            <a:r>
              <a:rPr lang="cs-CZ" sz="3600">
                <a:cs typeface="Arial" charset="0"/>
              </a:rPr>
              <a:t>.</a:t>
            </a: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38" y="1571625"/>
            <a:ext cx="24574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Blecha obecná</a:t>
            </a:r>
            <a:endParaRPr lang="cs-CZ" sz="6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30175" y="3643313"/>
            <a:ext cx="9013825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cs typeface="Arial" charset="0"/>
              </a:rPr>
              <a:t>Je to </a:t>
            </a:r>
            <a:r>
              <a:rPr lang="cs-CZ" sz="3200" b="1">
                <a:solidFill>
                  <a:srgbClr val="C00000"/>
                </a:solidFill>
                <a:cs typeface="Arial" charset="0"/>
              </a:rPr>
              <a:t>vnější cizopasník</a:t>
            </a:r>
            <a:r>
              <a:rPr lang="cs-CZ" sz="3200">
                <a:cs typeface="Arial" charset="0"/>
              </a:rPr>
              <a:t>.</a:t>
            </a:r>
          </a:p>
          <a:p>
            <a:r>
              <a:rPr lang="cs-CZ" sz="3200">
                <a:cs typeface="Arial" charset="0"/>
              </a:rPr>
              <a:t>Živí se </a:t>
            </a:r>
            <a:r>
              <a:rPr lang="cs-CZ" sz="3200" b="1">
                <a:solidFill>
                  <a:srgbClr val="C00000"/>
                </a:solidFill>
                <a:cs typeface="Arial" charset="0"/>
              </a:rPr>
              <a:t>krví</a:t>
            </a:r>
            <a:r>
              <a:rPr lang="cs-CZ" sz="3200">
                <a:cs typeface="Arial" charset="0"/>
              </a:rPr>
              <a:t> člověka i zvířat.</a:t>
            </a:r>
          </a:p>
          <a:p>
            <a:r>
              <a:rPr lang="cs-CZ" sz="3200" b="1">
                <a:solidFill>
                  <a:srgbClr val="C00000"/>
                </a:solidFill>
                <a:cs typeface="Arial" charset="0"/>
              </a:rPr>
              <a:t>Nemá křídla</a:t>
            </a:r>
            <a:r>
              <a:rPr lang="cs-CZ" sz="3200">
                <a:cs typeface="Arial" charset="0"/>
              </a:rPr>
              <a:t>. </a:t>
            </a:r>
          </a:p>
          <a:p>
            <a:r>
              <a:rPr lang="cs-CZ" sz="3200">
                <a:cs typeface="Arial" charset="0"/>
              </a:rPr>
              <a:t>Má </a:t>
            </a:r>
            <a:r>
              <a:rPr lang="cs-CZ" sz="3200" b="1">
                <a:solidFill>
                  <a:srgbClr val="C00000"/>
                </a:solidFill>
                <a:cs typeface="Arial" charset="0"/>
              </a:rPr>
              <a:t>kousavé ústní ústrojí</a:t>
            </a:r>
            <a:r>
              <a:rPr lang="cs-CZ" sz="3200">
                <a:cs typeface="Arial" charset="0"/>
              </a:rPr>
              <a:t>.</a:t>
            </a:r>
          </a:p>
          <a:p>
            <a:r>
              <a:rPr lang="cs-CZ" sz="3200">
                <a:cs typeface="Arial" charset="0"/>
              </a:rPr>
              <a:t>Může přenášet </a:t>
            </a:r>
            <a:r>
              <a:rPr lang="cs-CZ" sz="3200" b="1">
                <a:solidFill>
                  <a:srgbClr val="C00000"/>
                </a:solidFill>
                <a:cs typeface="Arial" charset="0"/>
              </a:rPr>
              <a:t>nakažlivé choroby</a:t>
            </a:r>
            <a:r>
              <a:rPr lang="cs-CZ" sz="3200">
                <a:cs typeface="Arial" charset="0"/>
              </a:rPr>
              <a:t>.</a:t>
            </a:r>
          </a:p>
          <a:p>
            <a:r>
              <a:rPr lang="cs-CZ" sz="3200">
                <a:cs typeface="Arial" charset="0"/>
              </a:rPr>
              <a:t>Ochranou je </a:t>
            </a:r>
            <a:r>
              <a:rPr lang="cs-CZ" sz="3200" b="1">
                <a:solidFill>
                  <a:srgbClr val="C00000"/>
                </a:solidFill>
                <a:cs typeface="Arial" charset="0"/>
              </a:rPr>
              <a:t>osobní čistota</a:t>
            </a:r>
            <a:r>
              <a:rPr lang="cs-CZ" sz="3200">
                <a:cs typeface="Arial" charset="0"/>
              </a:rPr>
              <a:t>, </a:t>
            </a:r>
            <a:r>
              <a:rPr lang="cs-CZ" sz="3200" b="1">
                <a:solidFill>
                  <a:srgbClr val="C00000"/>
                </a:solidFill>
                <a:cs typeface="Arial" charset="0"/>
              </a:rPr>
              <a:t>úklid domácnosti</a:t>
            </a:r>
            <a:r>
              <a:rPr lang="cs-CZ" sz="3200" b="1">
                <a:cs typeface="Arial" charset="0"/>
              </a:rPr>
              <a:t>.</a:t>
            </a:r>
            <a:endParaRPr lang="cs-CZ" sz="3200">
              <a:cs typeface="Arial" charset="0"/>
            </a:endParaRPr>
          </a:p>
        </p:txBody>
      </p:sp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63" y="1571625"/>
            <a:ext cx="24574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357313"/>
            <a:ext cx="2286000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1500188"/>
            <a:ext cx="20955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Zástupný symbol pro obsah 11"/>
          <p:cNvSpPr>
            <a:spLocks noGrp="1"/>
          </p:cNvSpPr>
          <p:nvPr>
            <p:ph idx="1"/>
          </p:nvPr>
        </p:nvSpPr>
        <p:spPr>
          <a:xfrm>
            <a:off x="304800" y="1285875"/>
            <a:ext cx="8686800" cy="22860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686800" cy="8382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otázky</a:t>
            </a:r>
            <a:endParaRPr lang="cs-CZ" sz="60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>
          <a:xfrm>
            <a:off x="142875" y="1500188"/>
            <a:ext cx="8686800" cy="485775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</a:pPr>
            <a:r>
              <a:rPr lang="cs-CZ" sz="4000" smtClean="0">
                <a:latin typeface="Arial" charset="0"/>
                <a:cs typeface="Arial" charset="0"/>
              </a:rPr>
              <a:t> Jak </a:t>
            </a:r>
            <a:r>
              <a:rPr lang="cs-CZ" sz="4000" b="1" u="sng" smtClean="0">
                <a:latin typeface="Arial" charset="0"/>
                <a:cs typeface="Arial" charset="0"/>
              </a:rPr>
              <a:t>vypadají</a:t>
            </a:r>
            <a:r>
              <a:rPr lang="cs-CZ" sz="4000" smtClean="0">
                <a:latin typeface="Arial" charset="0"/>
                <a:cs typeface="Arial" charset="0"/>
              </a:rPr>
              <a:t>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blanitá křídla</a:t>
            </a:r>
            <a:r>
              <a:rPr lang="cs-CZ" sz="40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b="1" u="sng" smtClean="0">
                <a:latin typeface="Arial" charset="0"/>
                <a:cs typeface="Arial" charset="0"/>
              </a:rPr>
              <a:t> Kolik</a:t>
            </a:r>
            <a:r>
              <a:rPr lang="cs-CZ" sz="4000" smtClean="0">
                <a:latin typeface="Arial" charset="0"/>
                <a:cs typeface="Arial" charset="0"/>
              </a:rPr>
              <a:t>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nohou</a:t>
            </a:r>
            <a:r>
              <a:rPr lang="cs-CZ" sz="4000" smtClean="0">
                <a:latin typeface="Arial" charset="0"/>
                <a:cs typeface="Arial" charset="0"/>
              </a:rPr>
              <a:t> má bezkřídlý hmyz?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b="1" u="sng" smtClean="0">
                <a:latin typeface="Arial" charset="0"/>
                <a:cs typeface="Arial" charset="0"/>
              </a:rPr>
              <a:t> Který</a:t>
            </a:r>
            <a:r>
              <a:rPr lang="cs-CZ" sz="4000" smtClean="0">
                <a:latin typeface="Arial" charset="0"/>
                <a:cs typeface="Arial" charset="0"/>
              </a:rPr>
              <a:t>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užitečný hmyz </a:t>
            </a:r>
            <a:r>
              <a:rPr lang="cs-CZ" sz="4000" smtClean="0">
                <a:latin typeface="Arial" charset="0"/>
                <a:cs typeface="Arial" charset="0"/>
              </a:rPr>
              <a:t>patří do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4000" smtClean="0">
                <a:latin typeface="Arial" charset="0"/>
                <a:cs typeface="Arial" charset="0"/>
              </a:rPr>
              <a:t>   skupiny hmyzu s blanitými křídly?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b="1" u="sng" smtClean="0">
                <a:latin typeface="Arial" charset="0"/>
                <a:cs typeface="Arial" charset="0"/>
              </a:rPr>
              <a:t> Který</a:t>
            </a:r>
            <a:r>
              <a:rPr lang="cs-CZ" sz="4000" smtClean="0">
                <a:latin typeface="Arial" charset="0"/>
                <a:cs typeface="Arial" charset="0"/>
              </a:rPr>
              <a:t>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škodlivý hmyz </a:t>
            </a:r>
            <a:r>
              <a:rPr lang="cs-CZ" sz="4000" smtClean="0">
                <a:latin typeface="Arial" charset="0"/>
                <a:cs typeface="Arial" charset="0"/>
              </a:rPr>
              <a:t>patří do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4000" smtClean="0">
                <a:latin typeface="Arial" charset="0"/>
                <a:cs typeface="Arial" charset="0"/>
              </a:rPr>
              <a:t>   skupiny hmyzu s blanitými křídly?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cs-CZ" sz="4000" b="1" u="sng" smtClean="0">
                <a:latin typeface="Arial" charset="0"/>
                <a:cs typeface="Arial" charset="0"/>
              </a:rPr>
              <a:t> Který</a:t>
            </a:r>
            <a:r>
              <a:rPr lang="cs-CZ" sz="4000" smtClean="0">
                <a:latin typeface="Arial" charset="0"/>
                <a:cs typeface="Arial" charset="0"/>
              </a:rPr>
              <a:t> hmyz je </a:t>
            </a:r>
            <a:r>
              <a:rPr lang="cs-CZ" sz="4000" b="1" smtClean="0">
                <a:solidFill>
                  <a:srgbClr val="FFC000"/>
                </a:solidFill>
                <a:latin typeface="Arial" charset="0"/>
                <a:cs typeface="Arial" charset="0"/>
              </a:rPr>
              <a:t>bez křídel</a:t>
            </a:r>
            <a:r>
              <a:rPr lang="cs-CZ" sz="4000" smtClean="0">
                <a:latin typeface="Arial" charset="0"/>
                <a:cs typeface="Arial" charset="0"/>
              </a:rPr>
              <a:t>?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latin typeface="Arial" charset="0"/>
              <a:cs typeface="Arial" charset="0"/>
            </a:endParaRPr>
          </a:p>
          <a:p>
            <a:pPr eaLnBrk="1" hangingPunct="1">
              <a:buFont typeface="Wingdings" pitchFamily="2" charset="2"/>
              <a:buChar char="v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cs-CZ" sz="6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6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795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715000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http://upload.wikimedia.org/wikipedia/commons/0/0a/Catflea_small.jpg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http://upload.wikimedia.org/wikipedia/commons/thumb/6/66/Scanning_Electron_Micrograph_of_a_Flea.jpg/258px-Scanning_Electron_Micrograph_of_a_Flea.jpg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http://www.parez.cz/files/img/images/blecha-obecna-2.jpg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http://upload.wikimedia.org/wikipedia/commons/thumb/b/b1/Cimex_lectularius.jpg/800px-Cimex_lectularius.jpg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http://upload.wikimedia.org/wikipedia/commons/thumb/9/95/Pediculus_humanus_var_capitis_female2.jpg/408px-Pediculus_humanus_var_capitis_female2.jpg</a:t>
            </a:r>
            <a:endParaRPr lang="cs-CZ" sz="1400" smtClean="0"/>
          </a:p>
          <a:p>
            <a:r>
              <a:rPr lang="cs-CZ" sz="1400" smtClean="0">
                <a:hlinkClick r:id="rId7"/>
              </a:rPr>
              <a:t>http://vsi.nazory.cz/images/436px-Pediculus_humanus_capitis_CDC9217.png</a:t>
            </a:r>
            <a:endParaRPr lang="cs-CZ" sz="1400" smtClean="0"/>
          </a:p>
          <a:p>
            <a:r>
              <a:rPr lang="cs-CZ" sz="1400" smtClean="0">
                <a:hlinkClick r:id="rId8"/>
              </a:rPr>
              <a:t>http://upload.wikimedia.org/wikipedia/commons/thumb/9/9f/Pyrrhocoris_apterus_%28aka%29.jpg/448px-Pyrrhocoris_apterus_%28aka%29.jpg</a:t>
            </a:r>
            <a:endParaRPr lang="cs-CZ" sz="1400" smtClean="0"/>
          </a:p>
          <a:p>
            <a:r>
              <a:rPr lang="cs-CZ" sz="1400" smtClean="0">
                <a:hlinkClick r:id="rId9"/>
              </a:rPr>
              <a:t>http://upload.wikimedia.org/wikipedia/commons/thumb/5/54/Silberfischchen.jpg/295px-Silberfischchen.jpg</a:t>
            </a:r>
            <a:endParaRPr lang="cs-CZ" sz="1400" smtClean="0"/>
          </a:p>
          <a:p>
            <a:r>
              <a:rPr lang="cs-CZ" sz="1400" smtClean="0">
                <a:hlinkClick r:id="rId10"/>
              </a:rPr>
              <a:t>http://upload.wikimedia.org/wikipedia/commons/thumb/9/90/Forficula_auricularia.jpg/473px-Forficula_auricularia.jpg</a:t>
            </a:r>
            <a:endParaRPr lang="cs-CZ" sz="1400" smtClean="0"/>
          </a:p>
          <a:p>
            <a:r>
              <a:rPr lang="cs-CZ" sz="1400" smtClean="0">
                <a:hlinkClick r:id="rId11"/>
              </a:rPr>
              <a:t>http://upload.wikimedia.org/wikipedia/commons/thumb/1/1d/Water_strider_Gerris_lacustris.jpg/800px-Water_strider_Gerris_lacustris.jpg</a:t>
            </a:r>
            <a:endParaRPr lang="cs-CZ" sz="1400" smtClean="0"/>
          </a:p>
          <a:p>
            <a:r>
              <a:rPr lang="cs-CZ" sz="1400" smtClean="0">
                <a:hlinkClick r:id="rId12"/>
              </a:rPr>
              <a:t>http://upload.wikimedia.org/wikipedia/commons/thumb/0/07/Vespa_crabro_by_Sven_Teschke.jpg/717px-Vespa_crabro_by_Sven_Teschke.jpg</a:t>
            </a:r>
            <a:endParaRPr lang="cs-CZ" sz="1400" smtClean="0"/>
          </a:p>
          <a:p>
            <a:r>
              <a:rPr lang="cs-CZ" sz="1400" smtClean="0">
                <a:hlinkClick r:id="rId13"/>
              </a:rPr>
              <a:t>http://upload.wikimedia.org/wikipedia/commons/0/06/Chrysoperla.carnea.jpg</a:t>
            </a:r>
            <a:endParaRPr lang="cs-CZ" sz="1400" smtClean="0"/>
          </a:p>
          <a:p>
            <a:r>
              <a:rPr lang="cs-CZ" sz="1400" smtClean="0">
                <a:hlinkClick r:id="rId14"/>
              </a:rPr>
              <a:t>http://upload.wikimedia.org/wikipedia/commons/2/25/A_Fly_by_Matthias_Zimmermann.jpg</a:t>
            </a:r>
            <a:endParaRPr lang="cs-CZ" sz="1400" smtClean="0"/>
          </a:p>
          <a:p>
            <a:r>
              <a:rPr lang="cs-CZ" sz="1400" smtClean="0">
                <a:hlinkClick r:id="rId15"/>
              </a:rPr>
              <a:t>http://upload.wikimedia.org/wikipedia/commons/thumb/0/03/Hoverfly_December_2007-4.jpg/800px-Hoverfly_December_2007-4.jpg</a:t>
            </a:r>
            <a:endParaRPr lang="cs-CZ" sz="1400" smtClean="0"/>
          </a:p>
          <a:p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37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37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79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4819" name="Zástupný symbol pro obsah 2"/>
          <p:cNvSpPr>
            <a:spLocks noGrp="1"/>
          </p:cNvSpPr>
          <p:nvPr>
            <p:ph idx="1"/>
          </p:nvPr>
        </p:nvSpPr>
        <p:spPr>
          <a:xfrm>
            <a:off x="304800" y="1143000"/>
            <a:ext cx="8686800" cy="5715000"/>
          </a:xfrm>
        </p:spPr>
        <p:txBody>
          <a:bodyPr/>
          <a:lstStyle/>
          <a:p>
            <a:r>
              <a:rPr lang="cs-CZ" sz="1400" smtClean="0">
                <a:hlinkClick r:id="rId2"/>
              </a:rPr>
              <a:t>http://www.skudci.com/files/ovad-hovezi-5_0.jpg</a:t>
            </a:r>
            <a:endParaRPr lang="cs-CZ" sz="1400" smtClean="0"/>
          </a:p>
          <a:p>
            <a:r>
              <a:rPr lang="cs-CZ" sz="1400" smtClean="0">
                <a:hlinkClick r:id="rId3"/>
              </a:rPr>
              <a:t>http://upload.wikimedia.org/wikipedia/commons/thumb/b/b7/CulexPipiens.jpg/790px-CulexPipiens.jpg</a:t>
            </a:r>
            <a:endParaRPr lang="cs-CZ" sz="1400" smtClean="0"/>
          </a:p>
          <a:p>
            <a:r>
              <a:rPr lang="cs-CZ" sz="1400" smtClean="0">
                <a:hlinkClick r:id="rId4"/>
              </a:rPr>
              <a:t>http://t0.gstatic.com/images?q=tbn:ANd9GcQYOfyvqaTRmCpy3M0-BYwujhWPn6fna9yyJVusb_-xGsP8xMeuRQ</a:t>
            </a:r>
            <a:endParaRPr lang="cs-CZ" sz="1400" smtClean="0"/>
          </a:p>
          <a:p>
            <a:r>
              <a:rPr lang="cs-CZ" sz="1400" smtClean="0">
                <a:hlinkClick r:id="rId5"/>
              </a:rPr>
              <a:t>http://www.gymta.cz/kabinety/kab_biologie/videoatlas/hmyz/do/125-komar-kukla.jpg</a:t>
            </a:r>
            <a:endParaRPr lang="cs-CZ" sz="1400" smtClean="0"/>
          </a:p>
          <a:p>
            <a:r>
              <a:rPr lang="cs-CZ" sz="1400" smtClean="0">
                <a:hlinkClick r:id="rId6"/>
              </a:rPr>
              <a:t>http://www.catfish.cz/ruzne/komar/larvy1.jpg</a:t>
            </a:r>
            <a:endParaRPr lang="cs-CZ" sz="1400" smtClean="0"/>
          </a:p>
          <a:p>
            <a:r>
              <a:rPr lang="cs-CZ" sz="1400" smtClean="0">
                <a:hlinkClick r:id="rId7"/>
              </a:rPr>
              <a:t>http://upload.wikimedia.org/wikipedia/commons/e/e8/Chorthippus_parallelus.jpg</a:t>
            </a:r>
            <a:endParaRPr lang="cs-CZ" sz="1400" smtClean="0"/>
          </a:p>
          <a:p>
            <a:r>
              <a:rPr lang="cs-CZ" sz="1400" smtClean="0">
                <a:hlinkClick r:id="rId8"/>
              </a:rPr>
              <a:t>http://upload.wikimedia.org/wikipedia/commons/thumb/4/48/Oedipoda_coerulescens_1_beentree.jpg/800px-Oedipoda_coerulescens_1_beentree.jpg</a:t>
            </a:r>
            <a:endParaRPr lang="cs-CZ" sz="1400" smtClean="0"/>
          </a:p>
          <a:p>
            <a:r>
              <a:rPr lang="cs-CZ" sz="1400" smtClean="0">
                <a:hlinkClick r:id="rId9"/>
              </a:rPr>
              <a:t>http://upload.wikimedia.org/wikipedia/commons/d/d7/Stenobothrus_lineatus_m_2009_08190188.jpg</a:t>
            </a:r>
            <a:endParaRPr lang="cs-CZ" sz="1400" smtClean="0"/>
          </a:p>
          <a:p>
            <a:r>
              <a:rPr lang="cs-CZ" sz="1400" smtClean="0">
                <a:hlinkClick r:id="rId10"/>
              </a:rPr>
              <a:t>http://upload.wikimedia.org/wikipedia/commons/3/37/Heupferd_fg01.jpg</a:t>
            </a:r>
            <a:endParaRPr lang="cs-CZ" sz="1400" smtClean="0"/>
          </a:p>
          <a:p>
            <a:r>
              <a:rPr lang="cs-CZ" sz="1400" smtClean="0">
                <a:hlinkClick r:id="rId11"/>
              </a:rPr>
              <a:t>http://upload.wikimedia.org/wikipedia/commons/thumb/7/75/Bombus_terrestris1_trzmiel_ziemny_small.jpg/655px-Bombus_terrestris1_trzmiel_ziemny_small.jpg</a:t>
            </a:r>
            <a:endParaRPr lang="cs-CZ" sz="1400" smtClean="0"/>
          </a:p>
          <a:p>
            <a:r>
              <a:rPr lang="cs-CZ" sz="1400" smtClean="0">
                <a:hlinkClick r:id="rId12"/>
              </a:rPr>
              <a:t>http://upload.wikimedia.org/wikipedia/commons/thumb/9/9b/Flying_Vespula_vulgaris.jpg/675px-Flying_Vespula_vulgaris.jpg</a:t>
            </a:r>
            <a:endParaRPr lang="cs-CZ" sz="1400" smtClean="0"/>
          </a:p>
          <a:p>
            <a:r>
              <a:rPr lang="cs-CZ" sz="1400" smtClean="0">
                <a:hlinkClick r:id="rId13"/>
              </a:rPr>
              <a:t>http://upload.wikimedia.org/wikipedia/commons/b/be/Mrowka_rudnica_formica_rufa_small.jpg</a:t>
            </a:r>
            <a:endParaRPr lang="cs-CZ" sz="1400" smtClean="0"/>
          </a:p>
          <a:p>
            <a:r>
              <a:rPr lang="cs-CZ" sz="1400" smtClean="0">
                <a:hlinkClick r:id="rId14"/>
              </a:rPr>
              <a:t>http://upload.wikimedia.org/wikipedia/commons/thumb/8/8e/Platetrum_depressum_1_Luc_Viatour.JPG/796px-Platetrum_depressum_1_Luc_Viatour.JPG</a:t>
            </a:r>
            <a:endParaRPr lang="cs-CZ" sz="1400" smtClean="0"/>
          </a:p>
          <a:p>
            <a:r>
              <a:rPr lang="cs-CZ" sz="1400" smtClean="0">
                <a:hlinkClick r:id="rId15"/>
              </a:rPr>
              <a:t>http://upload.wikimedia.org/wikipedia/commons/thumb/9/91/Bienen_mit_Brut_2.jpg/800px-Bienen_mit_Brut_2.jpg</a:t>
            </a:r>
            <a:endParaRPr lang="cs-CZ" sz="1400" smtClean="0"/>
          </a:p>
          <a:p>
            <a:r>
              <a:rPr lang="cs-CZ" sz="1400" smtClean="0">
                <a:hlinkClick r:id="rId16"/>
              </a:rPr>
              <a:t>http://www.naturess.net/fotky/hmyz/IMG_8872.jpg</a:t>
            </a:r>
            <a:endParaRPr lang="cs-CZ" sz="1400" smtClean="0"/>
          </a:p>
          <a:p>
            <a:r>
              <a:rPr lang="cs-CZ" sz="1400" smtClean="0">
                <a:hlinkClick r:id="rId17"/>
              </a:rPr>
              <a:t>http://www.akademon.cz/source/obr/msice.gif</a:t>
            </a:r>
            <a:endParaRPr lang="cs-CZ" sz="1400" smtClean="0"/>
          </a:p>
          <a:p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48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48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48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48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481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308</TotalTime>
  <Words>533</Words>
  <Application>Microsoft Office PowerPoint</Application>
  <PresentationFormat>Předvádění na obrazovce (4:3)</PresentationFormat>
  <Paragraphs>127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Cesta</vt:lpstr>
      <vt:lpstr>Prezentace aplikace PowerPoint</vt:lpstr>
      <vt:lpstr>hmyz</vt:lpstr>
      <vt:lpstr>Hmyz s blanitými křídly</vt:lpstr>
      <vt:lpstr>Škodlivý hmyz</vt:lpstr>
      <vt:lpstr>INFORMACE - SARANČE</vt:lpstr>
      <vt:lpstr>Komár pisklavý</vt:lpstr>
      <vt:lpstr>Informace - komár</vt:lpstr>
      <vt:lpstr>Ovád hovězí</vt:lpstr>
      <vt:lpstr>Prezentace aplikace PowerPoint</vt:lpstr>
      <vt:lpstr>Užitečný hmyz</vt:lpstr>
      <vt:lpstr>Hmyz bez křídel</vt:lpstr>
      <vt:lpstr>Prezentace aplikace PowerPoint</vt:lpstr>
      <vt:lpstr>Veš dětská</vt:lpstr>
      <vt:lpstr>Štěnice domácí</vt:lpstr>
      <vt:lpstr>Blecha obecná</vt:lpstr>
      <vt:lpstr>otázky</vt:lpstr>
      <vt:lpstr>Použité zdroje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winxp</dc:creator>
  <cp:lastModifiedBy>Martin Králík</cp:lastModifiedBy>
  <cp:revision>45</cp:revision>
  <dcterms:created xsi:type="dcterms:W3CDTF">2011-10-26T10:55:59Z</dcterms:created>
  <dcterms:modified xsi:type="dcterms:W3CDTF">2012-03-22T20:42:40Z</dcterms:modified>
</cp:coreProperties>
</file>