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7" r:id="rId3"/>
    <p:sldId id="259" r:id="rId4"/>
    <p:sldId id="261" r:id="rId5"/>
    <p:sldId id="264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036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283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41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045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333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6366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70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434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4471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41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382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579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609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3489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932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5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93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07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8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144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464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34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098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71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274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12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734603868"/>
              </p:ext>
            </p:extLst>
          </p:nvPr>
        </p:nvGraphicFramePr>
        <p:xfrm>
          <a:off x="1331913" y="1196975"/>
          <a:ext cx="6707187" cy="3989706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VY_32_INOVACE_15-14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Jiří Kotrba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Hydrologie, hydraulika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30.8.2013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výklad  nové látky a  okamžité procvičení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7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165348" cy="1800200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Hydraulika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dynamika kapalin</a:t>
            </a:r>
            <a:br>
              <a:rPr lang="cs-CZ" sz="2400" dirty="0" smtClean="0"/>
            </a:br>
            <a:r>
              <a:rPr lang="cs-CZ" sz="2400" dirty="0" smtClean="0"/>
              <a:t>Bernouliho rovnice pro vlákno</a:t>
            </a:r>
            <a:br>
              <a:rPr lang="cs-CZ" sz="2400" dirty="0" smtClean="0"/>
            </a:br>
            <a:r>
              <a:rPr lang="cs-CZ" sz="2400" dirty="0" smtClean="0"/>
              <a:t>ideální kapalina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2936"/>
            <a:ext cx="2486000" cy="276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452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381000" y="386730"/>
            <a:ext cx="304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Dynamika kapalin</a:t>
            </a:r>
            <a:endParaRPr kumimoji="0" lang="cs-CZ" altLang="cs-CZ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3498660"/>
              </p:ext>
            </p:extLst>
          </p:nvPr>
        </p:nvGraphicFramePr>
        <p:xfrm>
          <a:off x="609600" y="1224930"/>
          <a:ext cx="9082088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" r:id="rId3" imgW="5972760" imgH="465480" progId="Word.Document.8">
                  <p:embed/>
                </p:oleObj>
              </mc:Choice>
              <mc:Fallback>
                <p:oleObj name="dokument" r:id="rId3" imgW="5972760" imgH="46548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224930"/>
                        <a:ext cx="9082088" cy="70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339752" y="2119660"/>
            <a:ext cx="5562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-18"/>
              </a:rPr>
              <a:t>Pro ustálený pohyb lze soustavu charakterizovat Eulerovou rovnicí rovnováhy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343190" y="2895600"/>
            <a:ext cx="487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z="2400" b="1" dirty="0" err="1" smtClean="0">
                <a:solidFill>
                  <a:srgbClr val="000000"/>
                </a:solidFill>
                <a:latin typeface="Times New Roman" pitchFamily="18" charset="-18"/>
              </a:rPr>
              <a:t>dz</a:t>
            </a:r>
            <a:r>
              <a:rPr lang="cs-CZ" altLang="cs-CZ" sz="2400" b="1" dirty="0" smtClean="0">
                <a:solidFill>
                  <a:srgbClr val="000000"/>
                </a:solidFill>
                <a:latin typeface="Times New Roman" pitchFamily="18" charset="-18"/>
              </a:rPr>
              <a:t> = ρ ( </a:t>
            </a:r>
            <a:r>
              <a:rPr lang="cs-CZ" altLang="cs-CZ" sz="2400" b="1" dirty="0" err="1" smtClean="0">
                <a:solidFill>
                  <a:srgbClr val="000000"/>
                </a:solidFill>
                <a:latin typeface="Times New Roman" pitchFamily="18" charset="-18"/>
              </a:rPr>
              <a:t>a</a:t>
            </a:r>
            <a:r>
              <a:rPr lang="cs-CZ" altLang="cs-CZ" sz="2400" b="1" baseline="-25000" dirty="0" err="1" smtClean="0">
                <a:solidFill>
                  <a:srgbClr val="000000"/>
                </a:solidFill>
                <a:latin typeface="Times New Roman" pitchFamily="18" charset="-18"/>
              </a:rPr>
              <a:t>x</a:t>
            </a:r>
            <a:r>
              <a:rPr lang="cs-CZ" altLang="cs-CZ" sz="2400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 </a:t>
            </a:r>
            <a:r>
              <a:rPr lang="cs-CZ" altLang="cs-CZ" sz="2400" b="1" dirty="0" smtClean="0">
                <a:solidFill>
                  <a:srgbClr val="000000"/>
                </a:solidFill>
                <a:latin typeface="Times New Roman" pitchFamily="18" charset="-18"/>
              </a:rPr>
              <a:t>. </a:t>
            </a:r>
            <a:r>
              <a:rPr lang="cs-CZ" altLang="cs-CZ" sz="2400" b="1" dirty="0" err="1" smtClean="0">
                <a:solidFill>
                  <a:srgbClr val="000000"/>
                </a:solidFill>
                <a:latin typeface="Times New Roman" pitchFamily="18" charset="-18"/>
              </a:rPr>
              <a:t>dx</a:t>
            </a:r>
            <a:r>
              <a:rPr lang="cs-CZ" altLang="cs-CZ" sz="2400" b="1" dirty="0" smtClean="0">
                <a:solidFill>
                  <a:srgbClr val="000000"/>
                </a:solidFill>
                <a:latin typeface="Times New Roman" pitchFamily="18" charset="-18"/>
              </a:rPr>
              <a:t>  + </a:t>
            </a:r>
            <a:r>
              <a:rPr lang="cs-CZ" altLang="cs-CZ" sz="2400" b="1" dirty="0" err="1" smtClean="0">
                <a:solidFill>
                  <a:srgbClr val="000000"/>
                </a:solidFill>
                <a:latin typeface="Times New Roman" pitchFamily="18" charset="-18"/>
              </a:rPr>
              <a:t>a</a:t>
            </a:r>
            <a:r>
              <a:rPr lang="cs-CZ" altLang="cs-CZ" sz="2400" b="1" baseline="-25000" dirty="0" err="1" smtClean="0">
                <a:solidFill>
                  <a:srgbClr val="000000"/>
                </a:solidFill>
                <a:latin typeface="Times New Roman" pitchFamily="18" charset="-18"/>
              </a:rPr>
              <a:t>y</a:t>
            </a:r>
            <a:r>
              <a:rPr lang="cs-CZ" altLang="cs-CZ" sz="2400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 </a:t>
            </a:r>
            <a:r>
              <a:rPr lang="cs-CZ" altLang="cs-CZ" sz="2400" b="1" dirty="0" smtClean="0">
                <a:solidFill>
                  <a:srgbClr val="000000"/>
                </a:solidFill>
                <a:latin typeface="Times New Roman" pitchFamily="18" charset="-18"/>
              </a:rPr>
              <a:t>. </a:t>
            </a:r>
            <a:r>
              <a:rPr lang="cs-CZ" altLang="cs-CZ" sz="2400" b="1" dirty="0" err="1" smtClean="0">
                <a:solidFill>
                  <a:srgbClr val="000000"/>
                </a:solidFill>
                <a:latin typeface="Times New Roman" pitchFamily="18" charset="-18"/>
              </a:rPr>
              <a:t>dy</a:t>
            </a:r>
            <a:r>
              <a:rPr lang="cs-CZ" altLang="cs-CZ" sz="2400" b="1" dirty="0" smtClean="0">
                <a:solidFill>
                  <a:srgbClr val="000000"/>
                </a:solidFill>
                <a:latin typeface="Times New Roman" pitchFamily="18" charset="-18"/>
              </a:rPr>
              <a:t>  + </a:t>
            </a:r>
            <a:r>
              <a:rPr lang="cs-CZ" altLang="cs-CZ" sz="2400" b="1" dirty="0" err="1" smtClean="0">
                <a:solidFill>
                  <a:srgbClr val="000000"/>
                </a:solidFill>
                <a:latin typeface="Times New Roman" pitchFamily="18" charset="-18"/>
              </a:rPr>
              <a:t>a</a:t>
            </a:r>
            <a:r>
              <a:rPr lang="cs-CZ" altLang="cs-CZ" sz="2400" b="1" baseline="-25000" dirty="0" err="1" smtClean="0">
                <a:solidFill>
                  <a:srgbClr val="000000"/>
                </a:solidFill>
                <a:latin typeface="Times New Roman" pitchFamily="18" charset="-18"/>
              </a:rPr>
              <a:t>z</a:t>
            </a:r>
            <a:r>
              <a:rPr lang="cs-CZ" altLang="cs-CZ" sz="2400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 </a:t>
            </a:r>
            <a:r>
              <a:rPr lang="cs-CZ" altLang="cs-CZ" sz="2400" b="1" dirty="0" smtClean="0">
                <a:solidFill>
                  <a:srgbClr val="000000"/>
                </a:solidFill>
                <a:latin typeface="Times New Roman" pitchFamily="18" charset="-18"/>
              </a:rPr>
              <a:t>. </a:t>
            </a:r>
            <a:r>
              <a:rPr lang="cs-CZ" altLang="cs-CZ" sz="2400" b="1" dirty="0" err="1" smtClean="0">
                <a:solidFill>
                  <a:srgbClr val="000000"/>
                </a:solidFill>
                <a:latin typeface="Times New Roman" pitchFamily="18" charset="-18"/>
              </a:rPr>
              <a:t>dz</a:t>
            </a:r>
            <a:r>
              <a:rPr lang="cs-CZ" altLang="cs-CZ" sz="2400" b="1" dirty="0" smtClean="0">
                <a:solidFill>
                  <a:srgbClr val="000000"/>
                </a:solidFill>
                <a:latin typeface="Times New Roman" pitchFamily="18" charset="-18"/>
              </a:rPr>
              <a:t>)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685800" y="3733800"/>
            <a:ext cx="7620000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-18"/>
              </a:rPr>
              <a:t>  aplikace zákona o zachování energie na kapaliny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-18"/>
              </a:rPr>
              <a:t>Při ustáleném pohybu ideální kapaliny je součet potenciální polohové energie, potenciální tlakové energie a </a:t>
            </a:r>
            <a:r>
              <a:rPr lang="cs-CZ" altLang="cs-CZ" dirty="0" err="1" smtClean="0">
                <a:solidFill>
                  <a:srgbClr val="000000"/>
                </a:solidFill>
                <a:latin typeface="Times New Roman" pitchFamily="18" charset="-18"/>
              </a:rPr>
              <a:t>a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-18"/>
              </a:rPr>
              <a:t> kinetické energie pro jednotku hmotnosti průtoku stálý ve všech průřezech vlákna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endParaRPr lang="cs-CZ" altLang="cs-CZ" sz="2400" dirty="0" smtClean="0">
              <a:solidFill>
                <a:srgbClr val="000000"/>
              </a:solidFill>
              <a:latin typeface="Times New Roman" pitchFamily="18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059065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1905000" y="495300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z="2400" b="1" smtClean="0">
                <a:solidFill>
                  <a:srgbClr val="000000"/>
                </a:solidFill>
                <a:latin typeface="Times New Roman" pitchFamily="18" charset="-18"/>
              </a:rPr>
              <a:t>E/ dm. g =  h   +  p/ ρg  +  u</a:t>
            </a:r>
            <a:r>
              <a:rPr lang="cs-CZ" altLang="cs-CZ" sz="2400" b="1" baseline="30000" smtClean="0">
                <a:solidFill>
                  <a:srgbClr val="000000"/>
                </a:solidFill>
                <a:latin typeface="Times New Roman" pitchFamily="18" charset="-18"/>
              </a:rPr>
              <a:t>2</a:t>
            </a:r>
            <a:r>
              <a:rPr lang="cs-CZ" altLang="cs-CZ" sz="2400" b="1" smtClean="0">
                <a:solidFill>
                  <a:srgbClr val="000000"/>
                </a:solidFill>
                <a:latin typeface="Times New Roman" pitchFamily="18" charset="-18"/>
              </a:rPr>
              <a:t>/2g  =   h </a:t>
            </a:r>
            <a:r>
              <a:rPr lang="cs-CZ" altLang="cs-CZ" sz="2400" b="1" baseline="-25000" smtClean="0">
                <a:solidFill>
                  <a:srgbClr val="000000"/>
                </a:solidFill>
                <a:latin typeface="Times New Roman" pitchFamily="18" charset="-18"/>
              </a:rPr>
              <a:t>E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28600" y="5715000"/>
            <a:ext cx="876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-18"/>
              </a:rPr>
              <a:t>V pohybující se ideální kapalině  je součet polohové, tlakové a rychlostní výšky konstantní .</a:t>
            </a:r>
            <a:endParaRPr lang="cs-CZ" altLang="cs-CZ" sz="2400" smtClean="0">
              <a:solidFill>
                <a:srgbClr val="000000"/>
              </a:solidFill>
              <a:latin typeface="Times New Roman" pitchFamily="18" charset="-18"/>
            </a:endParaRP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0282021"/>
              </p:ext>
            </p:extLst>
          </p:nvPr>
        </p:nvGraphicFramePr>
        <p:xfrm>
          <a:off x="4514129" y="2276872"/>
          <a:ext cx="9021763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kument" r:id="rId3" imgW="5972760" imgH="640080" progId="Word.Document.8">
                  <p:embed/>
                </p:oleObj>
              </mc:Choice>
              <mc:Fallback>
                <p:oleObj name="dokument" r:id="rId3" imgW="5972760" imgH="64008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29" y="2276872"/>
                        <a:ext cx="9021763" cy="96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5450124" y="3717032"/>
            <a:ext cx="35052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-18"/>
              </a:rPr>
              <a:t>E = F . l         energie = síla . délka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-18"/>
              </a:rPr>
              <a:t>F = dm . g</a:t>
            </a:r>
            <a:endParaRPr lang="cs-CZ" altLang="cs-CZ" sz="2400" dirty="0" smtClean="0">
              <a:solidFill>
                <a:srgbClr val="000000"/>
              </a:solidFill>
              <a:latin typeface="Times New Roman" pitchFamily="18" charset="-18"/>
            </a:endParaRPr>
          </a:p>
        </p:txBody>
      </p:sp>
      <p:pic>
        <p:nvPicPr>
          <p:cNvPr id="10" name="Picture 4" descr="C:\Users\Jirka\Desktop\H1 Bernouli (1)-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826"/>
            <a:ext cx="4878716" cy="376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788024" y="609117"/>
            <a:ext cx="3733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z="2000" b="1" dirty="0" smtClean="0">
                <a:solidFill>
                  <a:srgbClr val="000000"/>
                </a:solidFill>
                <a:latin typeface="Times New Roman" pitchFamily="18" charset="-18"/>
              </a:rPr>
              <a:t>E     =     E </a:t>
            </a:r>
            <a:r>
              <a:rPr lang="cs-CZ" altLang="cs-CZ" sz="2000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z </a:t>
            </a:r>
            <a:r>
              <a:rPr lang="cs-CZ" altLang="cs-CZ" sz="2000" b="1" dirty="0" smtClean="0">
                <a:solidFill>
                  <a:srgbClr val="000000"/>
                </a:solidFill>
                <a:latin typeface="Times New Roman" pitchFamily="18" charset="-18"/>
              </a:rPr>
              <a:t>   +    E </a:t>
            </a:r>
            <a:r>
              <a:rPr lang="cs-CZ" altLang="cs-CZ" sz="2000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p</a:t>
            </a:r>
            <a:r>
              <a:rPr lang="cs-CZ" altLang="cs-CZ" sz="2000" b="1" dirty="0" smtClean="0">
                <a:solidFill>
                  <a:srgbClr val="000000"/>
                </a:solidFill>
                <a:latin typeface="Times New Roman" pitchFamily="18" charset="-18"/>
              </a:rPr>
              <a:t>   +    E </a:t>
            </a:r>
            <a:r>
              <a:rPr lang="cs-CZ" altLang="cs-CZ" sz="2000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k</a:t>
            </a:r>
            <a:endParaRPr lang="cs-CZ" altLang="cs-CZ" sz="2400" b="1" baseline="-25000" dirty="0" smtClean="0">
              <a:solidFill>
                <a:srgbClr val="000000"/>
              </a:solidFill>
              <a:latin typeface="Times New Roman" pitchFamily="18" charset="-18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788024" y="1248273"/>
            <a:ext cx="3429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-18"/>
              </a:rPr>
              <a:t>E </a:t>
            </a:r>
            <a:r>
              <a:rPr lang="cs-CZ" altLang="cs-CZ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z </a:t>
            </a: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-18"/>
              </a:rPr>
              <a:t>   =  dm. g . h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-18"/>
              </a:rPr>
              <a:t>E </a:t>
            </a:r>
            <a:r>
              <a:rPr lang="cs-CZ" altLang="cs-CZ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p </a:t>
            </a: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-18"/>
              </a:rPr>
              <a:t>   =  d V. p         =  (dm. p)/ ρ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-18"/>
              </a:rPr>
              <a:t>E </a:t>
            </a:r>
            <a:r>
              <a:rPr lang="cs-CZ" altLang="cs-CZ" b="1" baseline="-25000" dirty="0" smtClean="0">
                <a:solidFill>
                  <a:srgbClr val="000000"/>
                </a:solidFill>
                <a:latin typeface="Times New Roman" pitchFamily="18" charset="-18"/>
              </a:rPr>
              <a:t>k </a:t>
            </a: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-18"/>
              </a:rPr>
              <a:t>   =  dm. u</a:t>
            </a:r>
            <a:r>
              <a:rPr lang="cs-CZ" altLang="cs-CZ" b="1" baseline="30000" dirty="0" smtClean="0">
                <a:solidFill>
                  <a:srgbClr val="000000"/>
                </a:solidFill>
                <a:latin typeface="Times New Roman" pitchFamily="18" charset="-18"/>
              </a:rPr>
              <a:t>2</a:t>
            </a: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-18"/>
              </a:rPr>
              <a:t>/2</a:t>
            </a:r>
            <a:endParaRPr lang="cs-CZ" altLang="cs-CZ" sz="2400" b="1" dirty="0" smtClean="0">
              <a:solidFill>
                <a:srgbClr val="000000"/>
              </a:solidFill>
              <a:latin typeface="Times New Roman" pitchFamily="18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805803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8229600" cy="504056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sz="1400" dirty="0" smtClean="0"/>
              <a:t>Použité zdroje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1352890" y="1052736"/>
            <a:ext cx="60274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MICHAEL MELGAR.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Wikimedia</a:t>
            </a:r>
            <a:r>
              <a:rPr lang="cs-CZ" sz="10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commons</a:t>
            </a: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[online]. [cit. 29.11.2013]. Dostupný na WWW: http://commons.wikimedia.org/wiki/File:Michael_Melgar_LiquidArt_resize_droplet.jpg?uselang=cs </a:t>
            </a:r>
          </a:p>
        </p:txBody>
      </p:sp>
    </p:spTree>
    <p:extLst>
      <p:ext uri="{BB962C8B-B14F-4D97-AF65-F5344CB8AC3E}">
        <p14:creationId xmlns:p14="http://schemas.microsoft.com/office/powerpoint/2010/main" val="170709424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220</Words>
  <Application>Microsoft Office PowerPoint</Application>
  <PresentationFormat>Předvádění na obrazovce (4:3)</PresentationFormat>
  <Paragraphs>38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Aerodynamika</vt:lpstr>
      <vt:lpstr>1_Aerodynamika</vt:lpstr>
      <vt:lpstr>dokument</vt:lpstr>
      <vt:lpstr>Prezentace aplikace PowerPoint</vt:lpstr>
      <vt:lpstr>Hydraulika dynamika kapalin Bernouliho rovnice pro vlákno ideální kapalina 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Kotrba</dc:creator>
  <cp:lastModifiedBy>Alena Stachová</cp:lastModifiedBy>
  <cp:revision>26</cp:revision>
  <dcterms:created xsi:type="dcterms:W3CDTF">2013-12-02T13:58:58Z</dcterms:created>
  <dcterms:modified xsi:type="dcterms:W3CDTF">2013-12-16T08:23:47Z</dcterms:modified>
</cp:coreProperties>
</file>