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9" r:id="rId4"/>
    <p:sldId id="264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036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3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41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045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33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7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34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41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82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09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48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6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9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07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839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44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64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34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8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1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27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312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792149616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VY_32_INOVACE_15-16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72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4664"/>
            <a:ext cx="7165348" cy="18002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dynamika kapalin</a:t>
            </a:r>
            <a:br>
              <a:rPr lang="cs-CZ" sz="2400" dirty="0" smtClean="0"/>
            </a:br>
            <a:r>
              <a:rPr lang="cs-CZ" sz="2400" dirty="0" smtClean="0"/>
              <a:t>využití Bernouliho rovnice </a:t>
            </a:r>
            <a:br>
              <a:rPr lang="cs-CZ" sz="2400" dirty="0" smtClean="0"/>
            </a:br>
            <a:r>
              <a:rPr lang="cs-CZ" sz="2400" dirty="0" smtClean="0"/>
              <a:t>Pitotova trubice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45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332656"/>
            <a:ext cx="835292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/>
            <a:r>
              <a:rPr lang="cs-CZ" dirty="0">
                <a:solidFill>
                  <a:prstClr val="black"/>
                </a:solidFill>
              </a:rPr>
              <a:t>Použití Bernouliho rovnice potřebuje určit velikost tlakové a rychlostní výšky v </a:t>
            </a:r>
            <a:r>
              <a:rPr lang="cs-CZ" dirty="0" smtClean="0">
                <a:solidFill>
                  <a:prstClr val="black"/>
                </a:solidFill>
              </a:rPr>
              <a:t>proudu. V některých případech postačuje výpočet.  U některých postupů je vyžadováno přímé měření.</a:t>
            </a:r>
          </a:p>
          <a:p>
            <a:pPr lvl="0" algn="just"/>
            <a:endParaRPr lang="cs-CZ" dirty="0">
              <a:solidFill>
                <a:prstClr val="black"/>
              </a:solidFill>
            </a:endParaRPr>
          </a:p>
          <a:p>
            <a:pPr lvl="0" algn="just"/>
            <a:r>
              <a:rPr lang="cs-CZ" dirty="0" smtClean="0">
                <a:solidFill>
                  <a:prstClr val="black"/>
                </a:solidFill>
              </a:rPr>
              <a:t>Piezometry                -  měříme tlakovou výšku </a:t>
            </a:r>
          </a:p>
          <a:p>
            <a:pPr lvl="0" algn="just"/>
            <a:endParaRPr lang="cs-CZ" dirty="0">
              <a:solidFill>
                <a:prstClr val="black"/>
              </a:solidFill>
            </a:endParaRPr>
          </a:p>
          <a:p>
            <a:pPr lvl="0" algn="just"/>
            <a:r>
              <a:rPr lang="cs-CZ" dirty="0" smtClean="0">
                <a:solidFill>
                  <a:prstClr val="black"/>
                </a:solidFill>
              </a:rPr>
              <a:t>Pitotova trubice         -  měříme rychlostní výšku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097" y="2848094"/>
            <a:ext cx="4866738" cy="4009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641620" y="3140968"/>
            <a:ext cx="3057247" cy="296491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dirty="0" smtClean="0">
                <a:solidFill>
                  <a:srgbClr val="000000"/>
                </a:solidFill>
                <a:latin typeface="Arial" charset="0"/>
              </a:rPr>
              <a:t>Předpoklad: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dirty="0" smtClean="0">
              <a:solidFill>
                <a:srgbClr val="000000"/>
              </a:solidFill>
              <a:latin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000" dirty="0">
                <a:solidFill>
                  <a:srgbClr val="000000"/>
                </a:solidFill>
                <a:latin typeface="Arial" charset="0"/>
              </a:rPr>
              <a:t>h</a:t>
            </a:r>
            <a:r>
              <a:rPr lang="cs-CZ" altLang="cs-CZ" sz="2000" baseline="-25000" dirty="0" smtClean="0">
                <a:solidFill>
                  <a:srgbClr val="000000"/>
                </a:solidFill>
                <a:latin typeface="Arial" charset="0"/>
              </a:rPr>
              <a:t>1 </a:t>
            </a:r>
            <a:r>
              <a:rPr lang="cs-CZ" altLang="cs-CZ" sz="2000" dirty="0" smtClean="0">
                <a:solidFill>
                  <a:srgbClr val="000000"/>
                </a:solidFill>
                <a:latin typeface="Arial" charset="0"/>
              </a:rPr>
              <a:t>= h</a:t>
            </a:r>
            <a:r>
              <a:rPr lang="cs-CZ" altLang="cs-CZ" sz="2000" baseline="-25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2000" dirty="0" smtClean="0">
                <a:solidFill>
                  <a:srgbClr val="000000"/>
                </a:solidFill>
                <a:latin typeface="Arial" charset="0"/>
              </a:rPr>
              <a:t> ,   u</a:t>
            </a:r>
            <a:r>
              <a:rPr lang="cs-CZ" altLang="cs-CZ" sz="2000" baseline="-25000" dirty="0" smtClean="0">
                <a:solidFill>
                  <a:srgbClr val="000000"/>
                </a:solidFill>
                <a:latin typeface="Arial" charset="0"/>
              </a:rPr>
              <a:t>1 </a:t>
            </a:r>
            <a:r>
              <a:rPr lang="cs-CZ" altLang="cs-CZ" sz="2000" dirty="0">
                <a:solidFill>
                  <a:srgbClr val="000000"/>
                </a:solidFill>
                <a:latin typeface="Arial" charset="0"/>
              </a:rPr>
              <a:t>= </a:t>
            </a:r>
            <a:r>
              <a:rPr lang="cs-CZ" altLang="cs-CZ" sz="2000" dirty="0" smtClean="0">
                <a:solidFill>
                  <a:srgbClr val="000000"/>
                </a:solidFill>
                <a:latin typeface="Arial" charset="0"/>
              </a:rPr>
              <a:t>u ,   u</a:t>
            </a:r>
            <a:r>
              <a:rPr lang="cs-CZ" altLang="cs-CZ" sz="2000" baseline="-25000" dirty="0" smtClean="0">
                <a:solidFill>
                  <a:srgbClr val="000000"/>
                </a:solidFill>
                <a:latin typeface="Arial" charset="0"/>
              </a:rPr>
              <a:t>2 </a:t>
            </a:r>
            <a:r>
              <a:rPr lang="cs-CZ" altLang="cs-CZ" sz="2000" dirty="0">
                <a:solidFill>
                  <a:srgbClr val="000000"/>
                </a:solidFill>
                <a:latin typeface="Arial" charset="0"/>
              </a:rPr>
              <a:t>= </a:t>
            </a:r>
            <a:r>
              <a:rPr lang="cs-CZ" altLang="cs-CZ" sz="2000" dirty="0" smtClean="0">
                <a:solidFill>
                  <a:srgbClr val="000000"/>
                </a:solidFill>
                <a:latin typeface="Arial" charset="0"/>
              </a:rPr>
              <a:t>0 </a:t>
            </a:r>
            <a:endParaRPr lang="cs-CZ" altLang="cs-CZ" sz="2000" baseline="30000" dirty="0">
              <a:solidFill>
                <a:srgbClr val="000000"/>
              </a:solidFill>
              <a:latin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sz="2000" baseline="30000" dirty="0">
              <a:solidFill>
                <a:srgbClr val="000000"/>
              </a:solidFill>
              <a:latin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000" dirty="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Arial" charset="0"/>
              </a:rPr>
              <a:t>p</a:t>
            </a:r>
            <a:r>
              <a:rPr lang="cs-CZ" altLang="cs-CZ" sz="2000" baseline="-25000" dirty="0">
                <a:solidFill>
                  <a:srgbClr val="000000"/>
                </a:solidFill>
                <a:latin typeface="Arial" charset="0"/>
              </a:rPr>
              <a:t>1 </a:t>
            </a:r>
            <a:r>
              <a:rPr lang="cs-CZ" altLang="cs-CZ" sz="2000" dirty="0">
                <a:solidFill>
                  <a:srgbClr val="000000"/>
                </a:solidFill>
                <a:latin typeface="Arial" charset="0"/>
              </a:rPr>
              <a:t>/ </a:t>
            </a:r>
            <a:r>
              <a:rPr lang="cs-CZ" altLang="cs-CZ" sz="2000" dirty="0" err="1">
                <a:solidFill>
                  <a:srgbClr val="000000"/>
                </a:solidFill>
                <a:latin typeface="Symbol" pitchFamily="18" charset="2"/>
              </a:rPr>
              <a:t>r</a:t>
            </a:r>
            <a:r>
              <a:rPr lang="cs-CZ" altLang="cs-CZ" sz="2000" dirty="0" err="1">
                <a:solidFill>
                  <a:srgbClr val="000000"/>
                </a:solidFill>
                <a:latin typeface="Times New Roman" pitchFamily="18" charset="-18"/>
              </a:rPr>
              <a:t>g</a:t>
            </a:r>
            <a:r>
              <a:rPr lang="cs-CZ" altLang="cs-CZ" sz="2000" dirty="0">
                <a:solidFill>
                  <a:srgbClr val="000000"/>
                </a:solidFill>
                <a:latin typeface="Arial" charset="0"/>
              </a:rPr>
              <a:t> + </a:t>
            </a:r>
            <a:r>
              <a:rPr lang="cs-CZ" altLang="cs-CZ" sz="2000" dirty="0" smtClean="0">
                <a:solidFill>
                  <a:srgbClr val="000000"/>
                </a:solidFill>
                <a:latin typeface="Arial" charset="0"/>
              </a:rPr>
              <a:t>u</a:t>
            </a:r>
            <a:r>
              <a:rPr lang="cs-CZ" altLang="cs-CZ" sz="2000" baseline="30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2000" dirty="0" smtClean="0">
                <a:solidFill>
                  <a:srgbClr val="000000"/>
                </a:solidFill>
                <a:latin typeface="Arial" charset="0"/>
              </a:rPr>
              <a:t> / 2g</a:t>
            </a:r>
            <a:r>
              <a:rPr lang="cs-CZ" altLang="cs-CZ" sz="2000" baseline="30000" dirty="0" smtClean="0">
                <a:solidFill>
                  <a:srgbClr val="000000"/>
                </a:solidFill>
                <a:latin typeface="Arial" charset="0"/>
              </a:rPr>
              <a:t>  </a:t>
            </a:r>
            <a:r>
              <a:rPr lang="cs-CZ" altLang="cs-CZ" sz="2000" dirty="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Arial" charset="0"/>
              </a:rPr>
              <a:t>= p</a:t>
            </a:r>
            <a:r>
              <a:rPr lang="cs-CZ" altLang="cs-CZ" sz="2000" baseline="-25000" dirty="0">
                <a:solidFill>
                  <a:srgbClr val="000000"/>
                </a:solidFill>
                <a:latin typeface="Arial" charset="0"/>
              </a:rPr>
              <a:t>2 </a:t>
            </a:r>
            <a:r>
              <a:rPr lang="cs-CZ" altLang="cs-CZ" sz="2000" dirty="0">
                <a:solidFill>
                  <a:srgbClr val="000000"/>
                </a:solidFill>
                <a:latin typeface="Arial" charset="0"/>
              </a:rPr>
              <a:t>/ </a:t>
            </a:r>
            <a:r>
              <a:rPr lang="cs-CZ" altLang="cs-CZ" sz="2000" dirty="0" err="1" smtClean="0">
                <a:solidFill>
                  <a:srgbClr val="000000"/>
                </a:solidFill>
                <a:latin typeface="Symbol" pitchFamily="18" charset="2"/>
              </a:rPr>
              <a:t>r</a:t>
            </a:r>
            <a:r>
              <a:rPr lang="cs-CZ" altLang="cs-CZ" sz="2000" dirty="0" err="1" smtClean="0">
                <a:solidFill>
                  <a:srgbClr val="000000"/>
                </a:solidFill>
                <a:latin typeface="Times New Roman" pitchFamily="18" charset="-18"/>
              </a:rPr>
              <a:t>g</a:t>
            </a:r>
            <a:endParaRPr lang="cs-CZ" altLang="cs-CZ" sz="2000" dirty="0" smtClean="0">
              <a:solidFill>
                <a:srgbClr val="000000"/>
              </a:solidFill>
              <a:latin typeface="Times New Roman" pitchFamily="18" charset="-18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sz="2000" dirty="0" smtClean="0">
              <a:solidFill>
                <a:srgbClr val="000000"/>
              </a:solidFill>
              <a:latin typeface="Times New Roman" pitchFamily="18" charset="-18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000" dirty="0" smtClean="0">
                <a:solidFill>
                  <a:srgbClr val="000000"/>
                </a:solidFill>
                <a:latin typeface="Arial" charset="0"/>
              </a:rPr>
              <a:t>H = p</a:t>
            </a:r>
            <a:r>
              <a:rPr lang="cs-CZ" altLang="cs-CZ" sz="2000" baseline="-25000" dirty="0" smtClean="0">
                <a:solidFill>
                  <a:srgbClr val="000000"/>
                </a:solidFill>
                <a:latin typeface="Arial" charset="0"/>
              </a:rPr>
              <a:t>1 </a:t>
            </a:r>
            <a:r>
              <a:rPr lang="cs-CZ" altLang="cs-CZ" sz="2000" dirty="0" smtClean="0">
                <a:solidFill>
                  <a:srgbClr val="000000"/>
                </a:solidFill>
                <a:latin typeface="Arial" charset="0"/>
              </a:rPr>
              <a:t>-  p</a:t>
            </a:r>
            <a:r>
              <a:rPr lang="cs-CZ" altLang="cs-CZ" sz="2000" baseline="-25000" dirty="0" smtClean="0">
                <a:solidFill>
                  <a:srgbClr val="000000"/>
                </a:solidFill>
                <a:latin typeface="Arial" charset="0"/>
              </a:rPr>
              <a:t>2 </a:t>
            </a:r>
            <a:r>
              <a:rPr lang="cs-CZ" altLang="cs-CZ" sz="2000" dirty="0">
                <a:solidFill>
                  <a:srgbClr val="000000"/>
                </a:solidFill>
                <a:latin typeface="Arial" charset="0"/>
              </a:rPr>
              <a:t>/ </a:t>
            </a:r>
            <a:r>
              <a:rPr lang="cs-CZ" altLang="cs-CZ" sz="2000" dirty="0" err="1" smtClean="0">
                <a:solidFill>
                  <a:srgbClr val="000000"/>
                </a:solidFill>
                <a:latin typeface="Symbol" pitchFamily="18" charset="2"/>
              </a:rPr>
              <a:t>r</a:t>
            </a:r>
            <a:r>
              <a:rPr lang="cs-CZ" altLang="cs-CZ" sz="2000" dirty="0" err="1" smtClean="0">
                <a:solidFill>
                  <a:srgbClr val="000000"/>
                </a:solidFill>
                <a:latin typeface="Times New Roman" pitchFamily="18" charset="-18"/>
              </a:rPr>
              <a:t>g</a:t>
            </a:r>
            <a:r>
              <a:rPr lang="cs-CZ" altLang="cs-CZ" sz="2000" dirty="0" smtClean="0">
                <a:solidFill>
                  <a:srgbClr val="000000"/>
                </a:solidFill>
                <a:latin typeface="Times New Roman" pitchFamily="18" charset="-18"/>
              </a:rPr>
              <a:t>  </a:t>
            </a:r>
            <a:r>
              <a:rPr lang="cs-CZ" altLang="cs-CZ" sz="2000" dirty="0" smtClean="0">
                <a:solidFill>
                  <a:srgbClr val="000000"/>
                </a:solidFill>
                <a:latin typeface="Arial" charset="0"/>
              </a:rPr>
              <a:t>=  u</a:t>
            </a:r>
            <a:r>
              <a:rPr lang="cs-CZ" altLang="cs-CZ" sz="2000" baseline="30000" dirty="0" smtClean="0">
                <a:solidFill>
                  <a:srgbClr val="000000"/>
                </a:solidFill>
                <a:latin typeface="Arial" charset="0"/>
              </a:rPr>
              <a:t>2</a:t>
            </a:r>
            <a:r>
              <a:rPr lang="cs-CZ" altLang="cs-CZ" sz="2000" dirty="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altLang="cs-CZ" sz="2000" dirty="0">
                <a:solidFill>
                  <a:srgbClr val="000000"/>
                </a:solidFill>
                <a:latin typeface="Arial" charset="0"/>
              </a:rPr>
              <a:t>/ </a:t>
            </a:r>
            <a:r>
              <a:rPr lang="cs-CZ" altLang="cs-CZ" sz="2000" dirty="0" smtClean="0">
                <a:solidFill>
                  <a:srgbClr val="000000"/>
                </a:solidFill>
                <a:latin typeface="Arial" charset="0"/>
              </a:rPr>
              <a:t>2g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sz="2000" dirty="0" smtClean="0">
              <a:solidFill>
                <a:srgbClr val="000000"/>
              </a:solidFill>
              <a:latin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sz="2000" baseline="30000" dirty="0">
              <a:solidFill>
                <a:srgbClr val="000000"/>
              </a:solidFill>
              <a:latin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>
                <a:solidFill>
                  <a:srgbClr val="000000"/>
                </a:solidFill>
                <a:latin typeface="Arial" charset="0"/>
              </a:rPr>
              <a:t>u</a:t>
            </a:r>
            <a:r>
              <a:rPr lang="cs-CZ" altLang="cs-CZ" sz="2400" dirty="0" smtClean="0">
                <a:solidFill>
                  <a:srgbClr val="000000"/>
                </a:solidFill>
                <a:latin typeface="Arial" charset="0"/>
              </a:rPr>
              <a:t> = ( 2gH)</a:t>
            </a:r>
            <a:r>
              <a:rPr lang="cs-CZ" altLang="cs-CZ" sz="2400" baseline="30000" dirty="0" smtClean="0">
                <a:solidFill>
                  <a:srgbClr val="000000"/>
                </a:solidFill>
                <a:latin typeface="Arial" charset="0"/>
              </a:rPr>
              <a:t> 1/2</a:t>
            </a:r>
            <a:endParaRPr lang="cs-CZ" altLang="cs-CZ" sz="2400" dirty="0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9655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60412"/>
            <a:ext cx="69127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Deformací proudu vznikají ztráty. Z tohoto důvodu výsledek  upravujeme součinitelem stanoveným pokusně  </a:t>
            </a:r>
            <a:r>
              <a:rPr lang="cs-CZ" b="1" dirty="0" smtClean="0">
                <a:latin typeface="Symbol" panose="05050102010706020507" pitchFamily="18" charset="2"/>
              </a:rPr>
              <a:t>j &lt; 1</a:t>
            </a:r>
          </a:p>
          <a:p>
            <a:pPr algn="just"/>
            <a:endParaRPr lang="cs-CZ" b="1" dirty="0">
              <a:latin typeface="Symbol" panose="05050102010706020507" pitchFamily="18" charset="2"/>
            </a:endParaRPr>
          </a:p>
          <a:p>
            <a:pPr algn="just"/>
            <a:endParaRPr lang="cs-CZ" b="1" dirty="0" smtClean="0">
              <a:latin typeface="Symbol" panose="05050102010706020507" pitchFamily="18" charset="2"/>
            </a:endParaRPr>
          </a:p>
          <a:p>
            <a:pPr algn="just"/>
            <a:endParaRPr lang="cs-CZ" b="1" dirty="0">
              <a:latin typeface="Symbol" panose="05050102010706020507" pitchFamily="18" charset="2"/>
            </a:endParaRPr>
          </a:p>
          <a:p>
            <a:pPr algn="just"/>
            <a:r>
              <a:rPr lang="cs-CZ" b="1" dirty="0" smtClean="0"/>
              <a:t>Výsledek po opravě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2996952"/>
            <a:ext cx="2175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400" dirty="0">
                <a:solidFill>
                  <a:srgbClr val="000000"/>
                </a:solidFill>
                <a:latin typeface="Arial" charset="0"/>
              </a:rPr>
              <a:t>u = </a:t>
            </a:r>
            <a:r>
              <a:rPr lang="cs-CZ" sz="2400" b="1" dirty="0">
                <a:solidFill>
                  <a:prstClr val="black"/>
                </a:solidFill>
                <a:latin typeface="Symbol" panose="05050102010706020507" pitchFamily="18" charset="2"/>
              </a:rPr>
              <a:t>j</a:t>
            </a:r>
            <a:r>
              <a:rPr lang="cs-CZ" altLang="cs-CZ" sz="2400" dirty="0" smtClean="0">
                <a:solidFill>
                  <a:srgbClr val="000000"/>
                </a:solidFill>
                <a:latin typeface="Arial" charset="0"/>
              </a:rPr>
              <a:t> ( </a:t>
            </a:r>
            <a:r>
              <a:rPr lang="cs-CZ" altLang="cs-CZ" sz="2400" dirty="0">
                <a:solidFill>
                  <a:srgbClr val="000000"/>
                </a:solidFill>
                <a:latin typeface="Arial" charset="0"/>
              </a:rPr>
              <a:t>2gH)</a:t>
            </a:r>
            <a:r>
              <a:rPr lang="cs-CZ" altLang="cs-CZ" sz="2400" baseline="30000" dirty="0">
                <a:solidFill>
                  <a:srgbClr val="000000"/>
                </a:solidFill>
                <a:latin typeface="Arial" charset="0"/>
              </a:rPr>
              <a:t> 1/2</a:t>
            </a:r>
            <a:endParaRPr lang="cs-CZ" altLang="cs-CZ" sz="2400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773879" y="5445224"/>
            <a:ext cx="8229600" cy="50405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773879" y="6093296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2059065426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194</Words>
  <Application>Microsoft Office PowerPoint</Application>
  <PresentationFormat>Předvádění na obrazovce (4:3)</PresentationFormat>
  <Paragraphs>46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Aerodynamika</vt:lpstr>
      <vt:lpstr>1_Aerodynamika</vt:lpstr>
      <vt:lpstr>Prezentace aplikace PowerPoint</vt:lpstr>
      <vt:lpstr>Hydraulika dynamika kapalin využití Bernouliho rovnice  Pitotova trubice 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31</cp:revision>
  <dcterms:created xsi:type="dcterms:W3CDTF">2013-12-02T13:58:58Z</dcterms:created>
  <dcterms:modified xsi:type="dcterms:W3CDTF">2013-12-16T08:33:32Z</dcterms:modified>
</cp:coreProperties>
</file>