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sldIdLst>
    <p:sldId id="257" r:id="rId3"/>
    <p:sldId id="259" r:id="rId4"/>
    <p:sldId id="261" r:id="rId5"/>
    <p:sldId id="264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9036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2839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41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045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4333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366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0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434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4471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41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382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795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0609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348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932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5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3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078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8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1449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64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34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098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70C48-D2E4-40E9-980D-6B18692FEE50}" type="slidenum">
              <a:rPr lang="cs-CZ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71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27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0A54CA0-C20E-4BFB-80A6-51ABFC2DA68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16.12.2013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CE5FBE-6126-4616-A4DF-81A0B471C4AB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12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197733558"/>
              </p:ext>
            </p:extLst>
          </p:nvPr>
        </p:nvGraphicFramePr>
        <p:xfrm>
          <a:off x="1331913" y="1196975"/>
          <a:ext cx="6707187" cy="398970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VY_32_INOVACE_15-18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Jiří Kotrba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Hydrologie, hydraulika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30.8.2013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výklad  nové látky a  okamžité procvičení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404664"/>
            <a:ext cx="7165348" cy="1800200"/>
          </a:xfrm>
        </p:spPr>
        <p:txBody>
          <a:bodyPr/>
          <a:lstStyle/>
          <a:p>
            <a:pPr marL="182880" indent="0" algn="ctr">
              <a:buNone/>
            </a:pPr>
            <a:r>
              <a:rPr lang="cs-CZ" sz="3200" dirty="0" smtClean="0"/>
              <a:t>Hydraulika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dynamika kapalin</a:t>
            </a:r>
            <a:br>
              <a:rPr lang="cs-CZ" sz="2400" dirty="0" smtClean="0"/>
            </a:br>
            <a:r>
              <a:rPr lang="cs-CZ" sz="2400" dirty="0" smtClean="0"/>
              <a:t>využití Bernouliho rovnice </a:t>
            </a:r>
            <a:br>
              <a:rPr lang="cs-CZ" sz="2400" dirty="0" smtClean="0"/>
            </a:br>
            <a:r>
              <a:rPr lang="cs-CZ" sz="2400" dirty="0" smtClean="0"/>
              <a:t>kavitace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2936"/>
            <a:ext cx="2486000" cy="276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1452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Jirka\Desktop\H1 pi (3) (1)-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2318543"/>
            <a:ext cx="4754562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09394" y="108743"/>
            <a:ext cx="1966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2400" dirty="0" smtClean="0">
                <a:solidFill>
                  <a:srgbClr val="000000"/>
                </a:solidFill>
                <a:latin typeface="Times New Roman" pitchFamily="18" charset="-18"/>
              </a:rPr>
              <a:t>Kavitační jevy</a:t>
            </a: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09394" y="1556543"/>
            <a:ext cx="4648200" cy="466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 +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+ α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2g =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+ α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2g</a:t>
            </a:r>
            <a:r>
              <a:rPr lang="cs-CZ" altLang="cs-CZ" sz="2400" smtClean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 =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2g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cs-CZ" altLang="cs-CZ" sz="2400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 + α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2g = 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 + α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2g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 =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ρg  +  (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-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) / 2g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(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0 -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) / ρg   = (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-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) / 2g</a:t>
            </a:r>
            <a:r>
              <a:rPr lang="cs-CZ" altLang="cs-CZ" sz="2400" smtClean="0">
                <a:solidFill>
                  <a:srgbClr val="000000"/>
                </a:solidFill>
                <a:latin typeface="Arial" charset="0"/>
              </a:rPr>
              <a:t>  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cs-CZ" altLang="cs-CZ" sz="2400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400" smtClean="0">
                <a:solidFill>
                  <a:srgbClr val="000000"/>
                </a:solidFill>
                <a:latin typeface="Arial" charset="0"/>
              </a:rPr>
              <a:t>               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předpoklad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&gt;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sz="2400" smtClean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cs-CZ" altLang="cs-CZ" sz="2400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2000" b="1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sz="2000" b="1" baseline="-25000" smtClean="0">
                <a:solidFill>
                  <a:srgbClr val="000000"/>
                </a:solidFill>
                <a:latin typeface="Arial" charset="0"/>
              </a:rPr>
              <a:t>0  &gt;</a:t>
            </a:r>
            <a:r>
              <a:rPr lang="cs-CZ" altLang="cs-CZ" sz="2000" b="1" smtClean="0">
                <a:solidFill>
                  <a:srgbClr val="000000"/>
                </a:solidFill>
                <a:latin typeface="Arial" charset="0"/>
              </a:rPr>
              <a:t> p</a:t>
            </a:r>
            <a:r>
              <a:rPr lang="cs-CZ" altLang="cs-CZ" sz="2000" b="1" baseline="-25000" smtClean="0">
                <a:solidFill>
                  <a:srgbClr val="000000"/>
                </a:solidFill>
                <a:latin typeface="Arial" charset="0"/>
              </a:rPr>
              <a:t>2             </a:t>
            </a:r>
            <a:r>
              <a:rPr lang="cs-CZ" altLang="cs-CZ" sz="2000" b="1" smtClean="0">
                <a:solidFill>
                  <a:srgbClr val="000000"/>
                </a:solidFill>
                <a:latin typeface="Arial" charset="0"/>
              </a:rPr>
              <a:t> v profilu je podtlak</a:t>
            </a:r>
            <a:r>
              <a:rPr lang="cs-CZ" altLang="cs-CZ" sz="2400" b="1" u="sng" smtClean="0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5871994" y="1099343"/>
            <a:ext cx="281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sz="1600" smtClean="0">
                <a:solidFill>
                  <a:srgbClr val="000000"/>
                </a:solidFill>
                <a:latin typeface="Arial" charset="0"/>
              </a:rPr>
              <a:t>předpoklad  v</a:t>
            </a:r>
            <a:r>
              <a:rPr lang="cs-CZ" altLang="cs-CZ" sz="1600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z="1600" smtClean="0">
                <a:solidFill>
                  <a:srgbClr val="000000"/>
                </a:solidFill>
                <a:latin typeface="Arial" charset="0"/>
              </a:rPr>
              <a:t> = 0, α = 1</a:t>
            </a:r>
            <a:endParaRPr lang="cs-CZ" altLang="cs-CZ" sz="2400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65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62000" y="533400"/>
            <a:ext cx="7010400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= 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  +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ρg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baseline="-25000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 = 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(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0 -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) / gg  =  (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-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) / 2g          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=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1 .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 = 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( 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 .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-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) / 2g   =    (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- 1) v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/2g                  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/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  =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- 1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1 +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/h   = 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 +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/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   =   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 / (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+ h)  = 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/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1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. ( h / ( 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+ h) )</a:t>
            </a:r>
            <a:r>
              <a:rPr lang="cs-CZ" altLang="cs-CZ" baseline="30000" smtClean="0">
                <a:solidFill>
                  <a:srgbClr val="000000"/>
                </a:solidFill>
                <a:latin typeface="Arial" charset="0"/>
              </a:rPr>
              <a:t>1/2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 = S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cs-CZ" altLang="cs-CZ" sz="2400" smtClean="0">
                <a:solidFill>
                  <a:srgbClr val="000000"/>
                </a:solidFill>
                <a:latin typeface="Arial" charset="0"/>
              </a:rPr>
              <a:t> 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09600" y="3886200"/>
            <a:ext cx="8153400" cy="283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zasáhne – li až do potrubí, voda je nasávána, čerpána = ejektor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H</a:t>
            </a:r>
            <a:r>
              <a:rPr lang="cs-CZ" altLang="cs-CZ" baseline="-25000" smtClean="0">
                <a:solidFill>
                  <a:srgbClr val="000000"/>
                </a:solidFill>
                <a:latin typeface="Arial" charset="0"/>
              </a:rPr>
              <a:t>s </a:t>
            </a: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 zasáhne – li až do potrubí a voda je v uzavřené nádobě máme vývěvu.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altLang="cs-CZ" smtClean="0">
              <a:solidFill>
                <a:srgbClr val="000000"/>
              </a:solidFill>
              <a:latin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mtClean="0">
                <a:solidFill>
                  <a:srgbClr val="000000"/>
                </a:solidFill>
                <a:latin typeface="Arial" charset="0"/>
              </a:rPr>
              <a:t>Při velkém snížení podtlaku  blížícímu se nasycení vodních par vzniká nebezpečná směs způsobující kolísání tlaku. Obnovováním podtlaků a jejich vyrovnáváním vznikají údery – kavitace.  Zesilují též chemické účinky  plynů a vody – koroze.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cs-CZ" altLang="cs-CZ" sz="2400" smtClean="0">
              <a:solidFill>
                <a:srgbClr val="000000"/>
              </a:solidFill>
              <a:latin typeface="Times New Roman" pitchFamily="18" charset="-18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3657600" y="304800"/>
            <a:ext cx="457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cs-CZ" altLang="cs-CZ" dirty="0" smtClean="0">
                <a:solidFill>
                  <a:srgbClr val="000000"/>
                </a:solidFill>
                <a:latin typeface="Arial" charset="0"/>
              </a:rPr>
              <a:t>V profilu 2 doplníme nádobu</a:t>
            </a:r>
            <a:endParaRPr lang="cs-CZ" altLang="cs-CZ" sz="2400" dirty="0" smtClean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655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33400" y="762000"/>
            <a:ext cx="7924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-1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Kavitaci očekáváme v místech s nejvyšší rychlostí. Kavitace je charakterizována kavitačním číslem.</a:t>
            </a:r>
            <a:b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</a:br>
            <a: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/>
            </a:r>
            <a:b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</a:br>
            <a: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                          </a:t>
            </a:r>
            <a:r>
              <a:rPr kumimoji="0" lang="cs-CZ" altLang="cs-CZ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K= ( p - p</a:t>
            </a:r>
            <a:r>
              <a:rPr kumimoji="0" lang="cs-CZ" altLang="cs-CZ" sz="2000" b="1" i="0" u="none" strike="noStrike" kern="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</a:t>
            </a:r>
            <a:r>
              <a:rPr kumimoji="0" lang="cs-CZ" altLang="cs-CZ" sz="20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)/ ρ . 0,5 v</a:t>
            </a:r>
            <a: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2</a:t>
            </a:r>
            <a:b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</a:br>
            <a: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/>
            </a:r>
            <a:b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</a:br>
            <a: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/>
            </a:r>
            <a:br>
              <a:rPr kumimoji="0" lang="cs-CZ" altLang="cs-CZ" sz="2000" b="1" i="0" u="none" strike="noStrike" kern="0" cap="none" spc="0" normalizeH="0" baseline="30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</a:br>
            <a:r>
              <a:rPr kumimoji="0" lang="cs-CZ" altLang="cs-CZ" sz="20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Čím je K nižší, tím větší je nebezpečí kavitace</a:t>
            </a:r>
            <a:endParaRPr kumimoji="0" lang="cs-CZ" altLang="cs-CZ" sz="4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9028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556832" y="656692"/>
            <a:ext cx="8229600" cy="504056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rm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l">
              <a:buFont typeface="Georgia" pitchFamily="18" charset="0"/>
              <a:buNone/>
            </a:pPr>
            <a:r>
              <a:rPr lang="cs-CZ" sz="1400" dirty="0" smtClean="0"/>
              <a:t>Použité zdroje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546498" y="1165920"/>
            <a:ext cx="60274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MICHAEL MELGAR.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Wikimedia</a:t>
            </a:r>
            <a:r>
              <a:rPr lang="cs-CZ" sz="1000" i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cs-CZ" sz="1000" i="1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commons</a:t>
            </a:r>
            <a:r>
              <a:rPr lang="cs-CZ" sz="1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[online]. [cit. 29.11.2013]. Dostupný na WWW: http://commons.wikimedia.org/wiki/File:Michael_Melgar_LiquidArt_resize_droplet.jpg?uselang=cs </a:t>
            </a:r>
          </a:p>
        </p:txBody>
      </p:sp>
    </p:spTree>
    <p:extLst>
      <p:ext uri="{BB962C8B-B14F-4D97-AF65-F5344CB8AC3E}">
        <p14:creationId xmlns:p14="http://schemas.microsoft.com/office/powerpoint/2010/main" val="1770088909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313</Words>
  <Application>Microsoft Office PowerPoint</Application>
  <PresentationFormat>Předvádění na obrazovce (4:3)</PresentationFormat>
  <Paragraphs>56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Aerodynamika</vt:lpstr>
      <vt:lpstr>1_Aerodynamika</vt:lpstr>
      <vt:lpstr>Prezentace aplikace PowerPoint</vt:lpstr>
      <vt:lpstr>Hydraulika dynamika kapalin využití Bernouliho rovnice  kavitace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Jiří Kotrba</dc:creator>
  <cp:lastModifiedBy>Alena Stachová</cp:lastModifiedBy>
  <cp:revision>34</cp:revision>
  <dcterms:created xsi:type="dcterms:W3CDTF">2013-12-02T13:58:58Z</dcterms:created>
  <dcterms:modified xsi:type="dcterms:W3CDTF">2013-12-16T08:37:28Z</dcterms:modified>
</cp:coreProperties>
</file>