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6" r:id="rId5"/>
    <p:sldId id="267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582359407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VY_32_INOVACE_15-20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plování těles</a:t>
            </a:r>
            <a:br>
              <a:rPr lang="cs-CZ" sz="2400" dirty="0" smtClean="0"/>
            </a:br>
            <a:r>
              <a:rPr lang="cs-CZ" sz="2400" dirty="0" smtClean="0"/>
              <a:t>stabilita plovoucích těles a lodí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744890" y="445810"/>
            <a:ext cx="46482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/>
            </a:r>
            <a:b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</a:br>
            <a: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/>
            </a:r>
            <a:b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</a:br>
            <a: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/>
            </a:r>
            <a:b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</a:br>
            <a: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/>
            </a:r>
            <a:b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</a:br>
            <a: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/>
            </a:r>
            <a:b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</a:br>
            <a: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/>
            </a:r>
            <a:b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</a:br>
            <a:endParaRPr kumimoji="0" lang="cs-CZ" altLang="cs-CZ" sz="44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/>
            </a:endParaRPr>
          </a:p>
        </p:txBody>
      </p:sp>
      <p:pic>
        <p:nvPicPr>
          <p:cNvPr id="7" name="Picture 5" descr="C:\Users\Jirka\Desktop\H1 ro (2) (1)-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733800"/>
            <a:ext cx="2446338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1524000" y="2133600"/>
            <a:ext cx="1497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smtClean="0">
                <a:solidFill>
                  <a:srgbClr val="000000"/>
                </a:solidFill>
                <a:latin typeface="Times New Roman" pitchFamily="18" charset="0"/>
              </a:rPr>
              <a:t>M = F</a:t>
            </a:r>
            <a:r>
              <a:rPr lang="cs-CZ" altLang="cs-CZ" sz="2400" baseline="-25000" smtClean="0">
                <a:solidFill>
                  <a:srgbClr val="000000"/>
                </a:solidFill>
                <a:latin typeface="Times New Roman" pitchFamily="18" charset="0"/>
              </a:rPr>
              <a:t>z </a:t>
            </a:r>
            <a:r>
              <a:rPr lang="cs-CZ" altLang="cs-CZ" sz="2400" smtClean="0">
                <a:solidFill>
                  <a:srgbClr val="000000"/>
                </a:solidFill>
                <a:latin typeface="Times New Roman" pitchFamily="18" charset="0"/>
              </a:rPr>
              <a:t> .  r</a:t>
            </a: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838200" y="2744788"/>
            <a:ext cx="33369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  vzniká kývavý pohyb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  ustane, jsou- li těžiště nad sebou</a:t>
            </a:r>
            <a:endParaRPr lang="cs-CZ" altLang="cs-CZ" sz="1200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pic>
        <p:nvPicPr>
          <p:cNvPr id="10" name="Picture 8" descr="C:\Users\Jirka\Desktop\H1 ro (3) (1)-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828800"/>
            <a:ext cx="4800600" cy="450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762000" y="1371600"/>
            <a:ext cx="32766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5pPr>
            <a:lvl6pPr marL="22860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6pPr>
            <a:lvl7pPr marL="27432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7pPr>
            <a:lvl8pPr marL="32004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8pPr>
            <a:lvl9pPr marL="36576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altLang="cs-CZ" sz="16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  těžiště nejsou totožná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altLang="cs-CZ" sz="16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  z tohoto důvodu dochází k otáčení</a:t>
            </a:r>
            <a:endParaRPr kumimoji="0" lang="cs-CZ" altLang="cs-CZ" sz="1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898525" y="914400"/>
            <a:ext cx="40544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000" dirty="0" smtClean="0">
                <a:solidFill>
                  <a:srgbClr val="000000"/>
                </a:solidFill>
                <a:latin typeface="Times New Roman" pitchFamily="18" charset="0"/>
              </a:rPr>
              <a:t>Stabilita nestejnorodých těles</a:t>
            </a:r>
            <a:endParaRPr lang="cs-CZ" altLang="cs-CZ" sz="1200" dirty="0" smtClean="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02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C:\Users\Jirka\Desktop\H1 stab (1)-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2416666"/>
            <a:ext cx="4381500" cy="363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4191000" y="283066"/>
            <a:ext cx="49530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dirty="0" smtClean="0">
              <a:solidFill>
                <a:srgbClr val="000000"/>
              </a:solidFill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</a:rPr>
              <a:t>M     - metacentrum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err="1" smtClean="0">
                <a:solidFill>
                  <a:srgbClr val="000000"/>
                </a:solidFill>
                <a:latin typeface="Times New Roman" pitchFamily="18" charset="0"/>
              </a:rPr>
              <a:t>I</a:t>
            </a:r>
            <a:r>
              <a:rPr lang="cs-CZ" altLang="cs-CZ" baseline="-25000" dirty="0" err="1" smtClean="0">
                <a:solidFill>
                  <a:srgbClr val="000000"/>
                </a:solidFill>
                <a:latin typeface="Times New Roman" pitchFamily="18" charset="0"/>
              </a:rPr>
              <a:t>o</a:t>
            </a:r>
            <a:r>
              <a:rPr lang="cs-CZ" altLang="cs-CZ" baseline="-25000" dirty="0" smtClean="0">
                <a:solidFill>
                  <a:srgbClr val="000000"/>
                </a:solidFill>
                <a:latin typeface="Times New Roman" pitchFamily="18" charset="0"/>
              </a:rPr>
              <a:t>      </a:t>
            </a:r>
            <a:r>
              <a:rPr lang="cs-CZ" altLang="cs-CZ" b="1" baseline="-25000" dirty="0" smtClean="0">
                <a:solidFill>
                  <a:srgbClr val="000000"/>
                </a:solidFill>
                <a:latin typeface="Times New Roman" pitchFamily="18" charset="0"/>
              </a:rPr>
              <a:t>  </a:t>
            </a:r>
            <a:r>
              <a:rPr lang="cs-CZ" altLang="cs-CZ" b="1" dirty="0" smtClean="0">
                <a:solidFill>
                  <a:srgbClr val="000000"/>
                </a:solidFill>
                <a:latin typeface="Times New Roman" pitchFamily="18" charset="0"/>
              </a:rPr>
              <a:t>-</a:t>
            </a:r>
            <a:r>
              <a:rPr lang="cs-CZ" altLang="cs-CZ" b="1" baseline="-25000" dirty="0" smtClean="0">
                <a:solidFill>
                  <a:srgbClr val="000000"/>
                </a:solidFill>
                <a:latin typeface="Times New Roman" pitchFamily="18" charset="0"/>
              </a:rPr>
              <a:t> </a:t>
            </a: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</a:rPr>
              <a:t> moment setrvačnosti k podélné ose plavidla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</a:rPr>
              <a:t>V     - objem vytlačené kapaliny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</a:rPr>
              <a:t>h </a:t>
            </a:r>
            <a:r>
              <a:rPr lang="cs-CZ" altLang="cs-CZ" baseline="-25000" dirty="0" smtClean="0">
                <a:solidFill>
                  <a:srgbClr val="000000"/>
                </a:solidFill>
                <a:latin typeface="Times New Roman" pitchFamily="18" charset="0"/>
              </a:rPr>
              <a:t>M   </a:t>
            </a: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</a:rPr>
              <a:t> - metacentrická výška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</a:rPr>
              <a:t>h </a:t>
            </a:r>
            <a:r>
              <a:rPr lang="cs-CZ" altLang="cs-CZ" baseline="-25000" dirty="0" smtClean="0">
                <a:solidFill>
                  <a:srgbClr val="000000"/>
                </a:solidFill>
                <a:latin typeface="Times New Roman" pitchFamily="18" charset="0"/>
              </a:rPr>
              <a:t>V   </a:t>
            </a:r>
            <a:r>
              <a:rPr lang="cs-CZ" altLang="cs-CZ" dirty="0" smtClean="0">
                <a:solidFill>
                  <a:srgbClr val="000000"/>
                </a:solidFill>
                <a:latin typeface="Times New Roman" pitchFamily="18" charset="0"/>
              </a:rPr>
              <a:t> - vztlaková výška</a:t>
            </a:r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228600" y="664066"/>
            <a:ext cx="3581400" cy="429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STABILITA PLOVOUCÍCH TĚLES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noProof="1" smtClean="0">
              <a:solidFill>
                <a:srgbClr val="000000"/>
              </a:solidFill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M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0"/>
              </a:rPr>
              <a:t>s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 = F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0"/>
              </a:rPr>
              <a:t>z 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 . r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r = h 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0"/>
              </a:rPr>
              <a:t>M 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 . sin</a:t>
            </a:r>
            <a:r>
              <a:rPr lang="cs-CZ" altLang="cs-CZ" smtClean="0">
                <a:solidFill>
                  <a:srgbClr val="000000"/>
                </a:solidFill>
                <a:latin typeface="Arial" pitchFamily="34" charset="0"/>
              </a:rPr>
              <a:t> 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α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MS Shell Dlg 2"/>
              </a:rPr>
              <a:t>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0"/>
              </a:rPr>
              <a:t>z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 = </a:t>
            </a:r>
            <a:r>
              <a:rPr lang="cs-CZ" altLang="cs-CZ" smtClean="0">
                <a:solidFill>
                  <a:srgbClr val="000000"/>
                </a:solidFill>
                <a:latin typeface="Arial" pitchFamily="34" charset="0"/>
              </a:rPr>
              <a:t>ρ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0"/>
              </a:rPr>
              <a:t>k 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 g V</a:t>
            </a:r>
            <a:endParaRPr lang="cs-CZ" altLang="cs-CZ" sz="2400" smtClean="0">
              <a:solidFill>
                <a:srgbClr val="000000"/>
              </a:solidFill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2400" smtClean="0">
              <a:solidFill>
                <a:srgbClr val="000000"/>
              </a:solidFill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M</a:t>
            </a:r>
            <a:r>
              <a:rPr lang="cs-CZ" altLang="cs-CZ" sz="2400" b="1" baseline="-25000" smtClean="0">
                <a:solidFill>
                  <a:srgbClr val="FF0000"/>
                </a:solidFill>
                <a:latin typeface="Times New Roman" pitchFamily="18" charset="0"/>
              </a:rPr>
              <a:t>s</a:t>
            </a: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 = </a:t>
            </a:r>
            <a:r>
              <a:rPr lang="cs-CZ" altLang="cs-CZ" sz="2400" b="1" smtClean="0">
                <a:solidFill>
                  <a:srgbClr val="FF0000"/>
                </a:solidFill>
                <a:latin typeface="Arial" pitchFamily="34" charset="0"/>
              </a:rPr>
              <a:t>ρ</a:t>
            </a:r>
            <a:r>
              <a:rPr lang="cs-CZ" altLang="cs-CZ" sz="2400" b="1" baseline="-25000" smtClean="0">
                <a:solidFill>
                  <a:srgbClr val="FF0000"/>
                </a:solidFill>
                <a:latin typeface="Times New Roman" pitchFamily="18" charset="0"/>
              </a:rPr>
              <a:t>k </a:t>
            </a: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.g.V.h </a:t>
            </a:r>
            <a:r>
              <a:rPr lang="cs-CZ" altLang="cs-CZ" sz="2400" b="1" baseline="-25000" smtClean="0">
                <a:solidFill>
                  <a:srgbClr val="FF0000"/>
                </a:solidFill>
                <a:latin typeface="Times New Roman" pitchFamily="18" charset="0"/>
              </a:rPr>
              <a:t>M </a:t>
            </a: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. sin</a:t>
            </a:r>
            <a:r>
              <a:rPr lang="cs-CZ" altLang="cs-CZ" sz="2400" b="1" smtClean="0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α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h </a:t>
            </a:r>
            <a:r>
              <a:rPr lang="cs-CZ" altLang="cs-CZ" sz="2400" b="1" baseline="-25000" smtClean="0">
                <a:solidFill>
                  <a:srgbClr val="FF0000"/>
                </a:solidFill>
                <a:latin typeface="Times New Roman" pitchFamily="18" charset="0"/>
              </a:rPr>
              <a:t>V </a:t>
            </a: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 &lt; I</a:t>
            </a:r>
            <a:r>
              <a:rPr lang="cs-CZ" altLang="cs-CZ" sz="2400" b="1" baseline="-25000" smtClean="0">
                <a:solidFill>
                  <a:srgbClr val="FF0000"/>
                </a:solidFill>
                <a:latin typeface="Times New Roman" pitchFamily="18" charset="0"/>
              </a:rPr>
              <a:t>o </a:t>
            </a:r>
            <a:r>
              <a:rPr lang="cs-CZ" altLang="cs-CZ" sz="2400" b="1" smtClean="0">
                <a:solidFill>
                  <a:srgbClr val="FF0000"/>
                </a:solidFill>
                <a:latin typeface="Times New Roman" pitchFamily="18" charset="0"/>
              </a:rPr>
              <a:t>/ V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2400" b="1" smtClean="0">
              <a:solidFill>
                <a:srgbClr val="FF0000"/>
              </a:solidFill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h 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0"/>
              </a:rPr>
              <a:t>M 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= 0,3 až 0,7 m  - lodě zámořské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h 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0"/>
              </a:rPr>
              <a:t>M 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t>= 0,8 až 1,2 m  - lodě válečné</a:t>
            </a:r>
          </a:p>
        </p:txBody>
      </p:sp>
    </p:spTree>
    <p:extLst>
      <p:ext uri="{BB962C8B-B14F-4D97-AF65-F5344CB8AC3E}">
        <p14:creationId xmlns:p14="http://schemas.microsoft.com/office/powerpoint/2010/main" val="604086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56832" y="656692"/>
            <a:ext cx="8229600" cy="50405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l">
              <a:buFont typeface="Georgia" pitchFamily="18" charset="0"/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546498" y="1165920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70088909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183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 plování těles stabilita plovoucích těles a lodí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36</cp:revision>
  <dcterms:created xsi:type="dcterms:W3CDTF">2013-12-02T13:58:58Z</dcterms:created>
  <dcterms:modified xsi:type="dcterms:W3CDTF">2013-12-16T08:41:07Z</dcterms:modified>
</cp:coreProperties>
</file>