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259" r:id="rId4"/>
    <p:sldId id="261" r:id="rId5"/>
    <p:sldId id="264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036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283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41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04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33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36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0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434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471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41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38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79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09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348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932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5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93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07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8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144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464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34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98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71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74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12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587137701"/>
              </p:ext>
            </p:extLst>
          </p:nvPr>
        </p:nvGraphicFramePr>
        <p:xfrm>
          <a:off x="1331913" y="1196975"/>
          <a:ext cx="6707187" cy="3989706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VY_32_INOVACE_15-15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Jiří Kotrba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Hydrologie, hydraulika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30.8.2013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výklad  nové látky a  okamžité procvičení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7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165348" cy="180020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Hydraulika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dynamika kapalin</a:t>
            </a:r>
            <a:br>
              <a:rPr lang="cs-CZ" sz="2400" dirty="0" smtClean="0"/>
            </a:br>
            <a:r>
              <a:rPr lang="cs-CZ" sz="2400" dirty="0" smtClean="0"/>
              <a:t>Bernouliho rovnice pro vlákno</a:t>
            </a:r>
            <a:br>
              <a:rPr lang="cs-CZ" sz="2400" dirty="0" smtClean="0"/>
            </a:br>
            <a:r>
              <a:rPr lang="cs-CZ" sz="2400" dirty="0" smtClean="0"/>
              <a:t>skutečná kapalina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6"/>
            <a:ext cx="2486000" cy="276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452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9512" y="455712"/>
            <a:ext cx="3048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 </a:t>
            </a:r>
            <a:r>
              <a:rPr kumimoji="0" lang="cs-CZ" alt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</a:rPr>
              <a:t>Dynamika kapalin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04800" y="1066800"/>
            <a:ext cx="4648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Times New Roman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 New Roman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 New Roman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 New Roman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 New Roman" pitchFamily="18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</a:rPr>
              <a:t>Bernouliho rovnice - skutečná kapalina</a:t>
            </a:r>
          </a:p>
        </p:txBody>
      </p:sp>
      <p:sp>
        <p:nvSpPr>
          <p:cNvPr id="9" name="Text Box 9"/>
          <p:cNvSpPr txBox="1">
            <a:spLocks noChangeArrowheads="1"/>
          </p:cNvSpPr>
          <p:nvPr/>
        </p:nvSpPr>
        <p:spPr bwMode="auto">
          <a:xfrm>
            <a:off x="533400" y="2057400"/>
            <a:ext cx="7620000" cy="160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Při proudění skutečné kapaliny mají na potrubí vliv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 vlastnost kapaliny - vazkost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 tření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 změny materiálu, světlosti, směru ...</a:t>
            </a:r>
            <a:endParaRPr lang="cs-CZ" altLang="cs-CZ" sz="24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457200" y="4114800"/>
            <a:ext cx="78708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Převodem částečky hmoty v proudovém vlákně na průtočnou</a:t>
            </a:r>
            <a:r>
              <a:rPr lang="cs-CZ" altLang="cs-CZ" sz="24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plochu dochází ke změně rychlosti </a:t>
            </a: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0"/>
              </a:rPr>
              <a:t> u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 po ploše průtočného průřezu. Pro praktické využití je potřeba </a:t>
            </a:r>
            <a:r>
              <a:rPr lang="cs-CZ" altLang="cs-CZ" dirty="0" err="1" smtClean="0">
                <a:solidFill>
                  <a:srgbClr val="000000"/>
                </a:solidFill>
                <a:latin typeface="Times New Roman" pitchFamily="18" charset="0"/>
              </a:rPr>
              <a:t>charakerizovat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proud kapaliny prostřednictvím střední rychlosti </a:t>
            </a:r>
            <a:r>
              <a:rPr lang="cs-CZ" altLang="cs-CZ" b="1" dirty="0" smtClean="0">
                <a:solidFill>
                  <a:srgbClr val="000000"/>
                </a:solidFill>
                <a:latin typeface="Times New Roman" pitchFamily="18" charset="0"/>
              </a:rPr>
              <a:t>v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. Odchylka je </a:t>
            </a:r>
            <a:r>
              <a:rPr lang="cs-CZ" altLang="cs-CZ" dirty="0" err="1" smtClean="0">
                <a:solidFill>
                  <a:srgbClr val="000000"/>
                </a:solidFill>
                <a:latin typeface="Times New Roman" pitchFamily="18" charset="0"/>
              </a:rPr>
              <a:t>charakerizována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pomocí </a:t>
            </a:r>
            <a:r>
              <a:rPr lang="cs-CZ" altLang="cs-CZ" dirty="0" err="1" smtClean="0">
                <a:solidFill>
                  <a:srgbClr val="000000"/>
                </a:solidFill>
                <a:latin typeface="Times New Roman" pitchFamily="18" charset="0"/>
              </a:rPr>
              <a:t>Coriolisova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 čísla  </a:t>
            </a:r>
            <a:r>
              <a:rPr lang="cs-CZ" altLang="cs-CZ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α .  </a:t>
            </a:r>
            <a:r>
              <a:rPr lang="cs-CZ" altLang="cs-CZ" dirty="0" smtClean="0">
                <a:solidFill>
                  <a:srgbClr val="000000"/>
                </a:solidFill>
                <a:latin typeface="Times New Roman" pitchFamily="18" charset="0"/>
              </a:rPr>
              <a:t>V otevřených korytech je akceptovatelná hodnota  α = 1,10.</a:t>
            </a:r>
            <a:endParaRPr lang="cs-CZ" altLang="cs-CZ" sz="24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65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724400" y="990600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2000" b="1" smtClean="0">
                <a:solidFill>
                  <a:srgbClr val="000000"/>
                </a:solidFill>
                <a:latin typeface="Times New Roman" pitchFamily="18" charset="0"/>
              </a:rPr>
              <a:t>E     =    E </a:t>
            </a:r>
            <a:r>
              <a:rPr lang="cs-CZ" altLang="cs-CZ" sz="2000" b="1" baseline="-25000" smtClean="0">
                <a:solidFill>
                  <a:srgbClr val="000000"/>
                </a:solidFill>
                <a:latin typeface="Times New Roman" pitchFamily="18" charset="0"/>
              </a:rPr>
              <a:t>z </a:t>
            </a:r>
            <a:r>
              <a:rPr lang="cs-CZ" altLang="cs-CZ" sz="2000" b="1" smtClean="0">
                <a:solidFill>
                  <a:srgbClr val="000000"/>
                </a:solidFill>
                <a:latin typeface="Times New Roman" pitchFamily="18" charset="0"/>
              </a:rPr>
              <a:t>   +   E </a:t>
            </a:r>
            <a:r>
              <a:rPr lang="cs-CZ" altLang="cs-CZ" sz="2000" b="1" baseline="-25000" smtClean="0">
                <a:solidFill>
                  <a:srgbClr val="000000"/>
                </a:solidFill>
                <a:latin typeface="Times New Roman" pitchFamily="18" charset="0"/>
              </a:rPr>
              <a:t>p</a:t>
            </a:r>
            <a:r>
              <a:rPr lang="cs-CZ" altLang="cs-CZ" sz="2000" b="1" smtClean="0">
                <a:solidFill>
                  <a:srgbClr val="000000"/>
                </a:solidFill>
                <a:latin typeface="Times New Roman" pitchFamily="18" charset="0"/>
              </a:rPr>
              <a:t>   +   E </a:t>
            </a:r>
            <a:r>
              <a:rPr lang="cs-CZ" altLang="cs-CZ" sz="2000" b="1" baseline="-25000" smtClean="0">
                <a:solidFill>
                  <a:srgbClr val="000000"/>
                </a:solidFill>
                <a:latin typeface="Times New Roman" pitchFamily="18" charset="0"/>
              </a:rPr>
              <a:t>k </a:t>
            </a:r>
            <a:r>
              <a:rPr lang="cs-CZ" altLang="cs-CZ" sz="2000" b="1" smtClean="0">
                <a:solidFill>
                  <a:srgbClr val="000000"/>
                </a:solidFill>
                <a:latin typeface="Times New Roman" pitchFamily="18" charset="0"/>
              </a:rPr>
              <a:t>+   Z </a:t>
            </a:r>
          </a:p>
        </p:txBody>
      </p:sp>
      <p:pic>
        <p:nvPicPr>
          <p:cNvPr id="14" name="Picture 12" descr="C:\Users\Jirka\Desktop\H1 Bernouli (2) (1)-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013"/>
            <a:ext cx="4800600" cy="396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09600" y="4724400"/>
            <a:ext cx="822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Bernouliho rovnice  - ideální kapalina, vlákno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                 h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 + p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 ρg  + u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/2g  =  h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 + p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/ρg  +  u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/2g</a:t>
            </a:r>
            <a:r>
              <a:rPr lang="cs-CZ" altLang="cs-CZ" sz="24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609600" y="5638800"/>
            <a:ext cx="8229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Bernouliho rovnice rozšířená - skutečná kapalina</a:t>
            </a:r>
            <a:endParaRPr lang="cs-CZ" altLang="cs-CZ" b="1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b="1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smtClean="0">
                <a:solidFill>
                  <a:srgbClr val="000000"/>
                </a:solidFill>
                <a:latin typeface="Times New Roman" pitchFamily="18" charset="0"/>
              </a:rPr>
              <a:t>                  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 + p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 ρg  + αv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1</a:t>
            </a:r>
            <a:r>
              <a:rPr lang="cs-CZ" altLang="cs-CZ" b="1" baseline="30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/2g  =  h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 + p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/ρg  +  αv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="1" baseline="30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="1" smtClean="0">
                <a:solidFill>
                  <a:srgbClr val="000000"/>
                </a:solidFill>
                <a:latin typeface="Times New Roman" pitchFamily="18" charset="0"/>
              </a:rPr>
              <a:t>/2g  +  Z =  konst = H</a:t>
            </a:r>
            <a:r>
              <a:rPr lang="cs-CZ" altLang="cs-CZ" b="1" baseline="-25000" smtClean="0">
                <a:solidFill>
                  <a:srgbClr val="000000"/>
                </a:solidFill>
                <a:latin typeface="Times New Roman" pitchFamily="18" charset="0"/>
              </a:rPr>
              <a:t>E</a:t>
            </a:r>
            <a:endParaRPr lang="cs-CZ" altLang="cs-CZ" sz="24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4724400" y="1676400"/>
            <a:ext cx="381000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Z = 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å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Z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t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+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  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å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Z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Ztráta třením  Z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t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 = 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x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t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v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/2g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MS Shell Dlg 2"/>
              </a:rPr>
              <a:t>                       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x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t  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=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l .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l/d</a:t>
            </a:r>
            <a:endParaRPr lang="cs-CZ" altLang="cs-CZ" sz="2400" smtClean="0">
              <a:solidFill>
                <a:srgbClr val="000000"/>
              </a:solidFill>
              <a:latin typeface="MS Shell Dlg 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Ztráta místní   Z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m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 = 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x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m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v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/2g</a:t>
            </a:r>
            <a:r>
              <a:rPr lang="cs-CZ" altLang="cs-CZ" sz="24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5257800" y="3200400"/>
            <a:ext cx="30638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x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t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, x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t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, 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altLang="cs-CZ" smtClean="0">
                <a:solidFill>
                  <a:srgbClr val="000000"/>
                </a:solidFill>
                <a:latin typeface="Symbol" pitchFamily="18" charset="2"/>
              </a:rPr>
              <a:t>l, -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tab. hodnoty</a:t>
            </a:r>
            <a:endParaRPr lang="cs-CZ" altLang="cs-CZ" smtClean="0">
              <a:solidFill>
                <a:srgbClr val="000000"/>
              </a:solidFill>
              <a:latin typeface="Symbol" pitchFamily="18" charset="2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4724400" y="3810000"/>
            <a:ext cx="4953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Z</a:t>
            </a:r>
            <a:r>
              <a:rPr lang="cs-CZ" altLang="cs-CZ" baseline="-250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t>/ l = I       hydraulický sklon</a:t>
            </a:r>
            <a:endParaRPr lang="cs-CZ" altLang="cs-CZ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803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8229600" cy="504056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sz="1400" dirty="0" smtClean="0"/>
              <a:t>Použité zdroje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1352890" y="1052736"/>
            <a:ext cx="60274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MICHAEL MELGAR.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Wikimedia</a:t>
            </a:r>
            <a:r>
              <a:rPr lang="cs-CZ" sz="10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commons</a:t>
            </a: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[online]. [cit. 29.11.2013]. Dostupný na WWW: http://commons.wikimedia.org/wiki/File:Michael_Melgar_LiquidArt_resize_droplet.jpg?uselang=cs </a:t>
            </a:r>
          </a:p>
        </p:txBody>
      </p:sp>
    </p:spTree>
    <p:extLst>
      <p:ext uri="{BB962C8B-B14F-4D97-AF65-F5344CB8AC3E}">
        <p14:creationId xmlns:p14="http://schemas.microsoft.com/office/powerpoint/2010/main" val="170709424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231</Words>
  <Application>Microsoft Office PowerPoint</Application>
  <PresentationFormat>Předvádění na obrazovce (4:3)</PresentationFormat>
  <Paragraphs>45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Aerodynamika</vt:lpstr>
      <vt:lpstr>1_Aerodynamika</vt:lpstr>
      <vt:lpstr>Prezentace aplikace PowerPoint</vt:lpstr>
      <vt:lpstr>Hydraulika dynamika kapalin Bernouliho rovnice pro vlákno skutečná kapalina 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Kotrba</dc:creator>
  <cp:lastModifiedBy>Alena Stachová</cp:lastModifiedBy>
  <cp:revision>27</cp:revision>
  <dcterms:created xsi:type="dcterms:W3CDTF">2013-12-02T13:58:58Z</dcterms:created>
  <dcterms:modified xsi:type="dcterms:W3CDTF">2013-12-16T08:43:14Z</dcterms:modified>
</cp:coreProperties>
</file>