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302" r:id="rId2"/>
    <p:sldId id="256" r:id="rId3"/>
    <p:sldId id="257" r:id="rId4"/>
    <p:sldId id="259" r:id="rId5"/>
    <p:sldId id="261" r:id="rId6"/>
    <p:sldId id="263" r:id="rId7"/>
    <p:sldId id="262" r:id="rId8"/>
    <p:sldId id="264" r:id="rId9"/>
    <p:sldId id="269" r:id="rId10"/>
    <p:sldId id="270" r:id="rId11"/>
    <p:sldId id="272" r:id="rId12"/>
    <p:sldId id="274" r:id="rId13"/>
    <p:sldId id="278" r:id="rId14"/>
    <p:sldId id="282" r:id="rId15"/>
    <p:sldId id="283" r:id="rId16"/>
    <p:sldId id="284" r:id="rId17"/>
    <p:sldId id="285" r:id="rId18"/>
    <p:sldId id="287" r:id="rId19"/>
    <p:sldId id="288" r:id="rId20"/>
    <p:sldId id="290" r:id="rId21"/>
    <p:sldId id="291" r:id="rId22"/>
    <p:sldId id="293" r:id="rId23"/>
    <p:sldId id="294" r:id="rId24"/>
    <p:sldId id="301" r:id="rId25"/>
    <p:sldId id="298" r:id="rId26"/>
    <p:sldId id="297" r:id="rId27"/>
    <p:sldId id="303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1" autoAdjust="0"/>
    <p:restoredTop sz="94660"/>
  </p:normalViewPr>
  <p:slideViewPr>
    <p:cSldViewPr>
      <p:cViewPr varScale="1">
        <p:scale>
          <a:sx n="65" d="100"/>
          <a:sy n="65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C91BDA-6534-477C-8558-BD349C5FCCA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038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31ED2C-EB15-47CA-A502-D2996163EBF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95912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FD2BC6-0F87-4088-ACC3-D04CD8705C0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29552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A7C6A7-E5F5-47B5-B17E-8FE374C4AD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58632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6A307-9703-4F77-815D-72E0BD74F6C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75591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978130-BD85-45D6-ABDE-C3F9B6F0FF9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3037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019DEC-D2C1-496C-A434-39FEDD6A20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86462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DC73CA-AB5E-4B3E-A0D4-0AC641F09D5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59132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E5650-E7B8-45AE-B6C2-7BE1DC0BED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60730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8CEC6B-708C-45EC-A261-379A24CD91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91657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CAC9A5-F25D-4691-80C6-ABF84D7630A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79364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EEBFF3C4-706E-4F4C-BBDA-62CF81AF0D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192825730"/>
              </p:ext>
            </p:extLst>
          </p:nvPr>
        </p:nvGraphicFramePr>
        <p:xfrm>
          <a:off x="1331913" y="1196975"/>
          <a:ext cx="6707187" cy="4043427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4318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VY_32_INOVACE_23-01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10.11.2012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621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268413"/>
            <a:ext cx="7772400" cy="1470025"/>
          </a:xfrm>
        </p:spPr>
        <p:txBody>
          <a:bodyPr/>
          <a:lstStyle/>
          <a:p>
            <a:pPr eaLnBrk="1" hangingPunct="1"/>
            <a:r>
              <a:rPr lang="cs-CZ" altLang="cs-CZ" smtClean="0"/>
              <a:t>Spalovací motory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0805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smtClean="0"/>
              <a:t>Spalovací motory</a:t>
            </a:r>
            <a:r>
              <a:rPr lang="cs-CZ" altLang="cs-CZ" sz="2800" smtClean="0"/>
              <a:t> (s.m.) přeměňují energii tepelnou na energii mechanickou. Tepelná energie vzniká spalováním paliva přivedeného do spalovacího prostoru. Podle </a:t>
            </a:r>
            <a:r>
              <a:rPr lang="cs-CZ" altLang="cs-CZ" sz="2800" b="1" smtClean="0"/>
              <a:t>působení vzniklých spalin </a:t>
            </a:r>
            <a:r>
              <a:rPr lang="cs-CZ" altLang="cs-CZ" sz="2800" smtClean="0"/>
              <a:t>rozdělujeme:</a:t>
            </a:r>
          </a:p>
          <a:p>
            <a:pPr eaLnBrk="1" hangingPunct="1">
              <a:buFontTx/>
              <a:buNone/>
            </a:pPr>
            <a:endParaRPr lang="cs-CZ" altLang="cs-CZ" sz="2800" smtClean="0"/>
          </a:p>
          <a:p>
            <a:pPr eaLnBrk="1" hangingPunct="1"/>
            <a:r>
              <a:rPr lang="cs-CZ" altLang="cs-CZ" sz="2800" b="1" smtClean="0"/>
              <a:t>pístové s.m.</a:t>
            </a:r>
          </a:p>
          <a:p>
            <a:pPr eaLnBrk="1" hangingPunct="1"/>
            <a:r>
              <a:rPr lang="cs-CZ" altLang="cs-CZ" sz="2800" b="1" smtClean="0"/>
              <a:t>lopatkové s.m.</a:t>
            </a:r>
          </a:p>
          <a:p>
            <a:pPr eaLnBrk="1" hangingPunct="1"/>
            <a:r>
              <a:rPr lang="cs-CZ" altLang="cs-CZ" sz="2800" b="1" smtClean="0"/>
              <a:t>tryskové s.m.</a:t>
            </a:r>
          </a:p>
          <a:p>
            <a:pPr eaLnBrk="1" hangingPunct="1">
              <a:buFontTx/>
              <a:buNone/>
            </a:pPr>
            <a:endParaRPr lang="cs-CZ" altLang="cs-CZ" sz="28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08050"/>
            <a:ext cx="8229600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b="1" dirty="0" smtClean="0"/>
              <a:t>Pístové spalovací motory – rozdělení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b="1" dirty="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800" dirty="0" smtClean="0"/>
              <a:t>podle zapálení směsi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		- zážehové </a:t>
            </a:r>
            <a:r>
              <a:rPr lang="cs-CZ" altLang="cs-CZ" sz="2800" dirty="0" err="1" smtClean="0"/>
              <a:t>s.m</a:t>
            </a:r>
            <a:r>
              <a:rPr lang="cs-CZ" altLang="cs-CZ" sz="2800" dirty="0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		- vznětové </a:t>
            </a:r>
            <a:r>
              <a:rPr lang="cs-CZ" altLang="cs-CZ" sz="2800" dirty="0" err="1" smtClean="0"/>
              <a:t>s.m</a:t>
            </a:r>
            <a:r>
              <a:rPr lang="cs-CZ" altLang="cs-CZ" sz="2800" dirty="0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dirty="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800" dirty="0" smtClean="0"/>
              <a:t>podle druhu paliva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		- benzinové </a:t>
            </a:r>
            <a:r>
              <a:rPr lang="cs-CZ" altLang="cs-CZ" sz="2800" dirty="0" err="1" smtClean="0"/>
              <a:t>s.m</a:t>
            </a:r>
            <a:r>
              <a:rPr lang="cs-CZ" altLang="cs-CZ" sz="2800" dirty="0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		- naftové </a:t>
            </a:r>
            <a:r>
              <a:rPr lang="cs-CZ" altLang="cs-CZ" sz="2800" dirty="0" err="1" smtClean="0"/>
              <a:t>s.m</a:t>
            </a:r>
            <a:r>
              <a:rPr lang="cs-CZ" altLang="cs-CZ" sz="2800" dirty="0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		- plynové </a:t>
            </a:r>
            <a:r>
              <a:rPr lang="cs-CZ" altLang="cs-CZ" sz="2800" dirty="0" err="1" smtClean="0"/>
              <a:t>s.m</a:t>
            </a:r>
            <a:r>
              <a:rPr lang="cs-CZ" altLang="cs-CZ" sz="2800" dirty="0" smtClean="0"/>
              <a:t>.						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08050"/>
            <a:ext cx="8156575" cy="4525963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podle pracovního oběhu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čtyřdobé (čtyřtaktní) s.m.</a:t>
            </a:r>
          </a:p>
          <a:p>
            <a:pPr marL="930275" lvl="2" eaLnBrk="1" hangingPunct="1">
              <a:buFontTx/>
              <a:buNone/>
            </a:pPr>
            <a:r>
              <a:rPr lang="cs-CZ" altLang="cs-CZ" sz="2800" smtClean="0"/>
              <a:t>  - dvoudobé (dvoutaktní) s.m. </a:t>
            </a:r>
          </a:p>
          <a:p>
            <a:pPr marL="930275" lvl="2" eaLnBrk="1" hangingPunct="1">
              <a:buFontTx/>
              <a:buNone/>
            </a:pPr>
            <a:endParaRPr lang="cs-CZ" altLang="cs-CZ" sz="2000" smtClean="0"/>
          </a:p>
          <a:p>
            <a:pPr eaLnBrk="1" hangingPunct="1"/>
            <a:r>
              <a:rPr lang="cs-CZ" altLang="cs-CZ" sz="2800" smtClean="0"/>
              <a:t>podle uspořádání válců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řadové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vidlicové (do „V“)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s protilehlými válci (boxer)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hvězdicové</a:t>
            </a:r>
          </a:p>
          <a:p>
            <a:pPr marL="930275" lvl="2" eaLnBrk="1" hangingPunct="1">
              <a:buFontTx/>
              <a:buNone/>
            </a:pPr>
            <a:endParaRPr lang="cs-CZ" altLang="cs-CZ" sz="2800" smtClean="0"/>
          </a:p>
          <a:p>
            <a:pPr marL="930275" lvl="2" eaLnBrk="1" hangingPunct="1">
              <a:buFontTx/>
              <a:buNone/>
            </a:pPr>
            <a:endParaRPr lang="cs-CZ" altLang="cs-CZ" sz="2800" smtClean="0"/>
          </a:p>
          <a:p>
            <a:pPr marL="930275" lvl="2" eaLnBrk="1" hangingPunct="1">
              <a:buFontTx/>
              <a:buNone/>
            </a:pPr>
            <a:endParaRPr lang="cs-CZ" altLang="cs-CZ" sz="2800" smtClean="0"/>
          </a:p>
          <a:p>
            <a:pPr marL="930275" lvl="2" eaLnBrk="1" hangingPunct="1">
              <a:buFontTx/>
              <a:buNone/>
            </a:pPr>
            <a:endParaRPr lang="cs-CZ" altLang="cs-CZ" sz="2800" smtClean="0"/>
          </a:p>
          <a:p>
            <a:pPr marL="930275" lvl="2" eaLnBrk="1" hangingPunct="1">
              <a:buFontTx/>
              <a:buNone/>
            </a:pPr>
            <a:endParaRPr lang="cs-CZ" altLang="cs-CZ" sz="2800" smtClean="0"/>
          </a:p>
          <a:p>
            <a:pPr marL="930275" lvl="2" eaLnBrk="1" hangingPunct="1">
              <a:buFontTx/>
              <a:buNone/>
            </a:pPr>
            <a:endParaRPr lang="cs-CZ" altLang="cs-CZ" sz="2800" smtClean="0"/>
          </a:p>
          <a:p>
            <a:pPr marL="930275" lvl="2" eaLnBrk="1" hangingPunct="1">
              <a:buFontTx/>
              <a:buChar char="-"/>
            </a:pPr>
            <a:endParaRPr lang="cs-CZ" altLang="cs-CZ" sz="28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0805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smtClean="0"/>
              <a:t>Části pístového motoru:</a:t>
            </a:r>
          </a:p>
          <a:p>
            <a:pPr eaLnBrk="1" hangingPunct="1"/>
            <a:r>
              <a:rPr lang="cs-CZ" altLang="cs-CZ" sz="2800" b="1" smtClean="0"/>
              <a:t>pevné</a:t>
            </a:r>
            <a:r>
              <a:rPr lang="cs-CZ" altLang="cs-CZ" sz="2800" smtClean="0"/>
              <a:t> (nepohyblivé)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blok válců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kliková skříň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blok motoru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spodní víko motoru (vana)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hlava válců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sací a výfukové potrubí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08050"/>
            <a:ext cx="8229600" cy="4525963"/>
          </a:xfrm>
        </p:spPr>
        <p:txBody>
          <a:bodyPr/>
          <a:lstStyle/>
          <a:p>
            <a:pPr eaLnBrk="1" hangingPunct="1"/>
            <a:r>
              <a:rPr lang="cs-CZ" altLang="cs-CZ" sz="2800" b="1" smtClean="0"/>
              <a:t>pohyblivé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- klikový mechanismus	- písty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				- pístní kroužky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				- pístní čep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				- ojnice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				- klikový(á) hřídel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				- setrvačník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0805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dirty="0" smtClean="0"/>
              <a:t>Čtyřdobý zážehový motor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- 1 oběh = 2 otáčky klikové hřídele = 4 zdvihy pístu</a:t>
            </a:r>
          </a:p>
          <a:p>
            <a:pPr eaLnBrk="1" hangingPunct="1">
              <a:buFontTx/>
              <a:buChar char="-"/>
            </a:pPr>
            <a:r>
              <a:rPr lang="cs-CZ" altLang="cs-CZ" sz="2800" dirty="0" smtClean="0"/>
              <a:t>plnění a vyprazdňování válce zajišťují ventily</a:t>
            </a:r>
          </a:p>
          <a:p>
            <a:pPr eaLnBrk="1" hangingPunct="1">
              <a:buFontTx/>
              <a:buChar char="-"/>
            </a:pPr>
            <a:endParaRPr lang="cs-CZ" altLang="cs-CZ" sz="2800" dirty="0" smtClean="0"/>
          </a:p>
          <a:p>
            <a:pPr marL="609600" indent="-609600" eaLnBrk="1" hangingPunct="1">
              <a:buFontTx/>
              <a:buNone/>
            </a:pPr>
            <a:r>
              <a:rPr lang="cs-CZ" altLang="cs-CZ" sz="2800" b="1" dirty="0" smtClean="0"/>
              <a:t>Čtyři doby při jednotlivých zdvizích pístu: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b="1" dirty="0" smtClean="0"/>
              <a:t>sání 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b="1" dirty="0" smtClean="0"/>
              <a:t>stlačení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b="1" dirty="0" smtClean="0"/>
              <a:t>výbuch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b="1" dirty="0" smtClean="0"/>
              <a:t>výfuk</a:t>
            </a:r>
          </a:p>
          <a:p>
            <a:pPr marL="609600" indent="-609600" eaLnBrk="1" hangingPunct="1">
              <a:buFontTx/>
              <a:buAutoNum type="arabicPeriod"/>
            </a:pPr>
            <a:endParaRPr lang="cs-CZ" altLang="cs-CZ" sz="2800" b="1" dirty="0" smtClean="0"/>
          </a:p>
          <a:p>
            <a:pPr eaLnBrk="1" hangingPunct="1">
              <a:buFontTx/>
              <a:buNone/>
            </a:pPr>
            <a:endParaRPr lang="cs-CZ" altLang="cs-CZ" sz="28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0805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dirty="0" smtClean="0"/>
              <a:t>Dvoudobý zážehový motor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- 1 oběh = 1 otáčka klikové hřídele = 2 zdvihy pístu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- slučují se sání se stlačením a výbuch s výfukem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1638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dirty="0" smtClean="0"/>
              <a:t>Čtyřdobý vznětový motor </a:t>
            </a:r>
            <a:r>
              <a:rPr lang="cs-CZ" altLang="cs-CZ" sz="2800" dirty="0" smtClean="0"/>
              <a:t>(diesel)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- 1 oběh = 2 otáčky klikové hřídele = 4 zdvihy pístu</a:t>
            </a:r>
          </a:p>
          <a:p>
            <a:pPr eaLnBrk="1" hangingPunct="1">
              <a:buFontTx/>
              <a:buChar char="-"/>
            </a:pPr>
            <a:r>
              <a:rPr lang="cs-CZ" altLang="cs-CZ" sz="2800" dirty="0" smtClean="0"/>
              <a:t>rozdíl je v zapálení paliva</a:t>
            </a:r>
          </a:p>
          <a:p>
            <a:pPr eaLnBrk="1" hangingPunct="1">
              <a:buFontTx/>
              <a:buChar char="-"/>
            </a:pPr>
            <a:endParaRPr lang="cs-CZ" altLang="cs-CZ" sz="2800" dirty="0"/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Způsoby vstřikování paliva:</a:t>
            </a:r>
          </a:p>
          <a:p>
            <a:pPr eaLnBrk="1" hangingPunct="1">
              <a:buFontTx/>
              <a:buChar char="-"/>
            </a:pPr>
            <a:r>
              <a:rPr lang="cs-CZ" altLang="cs-CZ" sz="2800" dirty="0" smtClean="0"/>
              <a:t>přímý vstřik</a:t>
            </a:r>
          </a:p>
          <a:p>
            <a:pPr marL="0" lvl="0" indent="0" eaLnBrk="1" hangingPunct="1">
              <a:spcBef>
                <a:spcPct val="0"/>
              </a:spcBef>
              <a:buFontTx/>
              <a:buChar char="-"/>
            </a:pPr>
            <a:r>
              <a:rPr lang="cs-CZ" altLang="cs-CZ" sz="2800" kern="12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altLang="cs-CZ" sz="2800" kern="1200" dirty="0" smtClean="0">
                <a:solidFill>
                  <a:srgbClr val="000000"/>
                </a:solidFill>
                <a:latin typeface="Arial" charset="0"/>
              </a:rPr>
              <a:t> nepřímý vstřik (vírová </a:t>
            </a:r>
            <a:r>
              <a:rPr lang="cs-CZ" altLang="cs-CZ" sz="2800" kern="1200" dirty="0">
                <a:solidFill>
                  <a:srgbClr val="000000"/>
                </a:solidFill>
                <a:latin typeface="Arial" charset="0"/>
              </a:rPr>
              <a:t>komůrka)</a:t>
            </a:r>
          </a:p>
          <a:p>
            <a:pPr eaLnBrk="1" hangingPunct="1">
              <a:buFontTx/>
              <a:buChar char="-"/>
            </a:pPr>
            <a:endParaRPr lang="cs-CZ" altLang="cs-CZ" sz="2800" dirty="0" smtClean="0"/>
          </a:p>
          <a:p>
            <a:pPr marL="0" indent="0" eaLnBrk="1" hangingPunct="1">
              <a:buNone/>
            </a:pPr>
            <a:endParaRPr lang="cs-CZ" altLang="cs-CZ" sz="2800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b="1" dirty="0" smtClean="0"/>
              <a:t>Účinnost motoru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    Při přeměně energie tepelné na mechanickou dochází ke ztrátám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	- vlivem nedokonalého spalování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	- tepelným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	- třením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dirty="0" smtClean="0"/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Efektivní účinnost u spalovacích motorů:</a:t>
            </a:r>
          </a:p>
          <a:p>
            <a:pPr eaLnBrk="1" hangingPunct="1"/>
            <a:r>
              <a:rPr lang="cs-CZ" altLang="cs-CZ" sz="2800" dirty="0" smtClean="0"/>
              <a:t>benzinové motory 25 - 33%</a:t>
            </a:r>
          </a:p>
          <a:p>
            <a:pPr eaLnBrk="1" hangingPunct="1"/>
            <a:r>
              <a:rPr lang="cs-CZ" altLang="cs-CZ" sz="2800" dirty="0" smtClean="0"/>
              <a:t>naftové motory 38 – 50 %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dirty="0" smtClean="0"/>
              <a:t>					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smtClean="0"/>
              <a:t>Palivová soustava zážehového motoru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-  palivovou směs připravuje: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       	- karburátor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			- vstřikovací zařízení</a:t>
            </a:r>
          </a:p>
          <a:p>
            <a:pPr eaLnBrk="1" hangingPunct="1">
              <a:buFontTx/>
              <a:buNone/>
            </a:pPr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-  palivová soustava se skládá z </a:t>
            </a:r>
            <a:r>
              <a:rPr lang="cs-CZ" altLang="cs-CZ" sz="2800" i="1" smtClean="0">
                <a:solidFill>
                  <a:srgbClr val="0033CC"/>
                </a:solidFill>
              </a:rPr>
              <a:t>nádrže, potrubí, palivových filtrů, čerpadla, sacího vzduchového potrubí, filtru vzduchu a karburátoru (vstřikovače)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2852911"/>
            <a:ext cx="8229600" cy="331239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cs-CZ" altLang="cs-CZ" sz="2800" b="1" dirty="0" smtClean="0"/>
              <a:t>      Vstřikovací zařízení </a:t>
            </a:r>
            <a:r>
              <a:rPr lang="cs-CZ" altLang="cs-CZ" sz="2800" dirty="0" smtClean="0"/>
              <a:t>má ve srovnání s karburátorem řadu výhod: </a:t>
            </a:r>
          </a:p>
          <a:p>
            <a:pPr marL="609600" indent="-609600" eaLnBrk="1" hangingPunct="1"/>
            <a:r>
              <a:rPr lang="cs-CZ" altLang="cs-CZ" sz="2800" dirty="0" smtClean="0"/>
              <a:t>optimální tvorba směsi</a:t>
            </a:r>
          </a:p>
          <a:p>
            <a:pPr marL="609600" indent="-609600" eaLnBrk="1" hangingPunct="1"/>
            <a:r>
              <a:rPr lang="cs-CZ" altLang="cs-CZ" sz="2800" dirty="0" smtClean="0"/>
              <a:t>nižší tvorbu emisí (s katalyzátorem)</a:t>
            </a:r>
          </a:p>
          <a:p>
            <a:pPr marL="609600" indent="-609600" eaLnBrk="1" hangingPunct="1"/>
            <a:r>
              <a:rPr lang="cs-CZ" altLang="cs-CZ" sz="2800" dirty="0" smtClean="0"/>
              <a:t>lepší studený start</a:t>
            </a:r>
          </a:p>
          <a:p>
            <a:pPr marL="609600" indent="-609600" eaLnBrk="1" hangingPunct="1"/>
            <a:r>
              <a:rPr lang="cs-CZ" altLang="cs-CZ" sz="2800" dirty="0" smtClean="0"/>
              <a:t>možnost přeplňování motoru (turbo)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5616" y="836712"/>
            <a:ext cx="67322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altLang="cs-CZ" sz="2800" b="1" dirty="0">
                <a:solidFill>
                  <a:srgbClr val="000000"/>
                </a:solidFill>
              </a:rPr>
              <a:t>Karburátor</a:t>
            </a:r>
            <a:r>
              <a:rPr lang="cs-CZ" altLang="cs-CZ" sz="2800" dirty="0">
                <a:solidFill>
                  <a:srgbClr val="000000"/>
                </a:solidFill>
              </a:rPr>
              <a:t> směšuje nasávaný vzduch s </a:t>
            </a:r>
            <a:r>
              <a:rPr lang="cs-CZ" altLang="cs-CZ" sz="2800" dirty="0" smtClean="0">
                <a:solidFill>
                  <a:srgbClr val="000000"/>
                </a:solidFill>
              </a:rPr>
              <a:t>palivem v </a:t>
            </a:r>
            <a:r>
              <a:rPr lang="cs-CZ" altLang="cs-CZ" sz="2800" dirty="0">
                <a:solidFill>
                  <a:srgbClr val="000000"/>
                </a:solidFill>
              </a:rPr>
              <a:t>potřebném množství a složení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720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dirty="0" smtClean="0"/>
              <a:t>   Způsoby dopravy paliva do spalovacího prostoru ve válci při vstřikování: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800" dirty="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2800" dirty="0" smtClean="0"/>
              <a:t>vstřik do sacího potrubí</a:t>
            </a:r>
          </a:p>
          <a:p>
            <a:pPr lvl="0" eaLnBrk="1" hangingPunct="1"/>
            <a:r>
              <a:rPr lang="cs-CZ" altLang="cs-CZ" sz="2800" dirty="0">
                <a:solidFill>
                  <a:srgbClr val="000000"/>
                </a:solidFill>
              </a:rPr>
              <a:t>vstřik do sacího kanálu – těsně přes sací </a:t>
            </a:r>
            <a:r>
              <a:rPr lang="cs-CZ" altLang="cs-CZ" sz="2800" dirty="0" smtClean="0">
                <a:solidFill>
                  <a:srgbClr val="000000"/>
                </a:solidFill>
              </a:rPr>
              <a:t>ventil</a:t>
            </a:r>
          </a:p>
          <a:p>
            <a:pPr lvl="0" eaLnBrk="1" hangingPunct="1"/>
            <a:r>
              <a:rPr lang="cs-CZ" altLang="cs-CZ" sz="2800" dirty="0">
                <a:solidFill>
                  <a:srgbClr val="000000"/>
                </a:solidFill>
              </a:rPr>
              <a:t>přímý vstřik paliva do válce</a:t>
            </a:r>
          </a:p>
          <a:p>
            <a:pPr lvl="0" eaLnBrk="1" hangingPunct="1"/>
            <a:endParaRPr lang="cs-CZ" altLang="cs-CZ" sz="2800" dirty="0">
              <a:solidFill>
                <a:srgbClr val="000000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altLang="cs-CZ" sz="2800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45370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smtClean="0"/>
              <a:t>	Podle způsobu dávkování paliva:</a:t>
            </a:r>
          </a:p>
          <a:p>
            <a:pPr eaLnBrk="1" hangingPunct="1"/>
            <a:r>
              <a:rPr lang="cs-CZ" altLang="cs-CZ" sz="2800" smtClean="0"/>
              <a:t>kontinuální vstřik</a:t>
            </a:r>
          </a:p>
          <a:p>
            <a:pPr eaLnBrk="1" hangingPunct="1"/>
            <a:r>
              <a:rPr lang="cs-CZ" altLang="cs-CZ" sz="2800" smtClean="0"/>
              <a:t>pulzní vstřik</a:t>
            </a:r>
          </a:p>
          <a:p>
            <a:pPr eaLnBrk="1" hangingPunct="1"/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	Podle počtu vstřikovacích ventilů:</a:t>
            </a:r>
          </a:p>
          <a:p>
            <a:pPr eaLnBrk="1" hangingPunct="1"/>
            <a:r>
              <a:rPr lang="cs-CZ" altLang="cs-CZ" sz="2800" smtClean="0"/>
              <a:t>jednobodový (centrální) vstřik</a:t>
            </a:r>
          </a:p>
          <a:p>
            <a:pPr eaLnBrk="1" hangingPunct="1"/>
            <a:r>
              <a:rPr lang="cs-CZ" altLang="cs-CZ" sz="2800" smtClean="0"/>
              <a:t>vícebodový vstřik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23764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 b="1" dirty="0" smtClean="0"/>
              <a:t>Palivová soustava vznětového motoru</a:t>
            </a:r>
          </a:p>
          <a:p>
            <a:pPr eaLnBrk="1" hangingPunct="1">
              <a:buFontTx/>
              <a:buNone/>
            </a:pPr>
            <a:endParaRPr lang="cs-CZ" altLang="cs-CZ" sz="2400" b="1" dirty="0" smtClean="0"/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Palivo se do válce motoru dopravuje vždy vstřikováním.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To je řešeno jako:	- přímé (do válce)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				- nepřímé (do komůrky v hlavě válce)</a:t>
            </a:r>
          </a:p>
          <a:p>
            <a:pPr eaLnBrk="1" hangingPunct="1">
              <a:buFontTx/>
              <a:buNone/>
            </a:pPr>
            <a:endParaRPr lang="cs-CZ" altLang="cs-CZ" sz="2400" b="1" dirty="0" smtClean="0"/>
          </a:p>
        </p:txBody>
      </p:sp>
      <p:sp>
        <p:nvSpPr>
          <p:cNvPr id="2" name="Obdélník 1"/>
          <p:cNvSpPr/>
          <p:nvPr/>
        </p:nvSpPr>
        <p:spPr>
          <a:xfrm>
            <a:off x="683568" y="3284984"/>
            <a:ext cx="7056784" cy="28500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lvl="0" indent="-609600">
              <a:spcBef>
                <a:spcPct val="20000"/>
              </a:spcBef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</a:rPr>
              <a:t>Palivová soustava vznětového motoru se dělí na dvě části:</a:t>
            </a:r>
          </a:p>
          <a:p>
            <a:pPr marL="609600" lvl="0" indent="-609600">
              <a:spcBef>
                <a:spcPct val="20000"/>
              </a:spcBef>
              <a:buFontTx/>
              <a:buAutoNum type="arabicPeriod"/>
            </a:pPr>
            <a:r>
              <a:rPr kumimoji="0" lang="cs-CZ" alt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Arial"/>
              </a:rPr>
              <a:t>zařízení pro dopravu a čistění paliva </a:t>
            </a:r>
            <a:r>
              <a:rPr lang="cs-CZ" altLang="cs-CZ" sz="2800" kern="0" dirty="0">
                <a:solidFill>
                  <a:srgbClr val="000000"/>
                </a:solidFill>
                <a:latin typeface="Arial"/>
              </a:rPr>
              <a:t>– nádrž, potrubí, čerpadlo a filtr</a:t>
            </a:r>
          </a:p>
          <a:p>
            <a:pPr marL="609600" lvl="0" indent="-609600">
              <a:spcBef>
                <a:spcPct val="20000"/>
              </a:spcBef>
              <a:buFontTx/>
              <a:buAutoNum type="arabicPeriod"/>
            </a:pPr>
            <a:r>
              <a:rPr kumimoji="0" lang="cs-CZ" alt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Arial"/>
              </a:rPr>
              <a:t>vstřikovací jednotka </a:t>
            </a:r>
            <a:r>
              <a:rPr lang="cs-CZ" altLang="cs-CZ" sz="2800" kern="0" dirty="0">
                <a:solidFill>
                  <a:srgbClr val="000000"/>
                </a:solidFill>
                <a:latin typeface="Arial"/>
              </a:rPr>
              <a:t>– vstřikovací čerpadlo a příslušenství</a:t>
            </a:r>
            <a:endParaRPr kumimoji="0" lang="cs-CZ" altLang="cs-CZ" sz="2800" b="0" i="0" u="none" strike="noStrike" kern="0" cap="none" spc="0" normalizeH="0" baseline="0" noProof="0" dirty="0" smtClean="0">
              <a:ln>
                <a:noFill/>
              </a:ln>
              <a:solidFill>
                <a:srgbClr val="0033CC"/>
              </a:solidFill>
              <a:effectLst/>
              <a:uLnTx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4525962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cs-CZ" altLang="cs-CZ" sz="2800" dirty="0" smtClean="0"/>
              <a:t>      Palivová soustava vznětového motoru se dělí na dvě části: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dirty="0" smtClean="0">
                <a:solidFill>
                  <a:srgbClr val="0033CC"/>
                </a:solidFill>
              </a:rPr>
              <a:t>zařízení pro dopravu a čistění paliva </a:t>
            </a:r>
            <a:r>
              <a:rPr lang="cs-CZ" altLang="cs-CZ" sz="2800" dirty="0" smtClean="0"/>
              <a:t>– nádrž, potrubí, čerpadlo a filtr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dirty="0" smtClean="0">
                <a:solidFill>
                  <a:srgbClr val="0033CC"/>
                </a:solidFill>
              </a:rPr>
              <a:t>vstřikovací jednotka </a:t>
            </a:r>
            <a:r>
              <a:rPr lang="cs-CZ" altLang="cs-CZ" sz="2800" dirty="0" smtClean="0"/>
              <a:t>– vstřikovací čerpadlo a příslušenství</a:t>
            </a:r>
            <a:endParaRPr lang="cs-CZ" altLang="cs-CZ" sz="2800" dirty="0" smtClean="0">
              <a:solidFill>
                <a:srgbClr val="0033CC"/>
              </a:solidFill>
            </a:endParaRPr>
          </a:p>
          <a:p>
            <a:pPr marL="609600" indent="-609600" eaLnBrk="1" hangingPunct="1">
              <a:buFontTx/>
              <a:buAutoNum type="arabicPeriod"/>
            </a:pPr>
            <a:endParaRPr lang="cs-CZ" altLang="cs-CZ" sz="2800" dirty="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dirty="0" smtClean="0"/>
              <a:t>Mazání motorů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Při chodu motoru se musí všechny třecí plochy pohyblivých částí motoru mazat. Zabrání se tak suchému tření, které by způsobilo „zadření motoru“.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Motory se mažou olejem, který plní několik funkcí:</a:t>
            </a:r>
          </a:p>
          <a:p>
            <a:pPr eaLnBrk="1" hangingPunct="1"/>
            <a:r>
              <a:rPr lang="cs-CZ" altLang="cs-CZ" sz="2800" dirty="0" smtClean="0"/>
              <a:t>mazací</a:t>
            </a:r>
          </a:p>
          <a:p>
            <a:pPr eaLnBrk="1" hangingPunct="1"/>
            <a:r>
              <a:rPr lang="cs-CZ" altLang="cs-CZ" sz="2800" dirty="0" smtClean="0"/>
              <a:t>těsnicí</a:t>
            </a:r>
          </a:p>
          <a:p>
            <a:pPr eaLnBrk="1" hangingPunct="1"/>
            <a:r>
              <a:rPr lang="cs-CZ" altLang="cs-CZ" sz="2800" dirty="0" smtClean="0"/>
              <a:t>chladicí</a:t>
            </a:r>
          </a:p>
          <a:p>
            <a:pPr eaLnBrk="1" hangingPunct="1"/>
            <a:endParaRPr lang="cs-CZ" altLang="cs-CZ" sz="28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45024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452596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cs-CZ" altLang="cs-CZ" sz="2800" dirty="0" smtClean="0"/>
              <a:t>U pístových spalovacích motorů se mazání provádí: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b="1" dirty="0" smtClean="0"/>
              <a:t>mastnou směsí</a:t>
            </a:r>
            <a:r>
              <a:rPr lang="cs-CZ" altLang="cs-CZ" sz="2800" dirty="0" smtClean="0"/>
              <a:t> – dvoudobé motory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b="1" dirty="0" smtClean="0"/>
              <a:t>tlakovým mazáním </a:t>
            </a:r>
            <a:r>
              <a:rPr lang="cs-CZ" altLang="cs-CZ" sz="2800" dirty="0" smtClean="0"/>
              <a:t>– motor se maže pomocí olejového čerpadla, které přivádí olej na potřebná místa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altLang="cs-CZ" sz="2800" b="1" dirty="0" smtClean="0"/>
              <a:t>      </a:t>
            </a:r>
            <a:r>
              <a:rPr lang="cs-CZ" altLang="cs-CZ" sz="2800" kern="1200" dirty="0" smtClean="0">
                <a:solidFill>
                  <a:srgbClr val="000000"/>
                </a:solidFill>
                <a:latin typeface="Arial" charset="0"/>
              </a:rPr>
              <a:t>Tlakové </a:t>
            </a:r>
            <a:r>
              <a:rPr lang="cs-CZ" altLang="cs-CZ" sz="2800" kern="1200" dirty="0">
                <a:solidFill>
                  <a:srgbClr val="000000"/>
                </a:solidFill>
                <a:latin typeface="Arial" charset="0"/>
              </a:rPr>
              <a:t>mazání</a:t>
            </a:r>
            <a:r>
              <a:rPr lang="cs-CZ" altLang="cs-CZ" sz="2800" kern="1200" dirty="0" smtClean="0">
                <a:solidFill>
                  <a:srgbClr val="000000"/>
                </a:solidFill>
                <a:latin typeface="Arial" charset="0"/>
              </a:rPr>
              <a:t>: - </a:t>
            </a:r>
            <a:r>
              <a:rPr lang="cs-CZ" altLang="cs-CZ" sz="2800" kern="1200" dirty="0">
                <a:solidFill>
                  <a:srgbClr val="000000"/>
                </a:solidFill>
                <a:latin typeface="Arial" charset="0"/>
              </a:rPr>
              <a:t>z klikové skříně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cs-CZ" altLang="cs-CZ" sz="2800" kern="12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altLang="cs-CZ" sz="2800" kern="1200" dirty="0" smtClean="0">
                <a:solidFill>
                  <a:srgbClr val="000000"/>
                </a:solidFill>
                <a:latin typeface="Arial" charset="0"/>
              </a:rPr>
              <a:t>                                 - z </a:t>
            </a:r>
            <a:r>
              <a:rPr lang="cs-CZ" altLang="cs-CZ" sz="2800" kern="1200" dirty="0">
                <a:solidFill>
                  <a:srgbClr val="000000"/>
                </a:solidFill>
                <a:latin typeface="Arial" charset="0"/>
              </a:rPr>
              <a:t>nádrže</a:t>
            </a:r>
          </a:p>
          <a:p>
            <a:pPr marL="0" indent="0" eaLnBrk="1" hangingPunct="1">
              <a:buNone/>
            </a:pPr>
            <a:endParaRPr lang="cs-CZ" altLang="cs-CZ" sz="2800" b="1" dirty="0" smtClean="0"/>
          </a:p>
        </p:txBody>
      </p:sp>
      <p:sp>
        <p:nvSpPr>
          <p:cNvPr id="2" name="Obdélník 1"/>
          <p:cNvSpPr/>
          <p:nvPr/>
        </p:nvSpPr>
        <p:spPr>
          <a:xfrm>
            <a:off x="2051720" y="4941168"/>
            <a:ext cx="41044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cs-CZ" altLang="cs-CZ" sz="2400" b="1" dirty="0" smtClean="0">
                <a:solidFill>
                  <a:srgbClr val="CC0000"/>
                </a:solidFill>
              </a:rPr>
              <a:t>Průběžná kontrola tlaku</a:t>
            </a:r>
          </a:p>
          <a:p>
            <a:pPr eaLnBrk="1" hangingPunct="1"/>
            <a:r>
              <a:rPr lang="cs-CZ" altLang="cs-CZ" sz="2400" b="1" dirty="0" smtClean="0">
                <a:solidFill>
                  <a:srgbClr val="CC0000"/>
                </a:solidFill>
              </a:rPr>
              <a:t>a množství oleje může zabránit vážnému poškození motoru.</a:t>
            </a:r>
            <a:endParaRPr lang="cs-CZ" altLang="cs-CZ" sz="24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smtClean="0"/>
              <a:t>Chlazení motorů</a:t>
            </a:r>
          </a:p>
          <a:p>
            <a:pPr eaLnBrk="1" hangingPunct="1">
              <a:buFontTx/>
              <a:buNone/>
            </a:pPr>
            <a:endParaRPr lang="cs-CZ" altLang="cs-CZ" sz="2800" b="1" smtClean="0"/>
          </a:p>
          <a:p>
            <a:pPr eaLnBrk="1" hangingPunct="1">
              <a:buFontTx/>
              <a:buNone/>
            </a:pPr>
            <a:endParaRPr lang="cs-CZ" altLang="cs-CZ" sz="2800" b="1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Chlazení odvádí z motoru přebytečné teplo, které vzniká při spalování paliva a udržuje teplotu motoru na přípustné hodnotě.</a:t>
            </a:r>
          </a:p>
          <a:p>
            <a:pPr eaLnBrk="1" hangingPunct="1">
              <a:buFontTx/>
              <a:buNone/>
            </a:pPr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Podle druhu chladicí látky rozeznáváme chlazení:</a:t>
            </a:r>
          </a:p>
          <a:p>
            <a:pPr eaLnBrk="1" hangingPunct="1"/>
            <a:r>
              <a:rPr lang="cs-CZ" altLang="cs-CZ" sz="2800" smtClean="0"/>
              <a:t>vzduchové</a:t>
            </a:r>
          </a:p>
          <a:p>
            <a:pPr eaLnBrk="1" hangingPunct="1"/>
            <a:r>
              <a:rPr lang="cs-CZ" altLang="cs-CZ" sz="2800" smtClean="0"/>
              <a:t>kapalinové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452596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cs-CZ" altLang="cs-CZ" sz="2800" smtClean="0">
                <a:solidFill>
                  <a:srgbClr val="0033CC"/>
                </a:solidFill>
              </a:rPr>
              <a:t>Kapalinové chlazení motoru</a:t>
            </a:r>
          </a:p>
          <a:p>
            <a:pPr marL="609600" indent="-609600" eaLnBrk="1" hangingPunct="1">
              <a:buFontTx/>
              <a:buNone/>
            </a:pPr>
            <a:r>
              <a:rPr lang="cs-CZ" altLang="cs-CZ" sz="2800" smtClean="0"/>
              <a:t>Teplo se odvádí prostřednictvím kapaliny, která proudí okolo stěn spalovacího prostoru motoru.</a:t>
            </a:r>
          </a:p>
          <a:p>
            <a:pPr marL="609600" indent="-609600" eaLnBrk="1" hangingPunct="1">
              <a:buFontTx/>
              <a:buNone/>
            </a:pPr>
            <a:endParaRPr lang="cs-CZ" altLang="cs-CZ" sz="2800" smtClean="0"/>
          </a:p>
          <a:p>
            <a:pPr marL="609600" indent="-609600" eaLnBrk="1" hangingPunct="1">
              <a:buFontTx/>
              <a:buNone/>
            </a:pPr>
            <a:r>
              <a:rPr lang="cs-CZ" altLang="cs-CZ" sz="2800" smtClean="0"/>
              <a:t>Způsoby oběhu kapaliny v chladicí soustavě: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smtClean="0"/>
              <a:t>samooběžné (již se nepoužívá)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smtClean="0"/>
              <a:t>s nuceným oběhem (čerpadlem)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sz="2800" smtClean="0"/>
              <a:t>přetlakové s nuceným oběhem </a:t>
            </a:r>
            <a:r>
              <a:rPr lang="cs-CZ" altLang="cs-CZ" sz="2000" smtClean="0"/>
              <a:t>(nejpoužívanější)</a:t>
            </a:r>
          </a:p>
          <a:p>
            <a:pPr marL="609600" indent="-609600" eaLnBrk="1" hangingPunct="1">
              <a:buFontTx/>
              <a:buNone/>
            </a:pPr>
            <a:endParaRPr lang="cs-CZ" altLang="cs-CZ" sz="2000" smtClean="0"/>
          </a:p>
          <a:p>
            <a:pPr marL="609600" indent="-609600" eaLnBrk="1" hangingPunct="1">
              <a:buFontTx/>
              <a:buNone/>
            </a:pPr>
            <a:endParaRPr lang="cs-CZ" altLang="cs-CZ" sz="2000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36868" name="Text Box 7"/>
          <p:cNvSpPr txBox="1">
            <a:spLocks noChangeArrowheads="1"/>
          </p:cNvSpPr>
          <p:nvPr/>
        </p:nvSpPr>
        <p:spPr bwMode="auto">
          <a:xfrm>
            <a:off x="735013" y="588963"/>
            <a:ext cx="686117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/>
              <a:t>Přetlakové chlazení s nuceným oběhem pracuje s mírným přetlakem a teplota v chladicí soustavě je okolo 105 </a:t>
            </a:r>
            <a:r>
              <a:rPr lang="cs-CZ" altLang="cs-CZ" sz="2800" baseline="30000"/>
              <a:t>o</a:t>
            </a:r>
            <a:r>
              <a:rPr lang="cs-CZ" altLang="cs-CZ" sz="2800"/>
              <a:t>C. Ideální teplota motoru je okolo 90 </a:t>
            </a:r>
            <a:r>
              <a:rPr lang="cs-CZ" altLang="cs-CZ" sz="2800" baseline="30000"/>
              <a:t>o</a:t>
            </a:r>
            <a:r>
              <a:rPr lang="cs-CZ" altLang="cs-CZ" sz="2800"/>
              <a:t>C.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692150"/>
            <a:ext cx="8229600" cy="5616575"/>
          </a:xfrm>
        </p:spPr>
        <p:txBody>
          <a:bodyPr/>
          <a:lstStyle/>
          <a:p>
            <a:pPr marL="447675" indent="-447675" eaLnBrk="1" hangingPunct="1">
              <a:buFontTx/>
              <a:buNone/>
            </a:pPr>
            <a:r>
              <a:rPr lang="cs-CZ" altLang="cs-CZ" sz="2800" dirty="0" smtClean="0">
                <a:solidFill>
                  <a:srgbClr val="0033CC"/>
                </a:solidFill>
              </a:rPr>
              <a:t>Vzduchové chlazení spalovacích motorů</a:t>
            </a:r>
          </a:p>
          <a:p>
            <a:pPr marL="447675" indent="-447675" eaLnBrk="1" hangingPunct="1">
              <a:buFontTx/>
              <a:buNone/>
            </a:pPr>
            <a:r>
              <a:rPr lang="cs-CZ" altLang="cs-CZ" sz="2800" dirty="0" smtClean="0"/>
              <a:t>Teplo se z ochlazovaných ploch odvádí vzduchem.</a:t>
            </a:r>
          </a:p>
          <a:p>
            <a:pPr marL="447675" indent="-447675" eaLnBrk="1" hangingPunct="1">
              <a:buFontTx/>
              <a:buNone/>
            </a:pPr>
            <a:r>
              <a:rPr lang="cs-CZ" altLang="cs-CZ" sz="2800" dirty="0" smtClean="0"/>
              <a:t>Způsoby ochlazování:</a:t>
            </a:r>
          </a:p>
          <a:p>
            <a:pPr marL="447675" indent="-447675" eaLnBrk="1" hangingPunct="1">
              <a:spcBef>
                <a:spcPct val="0"/>
              </a:spcBef>
            </a:pPr>
            <a:r>
              <a:rPr lang="cs-CZ" altLang="cs-CZ" sz="2800" dirty="0" smtClean="0"/>
              <a:t>sáláním – malé, méně výkonné motory jsou</a:t>
            </a:r>
          </a:p>
          <a:p>
            <a:pPr marL="447675" indent="-447675" eaLnBrk="1" hangingPunct="1">
              <a:buFontTx/>
              <a:buNone/>
            </a:pPr>
            <a:r>
              <a:rPr lang="cs-CZ" altLang="cs-CZ" sz="2800" dirty="0" smtClean="0"/>
              <a:t>                     opatřeny žebrováním (povrch až</a:t>
            </a:r>
          </a:p>
          <a:p>
            <a:pPr marL="447675" indent="-447675" eaLnBrk="1" hangingPunct="1">
              <a:buFontTx/>
              <a:buNone/>
            </a:pPr>
            <a:r>
              <a:rPr lang="cs-CZ" altLang="cs-CZ" sz="2800" dirty="0" smtClean="0"/>
              <a:t>                     desetkrát větší)</a:t>
            </a:r>
          </a:p>
          <a:p>
            <a:pPr marL="447675" indent="-447675" eaLnBrk="1" hangingPunct="1"/>
            <a:r>
              <a:rPr lang="cs-CZ" altLang="cs-CZ" sz="2800" dirty="0" smtClean="0"/>
              <a:t>nucené –  součástí systému je buď ventilátor</a:t>
            </a:r>
          </a:p>
          <a:p>
            <a:pPr marL="447675" indent="-447675" eaLnBrk="1" hangingPunct="1">
              <a:buFontTx/>
              <a:buNone/>
            </a:pPr>
            <a:r>
              <a:rPr lang="cs-CZ" altLang="cs-CZ" sz="2800" dirty="0" smtClean="0"/>
              <a:t>                     nebo ejektor	- přetlakové </a:t>
            </a:r>
            <a:r>
              <a:rPr lang="cs-CZ" altLang="cs-CZ" sz="2800" dirty="0" err="1" smtClean="0"/>
              <a:t>chl</a:t>
            </a:r>
            <a:r>
              <a:rPr lang="cs-CZ" altLang="cs-CZ" sz="2800" dirty="0" smtClean="0"/>
              <a:t>.</a:t>
            </a:r>
          </a:p>
          <a:p>
            <a:pPr marL="447675" indent="-447675" eaLnBrk="1" hangingPunct="1">
              <a:buFontTx/>
              <a:buNone/>
            </a:pPr>
            <a:r>
              <a:rPr lang="cs-CZ" altLang="cs-CZ" sz="2800" dirty="0" smtClean="0"/>
              <a:t>						- podtlakové </a:t>
            </a:r>
            <a:r>
              <a:rPr lang="cs-CZ" altLang="cs-CZ" sz="2800" dirty="0" err="1" smtClean="0"/>
              <a:t>chl</a:t>
            </a:r>
            <a:r>
              <a:rPr lang="cs-CZ" altLang="cs-CZ" sz="2800" dirty="0" smtClean="0"/>
              <a:t>.</a:t>
            </a:r>
          </a:p>
          <a:p>
            <a:pPr marL="447675" indent="-447675" eaLnBrk="1" hangingPunct="1">
              <a:buFontTx/>
              <a:buNone/>
            </a:pPr>
            <a:r>
              <a:rPr lang="cs-CZ" altLang="cs-CZ" sz="2800" dirty="0" smtClean="0"/>
              <a:t>						- ejektorové </a:t>
            </a:r>
            <a:r>
              <a:rPr lang="cs-CZ" altLang="cs-CZ" sz="2800" dirty="0" err="1" smtClean="0"/>
              <a:t>chl</a:t>
            </a:r>
            <a:r>
              <a:rPr lang="cs-CZ" altLang="cs-CZ" sz="2800" dirty="0" smtClean="0"/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37112"/>
            <a:ext cx="2125464" cy="2125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dirty="0" smtClean="0"/>
              <a:t>Spalovací motory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692150"/>
            <a:ext cx="8496944" cy="4525963"/>
          </a:xfrm>
        </p:spPr>
        <p:txBody>
          <a:bodyPr/>
          <a:lstStyle/>
          <a:p>
            <a:pPr marL="538163" indent="-538163" eaLnBrk="1" hangingPunct="1">
              <a:buFontTx/>
              <a:buNone/>
            </a:pPr>
            <a:r>
              <a:rPr lang="cs-CZ" altLang="cs-CZ" sz="2800" dirty="0" smtClean="0">
                <a:solidFill>
                  <a:srgbClr val="0033CC"/>
                </a:solidFill>
              </a:rPr>
              <a:t>Elektrická zařízení </a:t>
            </a:r>
          </a:p>
          <a:p>
            <a:pPr marL="538163" indent="-538163" eaLnBrk="1" hangingPunct="1">
              <a:buFontTx/>
              <a:buAutoNum type="arabicPeriod"/>
            </a:pPr>
            <a:r>
              <a:rPr lang="cs-CZ" altLang="cs-CZ" sz="2800" dirty="0" smtClean="0"/>
              <a:t>Zdroje elektrického proudu</a:t>
            </a:r>
          </a:p>
          <a:p>
            <a:pPr marL="538163" indent="-538163" eaLnBrk="1" hangingPunct="1"/>
            <a:r>
              <a:rPr lang="cs-CZ" altLang="cs-CZ" sz="2800" dirty="0" smtClean="0"/>
              <a:t>akumulátor – trvalý zdroj proudu nezávislý na</a:t>
            </a:r>
          </a:p>
          <a:p>
            <a:pPr marL="538163" indent="-538163" eaLnBrk="1" hangingPunct="1">
              <a:buFontTx/>
              <a:buNone/>
            </a:pPr>
            <a:r>
              <a:rPr lang="cs-CZ" altLang="cs-CZ" sz="2800" dirty="0" smtClean="0"/>
              <a:t>                           chodu motoru</a:t>
            </a:r>
          </a:p>
          <a:p>
            <a:pPr eaLnBrk="1" hangingPunct="1"/>
            <a:r>
              <a:rPr lang="cs-CZ" altLang="cs-CZ" sz="2800" dirty="0" smtClean="0"/>
              <a:t>  alternátor – zdroj proudu závislý na chodu 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                         motoru, je poháněný klínovým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                         řemenem</a:t>
            </a:r>
          </a:p>
          <a:p>
            <a:pPr eaLnBrk="1" hangingPunct="1"/>
            <a:r>
              <a:rPr lang="cs-CZ" altLang="cs-CZ" sz="2800" dirty="0" smtClean="0"/>
              <a:t> dynamo – starší zdroj, již se  nepoužívá</a:t>
            </a:r>
          </a:p>
          <a:p>
            <a:pPr eaLnBrk="1" hangingPunct="1"/>
            <a:r>
              <a:rPr lang="cs-CZ" altLang="cs-CZ" sz="2800" dirty="0" smtClean="0"/>
              <a:t> magnetické zapalování – malé motory, motor se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                      startuje šlápnutím na páku, zatažením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                      za startovací šňůru apod.</a:t>
            </a:r>
          </a:p>
          <a:p>
            <a:pPr eaLnBrk="1" hangingPunct="1">
              <a:buFontTx/>
              <a:buNone/>
            </a:pPr>
            <a:endParaRPr lang="cs-CZ" altLang="cs-CZ" sz="2800" dirty="0" smtClean="0"/>
          </a:p>
          <a:p>
            <a:pPr marL="538163" indent="-538163" eaLnBrk="1" hangingPunct="1">
              <a:buFontTx/>
              <a:buNone/>
            </a:pPr>
            <a:endParaRPr lang="cs-CZ" altLang="cs-CZ" sz="2800" dirty="0" smtClean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dirty="0" smtClean="0"/>
              <a:t>Spalovací motory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412776"/>
            <a:ext cx="8229600" cy="4525963"/>
          </a:xfrm>
        </p:spPr>
        <p:txBody>
          <a:bodyPr/>
          <a:lstStyle/>
          <a:p>
            <a:pPr marL="609600" indent="-609600" eaLnBrk="1" hangingPunct="1">
              <a:buFontTx/>
              <a:buAutoNum type="arabicPeriod" startAt="2"/>
            </a:pPr>
            <a:r>
              <a:rPr lang="cs-CZ" altLang="cs-CZ" sz="2800" dirty="0" smtClean="0"/>
              <a:t>Spotřebiče elektrického proudu</a:t>
            </a:r>
          </a:p>
          <a:p>
            <a:pPr marL="609600" indent="-609600" eaLnBrk="1" hangingPunct="1"/>
            <a:r>
              <a:rPr lang="cs-CZ" altLang="cs-CZ" sz="2800" dirty="0" smtClean="0"/>
              <a:t>spouštěč (startér) – největší odběr proudu</a:t>
            </a:r>
          </a:p>
          <a:p>
            <a:pPr marL="609600" indent="-609600" eaLnBrk="1" hangingPunct="1"/>
            <a:r>
              <a:rPr lang="cs-CZ" altLang="cs-CZ" sz="2800" dirty="0" smtClean="0"/>
              <a:t>zapalovací soustava (u zážehového motoru)</a:t>
            </a:r>
          </a:p>
          <a:p>
            <a:pPr marL="609600" indent="-609600" eaLnBrk="1" hangingPunct="1">
              <a:buFontTx/>
              <a:buNone/>
            </a:pPr>
            <a:r>
              <a:rPr lang="cs-CZ" altLang="cs-CZ" sz="2800" dirty="0" smtClean="0"/>
              <a:t>		- cívka	- transformátor	- svíčky</a:t>
            </a:r>
          </a:p>
          <a:p>
            <a:pPr marL="533400" indent="-533400" eaLnBrk="1" hangingPunct="1"/>
            <a:r>
              <a:rPr lang="cs-CZ" altLang="cs-CZ" sz="2800" dirty="0" smtClean="0"/>
              <a:t>další spotřebiče – osvětlení, kontrolky, houkačka, ostřikovače, stěrače ……..</a:t>
            </a:r>
          </a:p>
          <a:p>
            <a:pPr marL="609600" indent="-609600" eaLnBrk="1" hangingPunct="1">
              <a:buFontTx/>
              <a:buNone/>
            </a:pPr>
            <a:endParaRPr lang="cs-CZ" altLang="cs-CZ" sz="2800" dirty="0" smtClean="0"/>
          </a:p>
          <a:p>
            <a:pPr marL="609600" indent="-609600" eaLnBrk="1" hangingPunct="1">
              <a:buFontTx/>
              <a:buNone/>
            </a:pPr>
            <a:endParaRPr lang="cs-CZ" altLang="cs-CZ" sz="2800" dirty="0" smtClean="0"/>
          </a:p>
          <a:p>
            <a:pPr marL="609600" indent="-609600" eaLnBrk="1" hangingPunct="1">
              <a:buFontTx/>
              <a:buNone/>
            </a:pPr>
            <a:endParaRPr lang="cs-CZ" altLang="cs-CZ" sz="2800" dirty="0" smtClean="0"/>
          </a:p>
          <a:p>
            <a:pPr marL="609600" indent="-609600" eaLnBrk="1" hangingPunct="1">
              <a:buFontTx/>
              <a:buNone/>
            </a:pPr>
            <a:endParaRPr lang="cs-CZ" altLang="cs-CZ" sz="2800" dirty="0" smtClean="0"/>
          </a:p>
          <a:p>
            <a:pPr marL="609600" indent="-609600" eaLnBrk="1" hangingPunct="1"/>
            <a:endParaRPr lang="cs-CZ" altLang="cs-CZ" sz="2800" dirty="0" smtClean="0"/>
          </a:p>
          <a:p>
            <a:pPr marL="609600" indent="-609600" eaLnBrk="1" hangingPunct="1"/>
            <a:endParaRPr lang="cs-CZ" altLang="cs-CZ" sz="2800" dirty="0" smtClean="0"/>
          </a:p>
          <a:p>
            <a:pPr marL="609600" indent="-609600" eaLnBrk="1" hangingPunct="1"/>
            <a:endParaRPr lang="cs-CZ" altLang="cs-CZ" sz="2800" dirty="0" smtClean="0"/>
          </a:p>
          <a:p>
            <a:pPr marL="609600" indent="-609600" eaLnBrk="1" hangingPunct="1"/>
            <a:endParaRPr lang="cs-CZ" altLang="cs-CZ" sz="2800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29460"/>
            <a:ext cx="2411908" cy="24119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692150"/>
            <a:ext cx="8497887" cy="4525963"/>
          </a:xfrm>
        </p:spPr>
        <p:txBody>
          <a:bodyPr/>
          <a:lstStyle/>
          <a:p>
            <a:pPr marL="533400" indent="-533400" eaLnBrk="1" hangingPunct="1">
              <a:buFontTx/>
              <a:buAutoNum type="arabicPeriod" startAt="3"/>
            </a:pPr>
            <a:r>
              <a:rPr lang="cs-CZ" altLang="cs-CZ" sz="2800" dirty="0" smtClean="0"/>
              <a:t>Elektrické rozvody</a:t>
            </a:r>
          </a:p>
          <a:p>
            <a:pPr marL="533400" indent="-533400" eaLnBrk="1" hangingPunct="1">
              <a:buFontTx/>
              <a:buNone/>
            </a:pPr>
            <a:r>
              <a:rPr lang="cs-CZ" altLang="cs-CZ" sz="2800" dirty="0" smtClean="0"/>
              <a:t>     Zajišťují měděné vodiče (kabely) o různém průřezu.</a:t>
            </a:r>
          </a:p>
          <a:p>
            <a:pPr marL="533400" indent="-533400" eaLnBrk="1" hangingPunct="1">
              <a:buFontTx/>
              <a:buAutoNum type="arabicPeriod" startAt="4"/>
            </a:pPr>
            <a:r>
              <a:rPr lang="cs-CZ" altLang="cs-CZ" sz="2800" dirty="0" smtClean="0"/>
              <a:t>Pojistky </a:t>
            </a:r>
          </a:p>
          <a:p>
            <a:pPr marL="533400" indent="-533400" eaLnBrk="1" hangingPunct="1">
              <a:buFontTx/>
              <a:buNone/>
            </a:pPr>
            <a:r>
              <a:rPr lang="cs-CZ" altLang="cs-CZ" sz="2800" dirty="0" smtClean="0"/>
              <a:t>     Chrání jednotlivé obvody při zkratu</a:t>
            </a:r>
          </a:p>
          <a:p>
            <a:pPr marL="533400" indent="-533400" eaLnBrk="1" hangingPunct="1">
              <a:buFontTx/>
              <a:buNone/>
            </a:pPr>
            <a:r>
              <a:rPr lang="cs-CZ" altLang="cs-CZ" sz="2800" dirty="0" smtClean="0"/>
              <a:t>     </a:t>
            </a:r>
          </a:p>
          <a:p>
            <a:pPr marL="533400" indent="-533400" eaLnBrk="1" hangingPunct="1">
              <a:buFontTx/>
              <a:buAutoNum type="arabicPeriod" startAt="4"/>
            </a:pPr>
            <a:endParaRPr lang="cs-CZ" altLang="cs-CZ" sz="2800" dirty="0" smtClean="0"/>
          </a:p>
          <a:p>
            <a:pPr marL="533400" indent="-533400" eaLnBrk="1" hangingPunct="1">
              <a:buFontTx/>
              <a:buAutoNum type="arabicPeriod" startAt="4"/>
            </a:pPr>
            <a:endParaRPr lang="cs-CZ" altLang="cs-CZ" sz="2800" dirty="0" smtClean="0"/>
          </a:p>
          <a:p>
            <a:pPr marL="533400" indent="-533400" eaLnBrk="1" hangingPunct="1">
              <a:buFontTx/>
              <a:buAutoNum type="arabicPeriod" startAt="4"/>
            </a:pP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Spalovací motory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692150"/>
            <a:ext cx="8497887" cy="4525963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cs-CZ" altLang="cs-CZ" sz="2800" dirty="0" smtClean="0"/>
              <a:t>Zdroje:</a:t>
            </a:r>
          </a:p>
          <a:p>
            <a:pPr eaLnBrk="1" hangingPunct="1"/>
            <a:r>
              <a:rPr lang="cs-CZ" sz="2000" dirty="0"/>
              <a:t>AUTOR NEUVEDEN. </a:t>
            </a:r>
            <a:r>
              <a:rPr lang="cs-CZ" sz="2000" i="1" dirty="0"/>
              <a:t>Microsoft</a:t>
            </a:r>
            <a:r>
              <a:rPr lang="cs-CZ" sz="2000" dirty="0"/>
              <a:t> [online]. [cit. </a:t>
            </a:r>
            <a:r>
              <a:rPr lang="cs-CZ" sz="2000" dirty="0" smtClean="0"/>
              <a:t>10.11.2012]. </a:t>
            </a:r>
            <a:r>
              <a:rPr lang="cs-CZ" sz="2000" dirty="0"/>
              <a:t>Dostupný na WWW: http://office.microsoft.com/cs-cz/images/ </a:t>
            </a:r>
            <a:r>
              <a:rPr lang="cs-CZ" altLang="cs-CZ" sz="2000" dirty="0" smtClean="0"/>
              <a:t>     </a:t>
            </a:r>
          </a:p>
          <a:p>
            <a:pPr marL="533400" indent="-533400" eaLnBrk="1" hangingPunct="1">
              <a:buFontTx/>
              <a:buAutoNum type="arabicPeriod" startAt="4"/>
            </a:pPr>
            <a:endParaRPr lang="cs-CZ" altLang="cs-CZ" sz="2800" dirty="0" smtClean="0"/>
          </a:p>
          <a:p>
            <a:pPr marL="533400" indent="-533400" eaLnBrk="1" hangingPunct="1">
              <a:buFontTx/>
              <a:buAutoNum type="arabicPeriod" startAt="4"/>
            </a:pPr>
            <a:endParaRPr lang="cs-CZ" altLang="cs-CZ" sz="2800" dirty="0" smtClean="0"/>
          </a:p>
          <a:p>
            <a:pPr marL="533400" indent="-533400" eaLnBrk="1" hangingPunct="1">
              <a:buFontTx/>
              <a:buAutoNum type="arabicPeriod" startAt="4"/>
            </a:pP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106900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800</Words>
  <Application>Microsoft Office PowerPoint</Application>
  <PresentationFormat>Předvádění na obrazovce (4:3)</PresentationFormat>
  <Paragraphs>229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Výchozí návrh</vt:lpstr>
      <vt:lpstr>Prezentace aplikace PowerPoint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  <vt:lpstr>Spalovací motory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2013-11-10T14:01:36Z</dcterms:created>
  <dcterms:modified xsi:type="dcterms:W3CDTF">2013-12-07T15:30:15Z</dcterms:modified>
</cp:coreProperties>
</file>