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2" r:id="rId10"/>
    <p:sldId id="269" r:id="rId11"/>
    <p:sldId id="265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73A39-5989-4F32-A898-35B3ED7008E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10215C-B3A0-445B-836D-47516EE70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1180E-3A14-4D93-9C83-22FD03AE06B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C61AB-C007-4516-B18C-93747B8DA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30999-9E6D-4269-8D54-382DC986598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186F2-19C0-4E8F-85F4-520448265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E65DF-0ABA-47B2-A7EF-71875FAF8B2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4DE10-189A-4124-8F57-4FA595512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3A7A8-A774-43DC-9E5A-B5D4BD34430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3C5C3-4262-4829-A1BE-6B6D00A693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771FE1-EEAE-4F16-A1A5-2EFB33CA180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C0543-DBE5-47E6-A68B-97FF00FFB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73CEC-7A59-4264-8094-7D6CDD0698C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1F397-31A0-4873-9FCD-2134E89B5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1B67E-EECC-4500-AD4F-EAD9F30960A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7C3C0A-94ED-41C1-9125-040D93A97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F7538-797E-4D66-A966-1CE48A75261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A7754-FCF9-4EC2-9352-737753F83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31E32E-F041-49ED-9775-F17579DD28F4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273C7-19BB-4B75-9E1E-908FFD502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C7361-A806-4544-88C8-CE06657E302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60343-719F-4050-8BBC-8F95E2CBE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695335F-6657-42F8-AD43-2432A34325B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FF067E-3960-4E09-9CBF-6AA205E6F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f/Female_Libellula_depressa_bgiu.jpg/751px-Female_Libellula_depressa_bgiu.jpg" TargetMode="External"/><Relationship Id="rId3" Type="http://schemas.openxmlformats.org/officeDocument/2006/relationships/hyperlink" Target="http://upload.wikimedia.org/wikipedia/commons/thumb/7/75/Bombus_terrestris1_trzmiel_ziemny_small.jpg/258px-Bombus_terrestris1_trzmiel_ziemny_small.jpg" TargetMode="External"/><Relationship Id="rId7" Type="http://schemas.openxmlformats.org/officeDocument/2006/relationships/hyperlink" Target="http://upload.wikimedia.org/wikipedia/commons/thumb/8/8e/Platetrum_depressum_1_Luc_Viatour.JPG/796px-Platetrum_depressum_1_Luc_Viatour.JPG" TargetMode="External"/><Relationship Id="rId2" Type="http://schemas.openxmlformats.org/officeDocument/2006/relationships/hyperlink" Target="http://upload.wikimedia.org/wikipedia/commons/thumb/3/37/Heupferd_fg01.jpg/260px-Heupferd_fg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e/Mrowka_rudnica_formica_rufa_small.jpg" TargetMode="External"/><Relationship Id="rId5" Type="http://schemas.openxmlformats.org/officeDocument/2006/relationships/hyperlink" Target="http://upload.wikimedia.org/wikipedia/commons/thumb/9/9b/Flying_Vespula_vulgaris.jpg/675px-Flying_Vespula_vulgaris.jpg" TargetMode="External"/><Relationship Id="rId4" Type="http://schemas.openxmlformats.org/officeDocument/2006/relationships/hyperlink" Target="http://upload.wikimedia.org/wikipedia/commons/thumb/7/78/Lady_beetle.jpg/800px-Lady_beetle.jpg" TargetMode="External"/><Relationship Id="rId9" Type="http://schemas.openxmlformats.org/officeDocument/2006/relationships/hyperlink" Target="http://upload.wikimedia.org/wikipedia/commons/thumb/9/91/Bienen_mit_Brut_2.jpg/800px-Bienen_mit_Brut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813" y="2786063"/>
          <a:ext cx="7572375" cy="2071690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VY_32_INOVACE_132_Užitečný hmyz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UŽITEČNÝ HMYZ</a:t>
            </a:r>
            <a:endParaRPr lang="cs-CZ" sz="80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45259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KOBYLKA ZELENÁ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ČMELÁK ZEMNÍ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SLUNÉČKO SEDMITEČNÉ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VOSA OBECNÁ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MRAVENEC LESNÍ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VÁŽKA OBECNÁ</a:t>
            </a:r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VČELA MEDONOSNÁ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8613" y="6072188"/>
            <a:ext cx="8815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Žáci se seznámí s jednotlivými zástupci užitečného hmyzu.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KOBYLKA ZELENÁ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3357563"/>
            <a:ext cx="8929688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cs typeface="Arial" charset="0"/>
              </a:rPr>
              <a:t>Je masožravá, </a:t>
            </a:r>
            <a:r>
              <a:rPr lang="cs-CZ" sz="2800" b="1">
                <a:solidFill>
                  <a:srgbClr val="92D050"/>
                </a:solidFill>
                <a:cs typeface="Arial" charset="0"/>
              </a:rPr>
              <a:t>živí se hmyzem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Má </a:t>
            </a:r>
            <a:r>
              <a:rPr lang="cs-CZ" sz="2800" b="1">
                <a:solidFill>
                  <a:srgbClr val="92D050"/>
                </a:solidFill>
                <a:cs typeface="Arial" charset="0"/>
              </a:rPr>
              <a:t>silná kusadla </a:t>
            </a:r>
            <a:r>
              <a:rPr lang="cs-CZ" sz="2800">
                <a:cs typeface="Arial" charset="0"/>
              </a:rPr>
              <a:t>a </a:t>
            </a:r>
            <a:r>
              <a:rPr lang="cs-CZ" sz="2800" b="1">
                <a:solidFill>
                  <a:srgbClr val="92D050"/>
                </a:solidFill>
                <a:cs typeface="Arial" charset="0"/>
              </a:rPr>
              <a:t>dlouhá tykadla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Často skáče na svých </a:t>
            </a:r>
            <a:r>
              <a:rPr lang="cs-CZ" sz="2800" b="1">
                <a:solidFill>
                  <a:srgbClr val="92D050"/>
                </a:solidFill>
                <a:cs typeface="Arial" charset="0"/>
              </a:rPr>
              <a:t>dlouhých zadních nohách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 b="1">
                <a:solidFill>
                  <a:srgbClr val="C00000"/>
                </a:solidFill>
                <a:cs typeface="Arial" charset="0"/>
              </a:rPr>
              <a:t>Dokáže skočit dvanáctinásobek své vlastní délky.</a:t>
            </a:r>
          </a:p>
          <a:p>
            <a:r>
              <a:rPr lang="cs-CZ" sz="2800" b="1">
                <a:solidFill>
                  <a:srgbClr val="92D050"/>
                </a:solidFill>
                <a:cs typeface="Arial" charset="0"/>
              </a:rPr>
              <a:t>Samci zpívají</a:t>
            </a:r>
            <a:r>
              <a:rPr lang="cs-CZ" sz="2800">
                <a:cs typeface="Arial" charset="0"/>
              </a:rPr>
              <a:t>, aby nalákali samičky.</a:t>
            </a:r>
          </a:p>
          <a:p>
            <a:r>
              <a:rPr lang="cs-CZ" sz="2800">
                <a:cs typeface="Arial" charset="0"/>
              </a:rPr>
              <a:t>Zvuk vytváří vzájemným </a:t>
            </a:r>
            <a:r>
              <a:rPr lang="cs-CZ" sz="2800" b="1">
                <a:solidFill>
                  <a:srgbClr val="92D050"/>
                </a:solidFill>
                <a:cs typeface="Arial" charset="0"/>
              </a:rPr>
              <a:t>třením zadních nohou</a:t>
            </a:r>
            <a:r>
              <a:rPr lang="cs-CZ" sz="2800">
                <a:cs typeface="Arial" charset="0"/>
              </a:rPr>
              <a:t>.</a:t>
            </a:r>
          </a:p>
          <a:p>
            <a:endParaRPr lang="cs-CZ" sz="2400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pic>
        <p:nvPicPr>
          <p:cNvPr id="12292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28875" y="1143000"/>
            <a:ext cx="3857625" cy="20716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ČMELÁK ZEMNÍ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3317875"/>
            <a:ext cx="6143625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cs typeface="Arial" charset="0"/>
              </a:rPr>
              <a:t>Létá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na polích, zahradách, lukách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dirty="0">
                <a:cs typeface="Arial" charset="0"/>
              </a:rPr>
              <a:t>Hnízdo si staví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v zemních dírách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dirty="0">
                <a:cs typeface="Arial" charset="0"/>
              </a:rPr>
              <a:t>Má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blanitá křídla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dirty="0">
                <a:cs typeface="Arial" charset="0"/>
              </a:rPr>
              <a:t>Pomáhá při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opylování rostlin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dirty="0">
                <a:cs typeface="Arial" charset="0"/>
              </a:rPr>
              <a:t>Má </a:t>
            </a:r>
            <a:r>
              <a:rPr lang="cs-CZ" sz="2800" b="1" dirty="0" smtClean="0">
                <a:solidFill>
                  <a:srgbClr val="92D050"/>
                </a:solidFill>
                <a:cs typeface="Arial" charset="0"/>
              </a:rPr>
              <a:t>4 krát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delší sosák </a:t>
            </a:r>
            <a:r>
              <a:rPr lang="cs-CZ" sz="2800" dirty="0">
                <a:cs typeface="Arial" charset="0"/>
              </a:rPr>
              <a:t>než včela.</a:t>
            </a:r>
          </a:p>
          <a:p>
            <a:r>
              <a:rPr lang="cs-CZ" sz="2800" dirty="0">
                <a:cs typeface="Arial" charset="0"/>
              </a:rPr>
              <a:t>Měří </a:t>
            </a:r>
            <a:r>
              <a:rPr lang="cs-CZ" sz="2800" b="1" dirty="0">
                <a:solidFill>
                  <a:srgbClr val="92D050"/>
                </a:solidFill>
                <a:cs typeface="Arial" charset="0"/>
              </a:rPr>
              <a:t>2,5 až 3 cm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b="1" dirty="0">
                <a:solidFill>
                  <a:srgbClr val="C00000"/>
                </a:solidFill>
                <a:cs typeface="Arial" charset="0"/>
              </a:rPr>
              <a:t>Sosák měří 2 cm</a:t>
            </a:r>
            <a:r>
              <a:rPr lang="cs-CZ" sz="2800" dirty="0">
                <a:cs typeface="Arial" charset="0"/>
              </a:rPr>
              <a:t>.</a:t>
            </a:r>
            <a:endParaRPr lang="cs-CZ" sz="2800" b="1" dirty="0">
              <a:cs typeface="Arial" charset="0"/>
            </a:endParaRPr>
          </a:p>
          <a:p>
            <a:r>
              <a:rPr lang="cs-CZ" sz="2800" b="1" dirty="0">
                <a:solidFill>
                  <a:srgbClr val="FF0000"/>
                </a:solidFill>
                <a:cs typeface="Arial" charset="0"/>
              </a:rPr>
              <a:t>Je chráněn zákonem</a:t>
            </a:r>
            <a:r>
              <a:rPr lang="cs-CZ" sz="2800" dirty="0">
                <a:cs typeface="Arial" charset="0"/>
              </a:rPr>
              <a:t>.</a:t>
            </a:r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1285875"/>
            <a:ext cx="28575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SLUNÉČKO SEDMITEČNÉ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4313" y="3786188"/>
            <a:ext cx="825023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cs typeface="Arial" charset="0"/>
              </a:rPr>
              <a:t>Žije </a:t>
            </a:r>
            <a:r>
              <a:rPr lang="cs-CZ" sz="2800" b="1">
                <a:solidFill>
                  <a:srgbClr val="0070C0"/>
                </a:solidFill>
                <a:cs typeface="Arial" charset="0"/>
              </a:rPr>
              <a:t>v zahradách a sadech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Je to </a:t>
            </a:r>
            <a:r>
              <a:rPr lang="cs-CZ" sz="2800" b="1">
                <a:solidFill>
                  <a:srgbClr val="0070C0"/>
                </a:solidFill>
                <a:cs typeface="Arial" charset="0"/>
              </a:rPr>
              <a:t>brouk</a:t>
            </a:r>
            <a:r>
              <a:rPr lang="cs-CZ" sz="2800">
                <a:cs typeface="Arial" charset="0"/>
              </a:rPr>
              <a:t>, má červené krovky.</a:t>
            </a:r>
          </a:p>
          <a:p>
            <a:r>
              <a:rPr lang="cs-CZ" sz="2800">
                <a:cs typeface="Arial" charset="0"/>
              </a:rPr>
              <a:t>Žere </a:t>
            </a:r>
            <a:r>
              <a:rPr lang="cs-CZ" sz="2800" b="1">
                <a:solidFill>
                  <a:srgbClr val="0070C0"/>
                </a:solidFill>
                <a:cs typeface="Arial" charset="0"/>
              </a:rPr>
              <a:t>mšice, housenky, larvy škodlivého hmyzu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Zimu přečká </a:t>
            </a:r>
            <a:r>
              <a:rPr lang="cs-CZ" sz="2800" b="1">
                <a:solidFill>
                  <a:srgbClr val="0070C0"/>
                </a:solidFill>
                <a:cs typeface="Arial" charset="0"/>
              </a:rPr>
              <a:t>pod kameny, ve škvírách, </a:t>
            </a:r>
          </a:p>
          <a:p>
            <a:r>
              <a:rPr lang="cs-CZ" sz="2800" b="1">
                <a:solidFill>
                  <a:srgbClr val="0070C0"/>
                </a:solidFill>
                <a:cs typeface="Arial" charset="0"/>
              </a:rPr>
              <a:t>v dutinách stromů</a:t>
            </a:r>
            <a:r>
              <a:rPr lang="cs-CZ" sz="2800">
                <a:cs typeface="Arial" charset="0"/>
              </a:rPr>
              <a:t>.</a:t>
            </a:r>
          </a:p>
        </p:txBody>
      </p:sp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0" y="1428750"/>
            <a:ext cx="3457575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VOSA OBECNÁ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14313" y="2786063"/>
            <a:ext cx="8053387" cy="418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cs typeface="Arial" charset="0"/>
              </a:rPr>
              <a:t>Patří mezi hmyz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s blanitými křídly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Když je podrážděna, je útočná.</a:t>
            </a:r>
          </a:p>
          <a:p>
            <a:r>
              <a:rPr lang="cs-CZ" sz="2800">
                <a:cs typeface="Arial" charset="0"/>
              </a:rPr>
              <a:t>Hnízdo staví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v dutinách stromů </a:t>
            </a:r>
            <a:r>
              <a:rPr lang="cs-CZ" sz="2800">
                <a:cs typeface="Arial" charset="0"/>
              </a:rPr>
              <a:t>nebo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pod zemí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 b="1">
                <a:solidFill>
                  <a:srgbClr val="C00000"/>
                </a:solidFill>
                <a:cs typeface="Arial" charset="0"/>
              </a:rPr>
              <a:t>Loví hlavně mouchy a různé housenky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Má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silná kusadla </a:t>
            </a:r>
            <a:r>
              <a:rPr lang="cs-CZ" sz="2800">
                <a:cs typeface="Arial" charset="0"/>
              </a:rPr>
              <a:t>a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žihadlo s jedovou žlázou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Žihadlo používá k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usmrcení hmyzu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Má ráda i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sladkou šťávu</a:t>
            </a:r>
            <a:r>
              <a:rPr lang="cs-CZ" sz="2800">
                <a:cs typeface="Arial" charset="0"/>
              </a:rPr>
              <a:t>.</a:t>
            </a:r>
          </a:p>
          <a:p>
            <a:r>
              <a:rPr lang="cs-CZ" sz="2800">
                <a:cs typeface="Arial" charset="0"/>
              </a:rPr>
              <a:t>Žije </a:t>
            </a:r>
            <a:r>
              <a:rPr lang="cs-CZ" sz="2800" b="1">
                <a:solidFill>
                  <a:srgbClr val="00B050"/>
                </a:solidFill>
                <a:cs typeface="Arial" charset="0"/>
              </a:rPr>
              <a:t>ve skupinách</a:t>
            </a:r>
            <a:r>
              <a:rPr lang="cs-CZ" sz="2800">
                <a:cs typeface="Arial" charset="0"/>
              </a:rPr>
              <a:t>.</a:t>
            </a:r>
          </a:p>
          <a:p>
            <a:endParaRPr lang="cs-CZ" sz="2400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pic>
        <p:nvPicPr>
          <p:cNvPr id="1536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357938" y="1214438"/>
            <a:ext cx="2457450" cy="21812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Mravenec lesní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2113" y="2500313"/>
            <a:ext cx="8751887" cy="415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cs typeface="Arial" charset="0"/>
              </a:rPr>
              <a:t>Je až </a:t>
            </a:r>
            <a:r>
              <a:rPr lang="cs-CZ" sz="2400" b="1">
                <a:solidFill>
                  <a:srgbClr val="00B050"/>
                </a:solidFill>
                <a:cs typeface="Arial" charset="0"/>
              </a:rPr>
              <a:t>1 cm velký, černě zbarvený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>
                <a:cs typeface="Arial" charset="0"/>
              </a:rPr>
              <a:t>V mraveništi žije až </a:t>
            </a:r>
            <a:r>
              <a:rPr lang="cs-CZ" sz="2400" b="1">
                <a:solidFill>
                  <a:srgbClr val="00B050"/>
                </a:solidFill>
                <a:cs typeface="Arial" charset="0"/>
              </a:rPr>
              <a:t>jeden milion mravenců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 b="1" u="sng">
                <a:cs typeface="Arial" charset="0"/>
              </a:rPr>
              <a:t>Mraveniště </a:t>
            </a:r>
            <a:r>
              <a:rPr lang="cs-CZ" sz="2400">
                <a:cs typeface="Arial" charset="0"/>
              </a:rPr>
              <a:t>je </a:t>
            </a:r>
            <a:r>
              <a:rPr lang="cs-CZ" sz="2400" b="1">
                <a:solidFill>
                  <a:srgbClr val="00B050"/>
                </a:solidFill>
                <a:cs typeface="Arial" charset="0"/>
              </a:rPr>
              <a:t>z kůry, trávy, jehličí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Část je pod zemí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 b="1" u="sng">
                <a:cs typeface="Arial" charset="0"/>
              </a:rPr>
              <a:t>Matky</a:t>
            </a:r>
            <a:r>
              <a:rPr lang="cs-CZ" sz="2400">
                <a:cs typeface="Arial" charset="0"/>
              </a:rPr>
              <a:t> </a:t>
            </a:r>
            <a:r>
              <a:rPr lang="cs-CZ" sz="2400" b="1">
                <a:solidFill>
                  <a:srgbClr val="FFC000"/>
                </a:solidFill>
                <a:cs typeface="Arial" charset="0"/>
              </a:rPr>
              <a:t>kladou vajíčka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 b="1" u="sng">
                <a:cs typeface="Arial" charset="0"/>
              </a:rPr>
              <a:t>Dělnice</a:t>
            </a:r>
            <a:r>
              <a:rPr lang="cs-CZ" sz="2400">
                <a:cs typeface="Arial" charset="0"/>
              </a:rPr>
              <a:t> </a:t>
            </a:r>
            <a:r>
              <a:rPr lang="cs-CZ" sz="2400" b="1">
                <a:solidFill>
                  <a:srgbClr val="FFC000"/>
                </a:solidFill>
                <a:cs typeface="Arial" charset="0"/>
              </a:rPr>
              <a:t>se starají o potravu, čistí a staví mraveniště, </a:t>
            </a:r>
          </a:p>
          <a:p>
            <a:r>
              <a:rPr lang="cs-CZ" sz="2400" b="1">
                <a:solidFill>
                  <a:srgbClr val="FFC000"/>
                </a:solidFill>
                <a:cs typeface="Arial" charset="0"/>
              </a:rPr>
              <a:t>chrání mraveniště.</a:t>
            </a:r>
          </a:p>
          <a:p>
            <a:r>
              <a:rPr lang="cs-CZ" sz="2400" b="1" u="sng">
                <a:cs typeface="Arial" charset="0"/>
              </a:rPr>
              <a:t>Trubci</a:t>
            </a:r>
            <a:r>
              <a:rPr lang="cs-CZ" sz="2400">
                <a:cs typeface="Arial" charset="0"/>
              </a:rPr>
              <a:t> </a:t>
            </a:r>
            <a:r>
              <a:rPr lang="cs-CZ" sz="2400" b="1">
                <a:solidFill>
                  <a:srgbClr val="FFC000"/>
                </a:solidFill>
                <a:cs typeface="Arial" charset="0"/>
              </a:rPr>
              <a:t>oplodňují matku</a:t>
            </a:r>
            <a:r>
              <a:rPr lang="cs-CZ" sz="2400">
                <a:cs typeface="Arial" charset="0"/>
              </a:rPr>
              <a:t>.</a:t>
            </a:r>
          </a:p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Mravenec se živí larvami a housenkami škodlivého hmyzu.</a:t>
            </a:r>
          </a:p>
          <a:p>
            <a:r>
              <a:rPr lang="cs-CZ" sz="2400">
                <a:cs typeface="Arial" charset="0"/>
              </a:rPr>
              <a:t>Likviduje i uhynulé živočichy.</a:t>
            </a:r>
          </a:p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Je zákonem chráněný</a:t>
            </a:r>
            <a:r>
              <a:rPr lang="cs-CZ" sz="2400">
                <a:cs typeface="Arial" charset="0"/>
              </a:rPr>
              <a:t>.</a:t>
            </a:r>
          </a:p>
        </p:txBody>
      </p:sp>
      <p:pic>
        <p:nvPicPr>
          <p:cNvPr id="1638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500813" y="1143000"/>
            <a:ext cx="2457450" cy="17716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VÁŽKA ploská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43188" y="1714500"/>
            <a:ext cx="6557962" cy="554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  <a:cs typeface="Arial" charset="0"/>
              </a:rPr>
              <a:t>Je nejrychlejším zástupcem hmyzu.</a:t>
            </a:r>
          </a:p>
          <a:p>
            <a:r>
              <a:rPr lang="cs-CZ" sz="2800" dirty="0">
                <a:cs typeface="Arial" charset="0"/>
              </a:rPr>
              <a:t>Pohybuje se až devadesátikilometrovou rychlostí.</a:t>
            </a:r>
          </a:p>
          <a:p>
            <a:r>
              <a:rPr lang="cs-CZ" sz="2800" b="1" dirty="0">
                <a:solidFill>
                  <a:srgbClr val="FFC000"/>
                </a:solidFill>
                <a:cs typeface="Arial" charset="0"/>
              </a:rPr>
              <a:t>Loví komáry, ovády, mouchy, vosy, motýly</a:t>
            </a:r>
            <a:r>
              <a:rPr lang="cs-CZ" sz="2800" dirty="0">
                <a:cs typeface="Arial" charset="0"/>
              </a:rPr>
              <a:t>.</a:t>
            </a:r>
          </a:p>
          <a:p>
            <a:r>
              <a:rPr lang="cs-CZ" sz="2800" dirty="0">
                <a:cs typeface="Arial" charset="0"/>
              </a:rPr>
              <a:t>Hmyz loví při letu, na klidném místě ho požírá.</a:t>
            </a:r>
          </a:p>
          <a:p>
            <a:r>
              <a:rPr lang="cs-CZ" sz="2800" b="1" dirty="0">
                <a:solidFill>
                  <a:srgbClr val="FFC000"/>
                </a:solidFill>
                <a:cs typeface="Arial" charset="0"/>
              </a:rPr>
              <a:t>Rozmnožuje se vajíčky</a:t>
            </a:r>
            <a:r>
              <a:rPr lang="cs-CZ" sz="2800" dirty="0">
                <a:cs typeface="Arial" charset="0"/>
              </a:rPr>
              <a:t>, které samička klade do vody.</a:t>
            </a:r>
          </a:p>
          <a:p>
            <a:r>
              <a:rPr lang="cs-CZ" sz="2800" dirty="0">
                <a:cs typeface="Arial" charset="0"/>
              </a:rPr>
              <a:t>Larva se živí </a:t>
            </a:r>
            <a:r>
              <a:rPr lang="cs-CZ" sz="2800" dirty="0" smtClean="0">
                <a:cs typeface="Arial" charset="0"/>
              </a:rPr>
              <a:t>i </a:t>
            </a:r>
            <a:r>
              <a:rPr lang="cs-CZ" sz="2800" dirty="0">
                <a:cs typeface="Arial" charset="0"/>
              </a:rPr>
              <a:t>malými rybkami.</a:t>
            </a:r>
          </a:p>
          <a:p>
            <a:endParaRPr lang="cs-CZ" sz="2800" dirty="0">
              <a:latin typeface="Franklin Gothic Book"/>
            </a:endParaRPr>
          </a:p>
          <a:p>
            <a:endParaRPr lang="cs-CZ" sz="2800" dirty="0">
              <a:latin typeface="Franklin Gothic Book"/>
            </a:endParaRPr>
          </a:p>
          <a:p>
            <a:endParaRPr lang="cs-CZ" dirty="0">
              <a:latin typeface="Franklin Gothic Book"/>
            </a:endParaRPr>
          </a:p>
        </p:txBody>
      </p:sp>
      <p:pic>
        <p:nvPicPr>
          <p:cNvPr id="17418" name="Picture 10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785938"/>
            <a:ext cx="2381250" cy="1790700"/>
          </a:xfrm>
        </p:spPr>
      </p:pic>
      <p:pic>
        <p:nvPicPr>
          <p:cNvPr id="17419" name="Picture 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4357688"/>
            <a:ext cx="238125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42938" y="1285875"/>
            <a:ext cx="1487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sameček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14375" y="3857625"/>
            <a:ext cx="1401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samička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Včela medonosná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78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38" y="1285875"/>
            <a:ext cx="3743325" cy="2286000"/>
          </a:xfrm>
        </p:spPr>
      </p:pic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00063" y="3786188"/>
            <a:ext cx="828675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V přírodě žije </a:t>
            </a:r>
            <a:r>
              <a:rPr lang="cs-CZ" sz="2800" b="1">
                <a:solidFill>
                  <a:srgbClr val="FFC000"/>
                </a:solidFill>
              </a:rPr>
              <a:t>v dutých stromech</a:t>
            </a:r>
            <a:r>
              <a:rPr lang="cs-CZ" sz="2800"/>
              <a:t>.</a:t>
            </a:r>
          </a:p>
          <a:p>
            <a:r>
              <a:rPr lang="cs-CZ" sz="2800"/>
              <a:t>Má </a:t>
            </a:r>
            <a:r>
              <a:rPr lang="cs-CZ" sz="2800" b="1">
                <a:solidFill>
                  <a:srgbClr val="FFC000"/>
                </a:solidFill>
              </a:rPr>
              <a:t>blanitá křídla</a:t>
            </a:r>
            <a:r>
              <a:rPr lang="cs-CZ" sz="2800"/>
              <a:t>.</a:t>
            </a:r>
          </a:p>
          <a:p>
            <a:r>
              <a:rPr lang="cs-CZ" sz="2800" b="1">
                <a:solidFill>
                  <a:srgbClr val="C00000"/>
                </a:solidFill>
              </a:rPr>
              <a:t>Člověk ji chová hlavně pro med a vosk</a:t>
            </a:r>
            <a:r>
              <a:rPr lang="cs-CZ" sz="2800"/>
              <a:t>.</a:t>
            </a:r>
          </a:p>
          <a:p>
            <a:r>
              <a:rPr lang="cs-CZ" sz="2800"/>
              <a:t>Včely </a:t>
            </a:r>
            <a:r>
              <a:rPr lang="cs-CZ" sz="2800" b="1">
                <a:solidFill>
                  <a:srgbClr val="FFC000"/>
                </a:solidFill>
              </a:rPr>
              <a:t>opylují rostliny</a:t>
            </a:r>
            <a:r>
              <a:rPr lang="cs-CZ" sz="2800"/>
              <a:t>.</a:t>
            </a:r>
          </a:p>
          <a:p>
            <a:r>
              <a:rPr lang="cs-CZ" sz="2800"/>
              <a:t>Žije </a:t>
            </a:r>
            <a:r>
              <a:rPr lang="cs-CZ" sz="2800" b="1">
                <a:solidFill>
                  <a:srgbClr val="FFC000"/>
                </a:solidFill>
              </a:rPr>
              <a:t>ve včelstvech</a:t>
            </a:r>
            <a:r>
              <a:rPr lang="cs-CZ" sz="2800"/>
              <a:t>. </a:t>
            </a:r>
          </a:p>
          <a:p>
            <a:r>
              <a:rPr lang="cs-CZ" sz="2800">
                <a:solidFill>
                  <a:srgbClr val="FF0000"/>
                </a:solidFill>
              </a:rPr>
              <a:t>V úlu žije matka, dělnice a trubci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INFORMACE - včela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matka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největší a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klade vajíčka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dělnice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čistí a krmí matku, krmí larvy, opravují a staví plástve, sbírají nektar a pyl květů, chrání úl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trubci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mají za úkol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oplodnit matku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pak jsou z úlu vyhnáni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nektar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květů zpracují včely dělnice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 med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pyl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zpracují na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mateří kašičku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tou krmí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larvy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ostatní krmí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medem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včely se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rozmnožují vajíčky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38"/>
            <a:ext cx="8686800" cy="5429250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Čím se </a:t>
            </a:r>
            <a:r>
              <a:rPr lang="cs-CZ" sz="2800" b="1" u="sng" smtClean="0">
                <a:latin typeface="Arial" charset="0"/>
                <a:cs typeface="Arial" charset="0"/>
              </a:rPr>
              <a:t>živí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kobylka zelená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Kde si staví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čmelák zemní </a:t>
            </a:r>
            <a:r>
              <a:rPr lang="cs-CZ" sz="2800" b="1" u="sng" smtClean="0">
                <a:latin typeface="Arial" charset="0"/>
                <a:cs typeface="Arial" charset="0"/>
              </a:rPr>
              <a:t>hnízdo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Do které </a:t>
            </a:r>
            <a:r>
              <a:rPr lang="cs-CZ" sz="2800" b="1" u="sng" smtClean="0">
                <a:latin typeface="Arial" charset="0"/>
                <a:cs typeface="Arial" charset="0"/>
              </a:rPr>
              <a:t>skupiny hmyzu </a:t>
            </a:r>
            <a:r>
              <a:rPr lang="cs-CZ" sz="2800" smtClean="0">
                <a:latin typeface="Arial" charset="0"/>
                <a:cs typeface="Arial" charset="0"/>
              </a:rPr>
              <a:t>patří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slunéčko sedmitečné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Čím se </a:t>
            </a:r>
            <a:r>
              <a:rPr lang="cs-CZ" sz="2800" b="1" u="sng" smtClean="0">
                <a:latin typeface="Arial" charset="0"/>
                <a:cs typeface="Arial" charset="0"/>
              </a:rPr>
              <a:t>živí</a:t>
            </a:r>
            <a:r>
              <a:rPr lang="cs-CZ" sz="2800" b="1" smtClean="0">
                <a:latin typeface="Arial" charset="0"/>
                <a:cs typeface="Arial" charset="0"/>
              </a:rPr>
              <a:t>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slunéčko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Kde si staví </a:t>
            </a:r>
            <a:r>
              <a:rPr lang="cs-CZ" sz="2800" b="1" u="sng" smtClean="0">
                <a:latin typeface="Arial" charset="0"/>
                <a:cs typeface="Arial" charset="0"/>
              </a:rPr>
              <a:t>hnízdo</a:t>
            </a:r>
            <a:r>
              <a:rPr lang="cs-CZ" sz="2800" smtClean="0">
                <a:latin typeface="Arial" charset="0"/>
                <a:cs typeface="Arial" charset="0"/>
              </a:rPr>
              <a:t>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vosa obecná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Co hlavně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vosa</a:t>
            </a:r>
            <a:r>
              <a:rPr lang="cs-CZ" sz="2800" smtClean="0">
                <a:latin typeface="Arial" charset="0"/>
                <a:cs typeface="Arial" charset="0"/>
              </a:rPr>
              <a:t> </a:t>
            </a:r>
            <a:r>
              <a:rPr lang="cs-CZ" sz="2800" b="1" u="sng" smtClean="0">
                <a:latin typeface="Arial" charset="0"/>
                <a:cs typeface="Arial" charset="0"/>
              </a:rPr>
              <a:t>loví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Čím se </a:t>
            </a:r>
            <a:r>
              <a:rPr lang="cs-CZ" sz="2800" b="1" u="sng" smtClean="0">
                <a:latin typeface="Arial" charset="0"/>
                <a:cs typeface="Arial" charset="0"/>
              </a:rPr>
              <a:t>živí</a:t>
            </a:r>
            <a:r>
              <a:rPr lang="cs-CZ" sz="2800" smtClean="0">
                <a:latin typeface="Arial" charset="0"/>
                <a:cs typeface="Arial" charset="0"/>
              </a:rPr>
              <a:t>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mravenec lesní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Z čeho si </a:t>
            </a:r>
            <a:r>
              <a:rPr lang="cs-CZ" sz="2800" b="1" u="sng" smtClean="0">
                <a:latin typeface="Arial" charset="0"/>
                <a:cs typeface="Arial" charset="0"/>
              </a:rPr>
              <a:t>staví mraveniště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Je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vážka obecná </a:t>
            </a:r>
            <a:r>
              <a:rPr lang="cs-CZ" sz="2800" b="1" u="sng" smtClean="0">
                <a:latin typeface="Arial" charset="0"/>
                <a:cs typeface="Arial" charset="0"/>
              </a:rPr>
              <a:t>masožravá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800" smtClean="0">
                <a:latin typeface="Arial" charset="0"/>
                <a:cs typeface="Arial" charset="0"/>
              </a:rPr>
              <a:t>Jak se </a:t>
            </a:r>
            <a:r>
              <a:rPr 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vážka</a:t>
            </a:r>
            <a:r>
              <a:rPr lang="cs-CZ" sz="2800" smtClean="0">
                <a:latin typeface="Arial" charset="0"/>
                <a:cs typeface="Arial" charset="0"/>
              </a:rPr>
              <a:t> </a:t>
            </a:r>
            <a:r>
              <a:rPr lang="cs-CZ" sz="2800" b="1" u="sng" smtClean="0">
                <a:latin typeface="Arial" charset="0"/>
                <a:cs typeface="Arial" charset="0"/>
              </a:rPr>
              <a:t>rozmnožuje</a:t>
            </a:r>
            <a:r>
              <a:rPr lang="cs-CZ" sz="280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>
                <a:hlinkClick r:id="rId2"/>
              </a:rPr>
              <a:t>http://upload.wikimedia.org/wikipedia/commons/thumb/3/37/Heupferd_fg01.jpg/260px-Heupferd_fg01.jpg</a:t>
            </a:r>
            <a:endParaRPr lang="cs-CZ" sz="1400" smtClean="0"/>
          </a:p>
          <a:p>
            <a:r>
              <a:rPr lang="cs-CZ" sz="1400" smtClean="0">
                <a:hlinkClick r:id="rId3"/>
              </a:rPr>
              <a:t>http://upload.wikimedia.org/wikipedia/commons/thumb/7/75/Bombus_terrestris1_trzmiel_ziemny_small.jpg/258px-Bombus_terrestris1_trzmiel_ziemny_small.jpg</a:t>
            </a:r>
            <a:endParaRPr lang="cs-CZ" sz="1400" smtClean="0"/>
          </a:p>
          <a:p>
            <a:r>
              <a:rPr lang="cs-CZ" sz="1400" smtClean="0">
                <a:hlinkClick r:id="rId4"/>
              </a:rPr>
              <a:t>http://upload.wikimedia.org/wikipedia/commons/thumb/7/78/Lady_beetle.jpg/800px-Lady_beetle.jpg</a:t>
            </a:r>
            <a:endParaRPr lang="cs-CZ" sz="1400" smtClean="0"/>
          </a:p>
          <a:p>
            <a:r>
              <a:rPr lang="cs-CZ" sz="1400" smtClean="0">
                <a:hlinkClick r:id="rId5"/>
              </a:rPr>
              <a:t>http://upload.wikimedia.org/wikipedia/commons/thumb/9/9b/Flying_Vespula_vulgaris.jpg/675px-Flying_Vespula_vulgaris.jpg</a:t>
            </a:r>
            <a:endParaRPr lang="cs-CZ" sz="1400" smtClean="0"/>
          </a:p>
          <a:p>
            <a:r>
              <a:rPr lang="cs-CZ" sz="1400" smtClean="0">
                <a:hlinkClick r:id="rId6"/>
              </a:rPr>
              <a:t>http://upload.wikimedia.org/wikipedia/commons/b/be/Mrowka_rudnica_formica_rufa_small.jpg</a:t>
            </a:r>
            <a:endParaRPr lang="cs-CZ" sz="1400" smtClean="0"/>
          </a:p>
          <a:p>
            <a:r>
              <a:rPr lang="cs-CZ" sz="1400" smtClean="0">
                <a:hlinkClick r:id="rId7"/>
              </a:rPr>
              <a:t>http://upload.wikimedia.org/wikipedia/commons/thumb/8/8e/Platetrum_depressum_1_Luc_Viatour.JPG/796px-Platetrum_depressum_1_Luc_Viatour.JPG</a:t>
            </a:r>
            <a:endParaRPr lang="cs-CZ" sz="1400" smtClean="0"/>
          </a:p>
          <a:p>
            <a:r>
              <a:rPr lang="cs-CZ" sz="1400" smtClean="0">
                <a:hlinkClick r:id="rId8"/>
              </a:rPr>
              <a:t>http://upload.wikimedia.org/wikipedia/commons/thumb/a/af/Female_Libellula_depressa_bgiu.jpg/751px-Female_Libellula_depressa_bgiu.jpg</a:t>
            </a:r>
            <a:endParaRPr lang="cs-CZ" sz="1400" smtClean="0"/>
          </a:p>
          <a:p>
            <a:r>
              <a:rPr lang="cs-CZ" sz="1400" smtClean="0">
                <a:hlinkClick r:id="rId9"/>
              </a:rPr>
              <a:t>http://upload.wikimedia.org/wikipedia/commons/thumb/9/91/Bienen_mit_Brut_2.jpg/800px-Bienen_mit_Brut_2.jpg</a:t>
            </a:r>
            <a:endParaRPr lang="cs-CZ" sz="1400" smtClean="0"/>
          </a:p>
          <a:p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578</TotalTime>
  <Words>564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UŽITEČNÝ HMYZ</vt:lpstr>
      <vt:lpstr>KOBYLKA ZELENÁ</vt:lpstr>
      <vt:lpstr>ČMELÁK ZEMNÍ</vt:lpstr>
      <vt:lpstr>SLUNÉČKO SEDMITEČNÉ</vt:lpstr>
      <vt:lpstr>VOSA OBECNÁ</vt:lpstr>
      <vt:lpstr>Mravenec lesní</vt:lpstr>
      <vt:lpstr>VÁŽKA ploská</vt:lpstr>
      <vt:lpstr>Včela medonosná</vt:lpstr>
      <vt:lpstr>INFORMACE - včela</vt:lpstr>
      <vt:lpstr>OTÁZKY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68</cp:revision>
  <dcterms:created xsi:type="dcterms:W3CDTF">2011-09-25T07:51:44Z</dcterms:created>
  <dcterms:modified xsi:type="dcterms:W3CDTF">2012-03-22T20:36:27Z</dcterms:modified>
</cp:coreProperties>
</file>