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  <p:sldMasterId id="2147483660" r:id="rId2"/>
  </p:sldMasterIdLst>
  <p:sldIdLst>
    <p:sldId id="266" r:id="rId3"/>
    <p:sldId id="256" r:id="rId4"/>
    <p:sldId id="257" r:id="rId5"/>
    <p:sldId id="259" r:id="rId6"/>
    <p:sldId id="261" r:id="rId7"/>
    <p:sldId id="265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125" d="100"/>
          <a:sy n="125" d="100"/>
        </p:scale>
        <p:origin x="-24" y="4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078EB3-64A6-4AFD-B22B-655C0D6236A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16499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41E5E0-CD24-4105-9E20-6C5090347FC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60393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BEDDA0-0AB6-4374-8B4B-6D4C8A12652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2843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DB5EAE-2736-40BC-8AB5-DBCE846B47C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737880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C36C7D-15E3-45D0-AE01-2A496E2786D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6014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02DC4B4-2D11-4A34-AA93-FF5B7F0A39C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71436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AB7968-90BA-4AC1-989E-1BD02CEE0B2D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266226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68F347-6121-42A2-9802-A9CCC1F0BF92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92476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C43D78-D6FE-46B8-8806-BF8C1193CF3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72375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9AE030-8C68-44DC-9E70-5B21F3E1033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26824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C60025-01DA-464A-93E8-4D655D4C5A5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63868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7ADD4-F49B-444E-A970-2D60F5CCCEA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8748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E3AF6F-84A1-45D6-9865-B34D08F2F98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714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BB016-A8F7-47BC-89D9-C73583454EE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049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4BA8BE-8CE0-4E24-9DE8-9ACA9F72F32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4809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150D27-0B13-4DB8-B458-727686770EA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7862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6DD8CF-6D58-4646-B1D9-7646A0B08ECA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79229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1A90A2-8564-4CCB-BA19-2DF8EC8738B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7270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0DC618-1A3C-4D13-8EBF-4EAA3A1B1FF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9380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252D5D-F08F-460E-978F-5BC735D84F2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98902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08DB40-5C49-42F0-B2E4-809207FD100C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16363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BB50F-EE5B-4554-881B-4C61825AFE5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500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F644008-ECCB-4340-9175-1BA5DB812347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 algn="ctr"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0D23E9D6-6513-4B7D-8EB6-85A5847EB4E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596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812849628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20.11.2012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269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/>
              <a:t>Kolejové dopravní</a:t>
            </a:r>
            <a:br>
              <a:rPr lang="cs-CZ" altLang="cs-CZ"/>
            </a:br>
            <a:r>
              <a:rPr lang="cs-CZ" altLang="cs-CZ"/>
              <a:t>prostředky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/>
            <a:r>
              <a:rPr lang="cs-CZ" altLang="cs-CZ" sz="1400"/>
              <a:t>Kolejové dopravní prostředky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14478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altLang="cs-CZ" sz="2800"/>
              <a:t>Železniční doprava zajišťuje v ČR pouze 10% </a:t>
            </a:r>
          </a:p>
          <a:p>
            <a:pPr marL="0" indent="0">
              <a:spcBef>
                <a:spcPct val="0"/>
              </a:spcBef>
              <a:buFontTx/>
              <a:buNone/>
            </a:pPr>
            <a:r>
              <a:rPr lang="cs-CZ" altLang="cs-CZ" sz="2800"/>
              <a:t>z celkového množství přepravených stavebních komodit.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3400" y="3640586"/>
            <a:ext cx="7391400" cy="20744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Rozchody kolejnic:</a:t>
            </a:r>
          </a:p>
          <a:p>
            <a:pPr marL="342900" lvl="0" indent="-342900">
              <a:spcBef>
                <a:spcPct val="20000"/>
              </a:spcBef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úzkorozchodné – 600, 900 a 1000 mm</a:t>
            </a:r>
          </a:p>
          <a:p>
            <a:pPr marL="342900" lvl="0" indent="-342900">
              <a:spcBef>
                <a:spcPct val="20000"/>
              </a:spcBef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normálně rozchodné 1435 mm</a:t>
            </a:r>
          </a:p>
          <a:p>
            <a:pPr marL="342900" lvl="0" indent="-342900">
              <a:spcBef>
                <a:spcPct val="20000"/>
              </a:spcBef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širokorozchodné 1524 mm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/>
            <a:r>
              <a:rPr lang="cs-CZ" altLang="cs-CZ" sz="1400"/>
              <a:t>Kolejové dopravní prostředky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0"/>
            <a:ext cx="8229600" cy="121920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dirty="0"/>
              <a:t>Železniční </a:t>
            </a:r>
            <a:r>
              <a:rPr lang="cs-CZ" altLang="cs-CZ" dirty="0" smtClean="0"/>
              <a:t>vagony:</a:t>
            </a:r>
            <a:endParaRPr lang="cs-CZ" altLang="cs-CZ" dirty="0"/>
          </a:p>
          <a:p>
            <a:r>
              <a:rPr lang="cs-CZ" altLang="cs-CZ" sz="2800" dirty="0"/>
              <a:t>vysokostěnné </a:t>
            </a:r>
            <a:r>
              <a:rPr lang="cs-CZ" altLang="cs-CZ" sz="2800" dirty="0" smtClean="0"/>
              <a:t>vozy </a:t>
            </a:r>
            <a:endParaRPr lang="cs-CZ" altLang="cs-CZ" sz="2800" dirty="0"/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838200" y="2057400"/>
            <a:ext cx="50292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altLang="cs-CZ"/>
              <a:t>uhlí, koks, železná ruda, surové železo a polotovary, šrot ocelový, </a:t>
            </a:r>
            <a:r>
              <a:rPr lang="cs-CZ" altLang="cs-CZ" b="1"/>
              <a:t>výrobky ze železa, stroje, surové dřevo, stavební prvky,</a:t>
            </a:r>
            <a:r>
              <a:rPr lang="cs-CZ" altLang="cs-CZ"/>
              <a:t> mimořádné zásilky, vojenské přepravy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3400" y="3581400"/>
            <a:ext cx="65532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ct val="20000"/>
              </a:spcBef>
              <a:buFontTx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nízkostěnné </a:t>
            </a:r>
            <a:r>
              <a:rPr lang="cs-CZ" altLang="cs-CZ" sz="2800" kern="0" dirty="0" smtClean="0">
                <a:solidFill>
                  <a:srgbClr val="000000"/>
                </a:solidFill>
                <a:latin typeface="Arial"/>
                <a:cs typeface="Arial"/>
              </a:rPr>
              <a:t>vozy</a:t>
            </a:r>
            <a:endParaRPr lang="cs-CZ" altLang="cs-CZ" sz="2800" kern="0" dirty="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914400" y="4267200"/>
            <a:ext cx="48768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altLang="cs-CZ" dirty="0"/>
              <a:t>přeprava objemných kusových zásilek, dlouhých nákladů, silničních vozidel a </a:t>
            </a:r>
            <a:r>
              <a:rPr lang="cs-CZ" altLang="cs-CZ" b="1" dirty="0"/>
              <a:t>výrobků hutního, strojního a stavebního průmyslu</a:t>
            </a:r>
            <a:r>
              <a:rPr lang="cs-CZ" altLang="cs-CZ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/>
            <a:r>
              <a:rPr lang="cs-CZ" altLang="cs-CZ" sz="1400"/>
              <a:t>Kolejové dopravní prostředky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066800"/>
            <a:ext cx="8229600" cy="990600"/>
          </a:xfrm>
        </p:spPr>
        <p:txBody>
          <a:bodyPr/>
          <a:lstStyle/>
          <a:p>
            <a:r>
              <a:rPr lang="cs-CZ" altLang="cs-CZ" sz="2800" dirty="0" smtClean="0"/>
              <a:t> hlubinné vozy</a:t>
            </a:r>
            <a:r>
              <a:rPr lang="cs-CZ" altLang="cs-CZ" dirty="0" smtClean="0"/>
              <a:t> </a:t>
            </a:r>
            <a:endParaRPr lang="cs-CZ" altLang="cs-CZ" dirty="0"/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914400" y="1752600"/>
            <a:ext cx="71437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altLang="cs-CZ" dirty="0"/>
              <a:t>přeprava speciálních objemných kusových zásilek o velké hmotnosti </a:t>
            </a:r>
          </a:p>
        </p:txBody>
      </p:sp>
      <p:sp>
        <p:nvSpPr>
          <p:cNvPr id="2" name="Obdélník 1"/>
          <p:cNvSpPr/>
          <p:nvPr/>
        </p:nvSpPr>
        <p:spPr>
          <a:xfrm>
            <a:off x="533400" y="2590800"/>
            <a:ext cx="30059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plošinové vozy</a:t>
            </a:r>
            <a:endParaRPr lang="cs-CZ" dirty="0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914400" y="3275012"/>
            <a:ext cx="8001000" cy="91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altLang="cs-CZ" dirty="0"/>
              <a:t>surové železo a polotovary, </a:t>
            </a:r>
            <a:r>
              <a:rPr lang="cs-CZ" altLang="cs-CZ" b="1" dirty="0"/>
              <a:t>výrobky ze železa, stroje, stavební prvky</a:t>
            </a:r>
            <a:r>
              <a:rPr lang="cs-CZ" altLang="cs-CZ" dirty="0"/>
              <a:t>, mimořádné zásilky, vojenské přepravy</a:t>
            </a:r>
            <a:endParaRPr lang="cs-CZ" altLang="cs-CZ" b="1" dirty="0"/>
          </a:p>
          <a:p>
            <a:pPr eaLnBrk="0" hangingPunct="0"/>
            <a:endParaRPr lang="cs-CZ" altLang="cs-CZ" dirty="0"/>
          </a:p>
        </p:txBody>
      </p:sp>
      <p:sp>
        <p:nvSpPr>
          <p:cNvPr id="3" name="Obdélník 2"/>
          <p:cNvSpPr/>
          <p:nvPr/>
        </p:nvSpPr>
        <p:spPr>
          <a:xfrm>
            <a:off x="548827" y="4191000"/>
            <a:ext cx="280397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výsypné vozy</a:t>
            </a:r>
            <a:endParaRPr lang="cs-CZ" dirty="0"/>
          </a:p>
        </p:txBody>
      </p:sp>
      <p:sp>
        <p:nvSpPr>
          <p:cNvPr id="11" name="Rectangle 4"/>
          <p:cNvSpPr>
            <a:spLocks noChangeArrowheads="1"/>
          </p:cNvSpPr>
          <p:nvPr/>
        </p:nvSpPr>
        <p:spPr bwMode="auto">
          <a:xfrm>
            <a:off x="990600" y="5026710"/>
            <a:ext cx="4523418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altLang="cs-CZ" dirty="0" smtClean="0"/>
              <a:t>štěrky</a:t>
            </a:r>
            <a:r>
              <a:rPr lang="cs-CZ" altLang="cs-CZ" dirty="0"/>
              <a:t>, písky, zemina, vápence na odsíření</a:t>
            </a:r>
          </a:p>
          <a:p>
            <a:pPr eaLnBrk="0" hangingPunct="0"/>
            <a:endParaRPr lang="cs-CZ" alt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/>
            <a:r>
              <a:rPr lang="cs-CZ" altLang="cs-CZ" sz="1400"/>
              <a:t>Kolejové dopravní prostředky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1"/>
            <a:ext cx="8229600" cy="1295400"/>
          </a:xfrm>
        </p:spPr>
        <p:txBody>
          <a:bodyPr/>
          <a:lstStyle/>
          <a:p>
            <a:r>
              <a:rPr lang="cs-CZ" altLang="cs-CZ" sz="2800" dirty="0"/>
              <a:t>cisternové </a:t>
            </a:r>
            <a:r>
              <a:rPr lang="cs-CZ" altLang="cs-CZ" sz="2800" dirty="0" smtClean="0"/>
              <a:t>vozy</a:t>
            </a:r>
            <a:r>
              <a:rPr lang="cs-CZ" altLang="cs-CZ" dirty="0" smtClean="0"/>
              <a:t> </a:t>
            </a:r>
            <a:endParaRPr lang="cs-CZ" alt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838200" y="1524000"/>
            <a:ext cx="26733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cs-CZ" altLang="cs-CZ" dirty="0"/>
              <a:t>PHM a </a:t>
            </a:r>
            <a:r>
              <a:rPr lang="cs-CZ" altLang="cs-CZ" dirty="0" err="1"/>
              <a:t>tekut</a:t>
            </a:r>
            <a:r>
              <a:rPr lang="cs-CZ" altLang="cs-CZ" dirty="0"/>
              <a:t> výr. chemie</a:t>
            </a:r>
            <a:endParaRPr lang="cs-CZ" altLang="cs-CZ" b="1" dirty="0"/>
          </a:p>
          <a:p>
            <a:pPr eaLnBrk="0" hangingPunct="0"/>
            <a:endParaRPr lang="cs-CZ" altLang="cs-CZ" dirty="0"/>
          </a:p>
        </p:txBody>
      </p:sp>
      <p:sp>
        <p:nvSpPr>
          <p:cNvPr id="3" name="Obdélník 2"/>
          <p:cNvSpPr/>
          <p:nvPr/>
        </p:nvSpPr>
        <p:spPr>
          <a:xfrm>
            <a:off x="457200" y="2057400"/>
            <a:ext cx="70866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kryté vozy s posuvnými bočními stěnami</a:t>
            </a:r>
            <a:endParaRPr lang="cs-CZ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914400" y="2609053"/>
            <a:ext cx="7467600" cy="119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r>
              <a:rPr lang="cs-CZ" altLang="cs-CZ" dirty="0"/>
              <a:t>kusové zásilky, </a:t>
            </a:r>
            <a:r>
              <a:rPr lang="cs-CZ" altLang="cs-CZ" dirty="0" err="1"/>
              <a:t>paletizované</a:t>
            </a:r>
            <a:r>
              <a:rPr lang="cs-CZ" altLang="cs-CZ" dirty="0"/>
              <a:t> zboží bez zajištění, </a:t>
            </a:r>
            <a:r>
              <a:rPr lang="cs-CZ" altLang="cs-CZ" dirty="0" err="1"/>
              <a:t>paletizované</a:t>
            </a:r>
            <a:r>
              <a:rPr lang="cs-CZ" altLang="cs-CZ" dirty="0"/>
              <a:t> se zajištěním, </a:t>
            </a:r>
            <a:r>
              <a:rPr lang="cs-CZ" altLang="cs-CZ" b="1" dirty="0"/>
              <a:t>stavebniny, dřevo, řezivo</a:t>
            </a:r>
            <a:r>
              <a:rPr lang="cs-CZ" altLang="cs-CZ" dirty="0"/>
              <a:t>, kovy neželezné, huť a stroj výrobky, </a:t>
            </a:r>
            <a:r>
              <a:rPr lang="cs-CZ" altLang="cs-CZ" b="1" dirty="0"/>
              <a:t>cement</a:t>
            </a:r>
          </a:p>
          <a:p>
            <a:pPr eaLnBrk="0" hangingPunct="0"/>
            <a:endParaRPr lang="cs-CZ" altLang="cs-CZ" dirty="0"/>
          </a:p>
        </p:txBody>
      </p:sp>
      <p:sp>
        <p:nvSpPr>
          <p:cNvPr id="4" name="Obdélník 3"/>
          <p:cNvSpPr/>
          <p:nvPr/>
        </p:nvSpPr>
        <p:spPr>
          <a:xfrm>
            <a:off x="506293" y="3791631"/>
            <a:ext cx="490390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altLang="cs-CZ" sz="2800" kern="0" dirty="0">
                <a:solidFill>
                  <a:srgbClr val="000000"/>
                </a:solidFill>
                <a:latin typeface="Arial"/>
                <a:cs typeface="Arial"/>
              </a:rPr>
              <a:t>cisternové vozy na cement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2590800" cy="487362"/>
          </a:xfrm>
        </p:spPr>
        <p:txBody>
          <a:bodyPr/>
          <a:lstStyle/>
          <a:p>
            <a:pPr algn="l"/>
            <a:r>
              <a:rPr lang="cs-CZ" altLang="cs-CZ" sz="1400"/>
              <a:t>Kolejové dopravní prostředky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8201"/>
            <a:ext cx="8229600" cy="1295400"/>
          </a:xfrm>
        </p:spPr>
        <p:txBody>
          <a:bodyPr/>
          <a:lstStyle/>
          <a:p>
            <a:pPr marL="0" indent="0">
              <a:buNone/>
            </a:pPr>
            <a:r>
              <a:rPr lang="cs-CZ" altLang="cs-CZ" sz="2000" dirty="0" smtClean="0"/>
              <a:t>Zdroje:</a:t>
            </a:r>
          </a:p>
          <a:p>
            <a:r>
              <a:rPr lang="cs-CZ" altLang="cs-CZ" sz="2000" dirty="0" smtClean="0"/>
              <a:t> </a:t>
            </a:r>
            <a:r>
              <a:rPr lang="cs-CZ" sz="2000" dirty="0"/>
              <a:t>VANĚK, Antonín. </a:t>
            </a:r>
            <a:r>
              <a:rPr lang="cs-CZ" sz="2000" i="1" dirty="0"/>
              <a:t>Strojní zařízení pro stavební práce</a:t>
            </a:r>
            <a:r>
              <a:rPr lang="cs-CZ" sz="2000" dirty="0"/>
              <a:t>. Praha: Sobotáles, 1999. ISBN 80-85920-61-1. </a:t>
            </a:r>
          </a:p>
          <a:p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val="224397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rgbClr val="FFFF00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sz="1800" b="0" i="0" u="none" strike="noStrike" cap="none" normalizeH="0" baseline="0" smtClean="0">
            <a:ln>
              <a:noFill/>
            </a:ln>
            <a:solidFill>
              <a:srgbClr val="FFFF00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262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Výchozí návrh</vt:lpstr>
      <vt:lpstr>1_Výchozí návrh</vt:lpstr>
      <vt:lpstr>Prezentace aplikace PowerPoint</vt:lpstr>
      <vt:lpstr>Kolejové dopravní prostředky</vt:lpstr>
      <vt:lpstr>Kolejové dopravní prostředky</vt:lpstr>
      <vt:lpstr>Kolejové dopravní prostředky</vt:lpstr>
      <vt:lpstr>Kolejové dopravní prostředky</vt:lpstr>
      <vt:lpstr>Kolejové dopravní prostředky</vt:lpstr>
      <vt:lpstr>Kolejové dopravní prostředky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2013-11-10T16:17:35Z</dcterms:created>
  <dcterms:modified xsi:type="dcterms:W3CDTF">2013-12-07T15:31:11Z</dcterms:modified>
</cp:coreProperties>
</file>