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ppt/theme/themeOverride1.xml" ContentType="application/vnd.openxmlformats-officedocument.themeOverride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64" r:id="rId4"/>
    <p:sldId id="274" r:id="rId5"/>
    <p:sldId id="275" r:id="rId6"/>
    <p:sldId id="283" r:id="rId7"/>
    <p:sldId id="284" r:id="rId8"/>
    <p:sldId id="285" r:id="rId9"/>
    <p:sldId id="286" r:id="rId10"/>
    <p:sldId id="287" r:id="rId11"/>
    <p:sldId id="288" r:id="rId12"/>
    <p:sldId id="289" r:id="rId13"/>
    <p:sldId id="290" r:id="rId14"/>
    <p:sldId id="282" r:id="rId15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64" autoAdjust="0"/>
    <p:restoredTop sz="94660"/>
  </p:normalViewPr>
  <p:slideViewPr>
    <p:cSldViewPr>
      <p:cViewPr varScale="1">
        <p:scale>
          <a:sx n="76" d="100"/>
          <a:sy n="76" d="100"/>
        </p:scale>
        <p:origin x="-294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římá spojovací čára 3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5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1218771-9359-4C1A-9161-FC9102CF36F8}" type="datetimeFigureOut">
              <a:rPr lang="cs-CZ"/>
              <a:pPr>
                <a:defRPr/>
              </a:pPr>
              <a:t>19.3.2012</a:t>
            </a:fld>
            <a:endParaRPr lang="cs-CZ"/>
          </a:p>
        </p:txBody>
      </p:sp>
      <p:sp>
        <p:nvSpPr>
          <p:cNvPr id="6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825"/>
            <a:ext cx="758825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DB747CA-654E-48C8-A7AB-D70DA3D81CA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7B0917E-8B7A-495B-8231-325C0CB5A6FC}" type="datetimeFigureOut">
              <a:rPr lang="cs-CZ"/>
              <a:pPr>
                <a:defRPr/>
              </a:pPr>
              <a:t>19.3.2012</a:t>
            </a:fld>
            <a:endParaRPr lang="cs-CZ"/>
          </a:p>
        </p:txBody>
      </p:sp>
      <p:sp>
        <p:nvSpPr>
          <p:cNvPr id="5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825"/>
            <a:ext cx="758825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618B131-4C42-4574-AFDA-04DB4C5BE1A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římá spojovací čára 3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5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87B5002-441A-45D5-8892-216CEE886EFD}" type="datetimeFigureOut">
              <a:rPr lang="cs-CZ"/>
              <a:pPr>
                <a:defRPr/>
              </a:pPr>
              <a:t>19.3.2012</a:t>
            </a:fld>
            <a:endParaRPr lang="cs-CZ"/>
          </a:p>
        </p:txBody>
      </p:sp>
      <p:sp>
        <p:nvSpPr>
          <p:cNvPr id="7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788693B-9D10-4878-84F4-49F29F33B8B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DCCEDA6-AF51-499B-B589-6E99ABC671D6}" type="datetimeFigureOut">
              <a:rPr lang="cs-CZ"/>
              <a:pPr>
                <a:defRPr/>
              </a:pPr>
              <a:t>19.3.2012</a:t>
            </a:fld>
            <a:endParaRPr lang="cs-CZ"/>
          </a:p>
        </p:txBody>
      </p:sp>
      <p:sp>
        <p:nvSpPr>
          <p:cNvPr id="6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8A7A4C1-27F5-4E1D-978E-C9A1902FF0A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8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DF19EC9-1E46-4907-8043-C89FC80B17D9}" type="datetimeFigureOut">
              <a:rPr lang="cs-CZ"/>
              <a:pPr>
                <a:defRPr/>
              </a:pPr>
              <a:t>19.3.2012</a:t>
            </a:fld>
            <a:endParaRPr lang="cs-CZ"/>
          </a:p>
        </p:txBody>
      </p:sp>
      <p:sp>
        <p:nvSpPr>
          <p:cNvPr id="9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6275CC1-8F16-4AC6-A40E-A9AA799FACA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594DFBB-B128-4737-B15B-2353C3964709}" type="datetimeFigureOut">
              <a:rPr lang="cs-CZ"/>
              <a:pPr>
                <a:defRPr/>
              </a:pPr>
              <a:t>19.3.2012</a:t>
            </a:fld>
            <a:endParaRPr lang="cs-CZ"/>
          </a:p>
        </p:txBody>
      </p:sp>
      <p:sp>
        <p:nvSpPr>
          <p:cNvPr id="4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4B63F3-1693-4F95-821B-EC5955B7098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B31B253-8134-446E-88DD-5B4B6A323BD2}" type="datetimeFigureOut">
              <a:rPr lang="cs-CZ"/>
              <a:pPr>
                <a:defRPr/>
              </a:pPr>
              <a:t>19.3.2012</a:t>
            </a:fld>
            <a:endParaRPr lang="cs-CZ"/>
          </a:p>
        </p:txBody>
      </p:sp>
      <p:sp>
        <p:nvSpPr>
          <p:cNvPr id="3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1867757-5644-4910-A495-45DD825EF81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římá spojovací čára 4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/>
          <a:lstStyle>
            <a:lvl1pPr algn="l">
              <a:buNone/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4B57068-51F6-4930-9720-7289C9C0BA9D}" type="datetimeFigureOut">
              <a:rPr lang="cs-CZ"/>
              <a:pPr>
                <a:defRPr/>
              </a:pPr>
              <a:t>19.3.2012</a:t>
            </a:fld>
            <a:endParaRPr lang="cs-CZ"/>
          </a:p>
        </p:txBody>
      </p:sp>
      <p:sp>
        <p:nvSpPr>
          <p:cNvPr id="7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B609D8-074B-42A0-B937-22B44C18D2C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/>
          <a:lstStyle>
            <a:lvl1pPr algn="l">
              <a:buNone/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339ED5-AA2B-4FF0-A740-F1499DB1A72A}" type="datetimeFigureOut">
              <a:rPr lang="cs-CZ"/>
              <a:pPr>
                <a:defRPr/>
              </a:pPr>
              <a:t>19.3.2012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C9344C7-41B0-4EA0-B841-6C9B7856D9E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ED0441B-0E20-4328-BA2E-7C5A536B072C}" type="datetimeFigureOut">
              <a:rPr lang="cs-CZ"/>
              <a:pPr>
                <a:defRPr/>
              </a:pPr>
              <a:t>19.3.2012</a:t>
            </a:fld>
            <a:endParaRPr lang="cs-CZ"/>
          </a:p>
        </p:txBody>
      </p:sp>
      <p:sp>
        <p:nvSpPr>
          <p:cNvPr id="5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796977-0DB3-4F1C-8989-110027CCA9D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1292E17-E35F-4278-B86D-D00E544B1E94}" type="datetimeFigureOut">
              <a:rPr lang="cs-CZ"/>
              <a:pPr>
                <a:defRPr/>
              </a:pPr>
              <a:t>19.3.2012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2E38A55-6147-4FE3-9983-FFDE566ACDD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029" name="Zástupný symbol pro text 7"/>
          <p:cNvSpPr>
            <a:spLocks noGrp="1"/>
          </p:cNvSpPr>
          <p:nvPr>
            <p:ph type="body" idx="1"/>
          </p:nvPr>
        </p:nvSpPr>
        <p:spPr bwMode="auto">
          <a:xfrm>
            <a:off x="304800" y="1554163"/>
            <a:ext cx="8686800" cy="4525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accent1">
                    <a:shade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8D30B057-BA18-4E10-AEE5-C51C84D184C6}" type="datetimeFigureOut">
              <a:rPr lang="cs-CZ"/>
              <a:pPr>
                <a:defRPr/>
              </a:pPr>
              <a:t>19.3.2012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accent1">
                    <a:shade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accent1">
                    <a:shade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397CC9A2-0365-4E71-964D-DC7A2F2C826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  <p:sldLayoutId id="2147483673" r:id="rId2"/>
    <p:sldLayoutId id="2147483674" r:id="rId3"/>
    <p:sldLayoutId id="2147483671" r:id="rId4"/>
    <p:sldLayoutId id="2147483675" r:id="rId5"/>
    <p:sldLayoutId id="2147483670" r:id="rId6"/>
    <p:sldLayoutId id="2147483676" r:id="rId7"/>
    <p:sldLayoutId id="2147483677" r:id="rId8"/>
    <p:sldLayoutId id="2147483678" r:id="rId9"/>
    <p:sldLayoutId id="2147483669" r:id="rId10"/>
    <p:sldLayoutId id="2147483679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3600" kern="1200" cap="all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"/>
        <a:defRPr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"/>
        <a:defRPr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"/>
        <a:defRPr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"/>
        <a:defRPr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60000"/>
        <a:buFont typeface="Wingdings 2" pitchFamily="18" charset="2"/>
        <a:buChar char=""/>
        <a:defRPr sz="20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jpeg"/><Relationship Id="rId4" Type="http://schemas.openxmlformats.org/officeDocument/2006/relationships/image" Target="../media/image7.jpe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thumb/2/21/Colorado_potato_beetle.jpg/800px-Colorado_potato_beetle.jpg" TargetMode="External"/><Relationship Id="rId13" Type="http://schemas.openxmlformats.org/officeDocument/2006/relationships/hyperlink" Target="http://www.skudci.com/files/ovad-hovezi-1_0.jpg" TargetMode="External"/><Relationship Id="rId3" Type="http://schemas.openxmlformats.org/officeDocument/2006/relationships/hyperlink" Target="http://upload.wikimedia.org/wikipedia/commons/thumb/8/8f/Musca_domestica_September_2007-1.jpg/769px-Musca_domestica_September_2007-1.jpg" TargetMode="External"/><Relationship Id="rId7" Type="http://schemas.openxmlformats.org/officeDocument/2006/relationships/hyperlink" Target="http://upload.wikimedia.org/wikipedia/commons/e/e8/Chorthippus_parallelus.jpg" TargetMode="External"/><Relationship Id="rId12" Type="http://schemas.openxmlformats.org/officeDocument/2006/relationships/hyperlink" Target="http://upload.wikimedia.org/wikipedia/commons/thumb/b/b7/CulexPipiens.jpg/790px-CulexPipiens.jpg" TargetMode="External"/><Relationship Id="rId17" Type="http://schemas.openxmlformats.org/officeDocument/2006/relationships/hyperlink" Target="http://upload.wikimedia.org/wikipedia/commons/thumb/b/b5/Tineola.bisselliella.7218.jpg/800px-Tineola.bisselliella.7218.jpg" TargetMode="External"/><Relationship Id="rId2" Type="http://schemas.openxmlformats.org/officeDocument/2006/relationships/hyperlink" Target="http://upload.wikimedia.org/wikipedia/commons/9/99/Aphididae_(aka).jpg" TargetMode="External"/><Relationship Id="rId16" Type="http://schemas.openxmlformats.org/officeDocument/2006/relationships/hyperlink" Target="http://www.oblibene.cz/userdata/shopimg/herbarium/Image/blecha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ifauna.cz/images/clanky-foto/07/07-04-mo2.jpg" TargetMode="External"/><Relationship Id="rId11" Type="http://schemas.openxmlformats.org/officeDocument/2006/relationships/hyperlink" Target="http://upload.wikimedia.org/wikipedia/commons/1/12/Ips.typographus.jpg" TargetMode="External"/><Relationship Id="rId5" Type="http://schemas.openxmlformats.org/officeDocument/2006/relationships/hyperlink" Target="http://i.idnes.cz/08/062/nesd/FUR23a86f_ii_a_216p.jpg" TargetMode="External"/><Relationship Id="rId15" Type="http://schemas.openxmlformats.org/officeDocument/2006/relationships/hyperlink" Target="http://upload.wikimedia.org/wikipedia/commons/thumb/b/b1/Cimex_lectularius.jpg/800px-Cimex_lectularius.jpg" TargetMode="External"/><Relationship Id="rId10" Type="http://schemas.openxmlformats.org/officeDocument/2006/relationships/hyperlink" Target="http://upload.wikimedia.org/wikipedia/commons/thumb/3/31/Lymantria_monacha02.jpg/698px-Lymantria_monacha02.jpg" TargetMode="External"/><Relationship Id="rId4" Type="http://schemas.openxmlformats.org/officeDocument/2006/relationships/hyperlink" Target="http://farm3.static.flickr.com/2443/3650737373_4f7f826ca6.jpg" TargetMode="External"/><Relationship Id="rId9" Type="http://schemas.openxmlformats.org/officeDocument/2006/relationships/hyperlink" Target="http://upload.wikimedia.org/wikipedia/commons/thumb/7/73/Pi%C3%A9ride_du_chou.JPG/800px-Pi%C3%A9ride_du_chou.JPG" TargetMode="External"/><Relationship Id="rId14" Type="http://schemas.openxmlformats.org/officeDocument/2006/relationships/hyperlink" Target="http://upload.wikimedia.org/wikipedia/commons/thumb/9/95/Pediculus_humanus_var_capitis_female2.jpg/408px-Pediculus_humanus_var_capitis_female2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3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500188" y="857250"/>
            <a:ext cx="6096000" cy="14938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928688" y="2786063"/>
          <a:ext cx="7572375" cy="2071687"/>
        </p:xfrm>
        <a:graphic>
          <a:graphicData uri="http://schemas.openxmlformats.org/drawingml/2006/table">
            <a:tbl>
              <a:tblPr/>
              <a:tblGrid>
                <a:gridCol w="7572375"/>
              </a:tblGrid>
              <a:tr h="4143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 ŠKOLY: Speciální základní škola, Chlumec nad Cidlinou, Smetanova 123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143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AUTOR: Mgr. Václava Horniková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143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NÁZEV: VY_32_INOVACE_133_Škodlivý hmyz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143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TÉMA: Živá příroda 2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143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ČÍSLO PROJEKTU: CZ.1.07/1.4.00/21.2598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4282" y="214290"/>
            <a:ext cx="8686800" cy="838200"/>
          </a:xfrm>
        </p:spPr>
        <p:txBody>
          <a:bodyPr>
            <a:no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8000" b="1" dirty="0" smtClean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ŠKODLIVÝ HMYZ</a:t>
            </a:r>
            <a:endParaRPr lang="cs-CZ" sz="8000" b="1" dirty="0">
              <a:solidFill>
                <a:schemeClr val="accent2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85750" y="1071563"/>
            <a:ext cx="8472488" cy="4857750"/>
          </a:xfrm>
        </p:spPr>
        <p:txBody>
          <a:bodyPr/>
          <a:lstStyle/>
          <a:p>
            <a:pPr algn="ctr" eaLnBrk="1" hangingPunct="1">
              <a:buFont typeface="Wingdings 2" pitchFamily="18" charset="2"/>
              <a:buNone/>
            </a:pPr>
            <a:r>
              <a:rPr lang="cs-CZ" sz="2000" b="1" i="1" smtClean="0">
                <a:solidFill>
                  <a:srgbClr val="002060"/>
                </a:solidFill>
                <a:latin typeface="Arial" charset="0"/>
                <a:cs typeface="Arial" charset="0"/>
              </a:rPr>
              <a:t>SARANČE STĚHOVAVÁ                            </a:t>
            </a:r>
          </a:p>
          <a:p>
            <a:pPr algn="ctr" eaLnBrk="1" hangingPunct="1">
              <a:buFont typeface="Wingdings 2" pitchFamily="18" charset="2"/>
              <a:buNone/>
            </a:pPr>
            <a:r>
              <a:rPr lang="cs-CZ" sz="2000" b="1" i="1" smtClean="0">
                <a:solidFill>
                  <a:srgbClr val="002060"/>
                </a:solidFill>
                <a:latin typeface="Arial" charset="0"/>
                <a:cs typeface="Arial" charset="0"/>
              </a:rPr>
              <a:t>MANDELINKA BRAMBOROVÁ</a:t>
            </a:r>
          </a:p>
          <a:p>
            <a:pPr algn="ctr" eaLnBrk="1" hangingPunct="1">
              <a:buFont typeface="Wingdings 2" pitchFamily="18" charset="2"/>
              <a:buNone/>
            </a:pPr>
            <a:r>
              <a:rPr lang="cs-CZ" sz="2000" b="1" i="1" smtClean="0">
                <a:solidFill>
                  <a:srgbClr val="002060"/>
                </a:solidFill>
                <a:latin typeface="Arial" charset="0"/>
                <a:cs typeface="Arial" charset="0"/>
              </a:rPr>
              <a:t>BĚLÁSEK ZELNÝ</a:t>
            </a:r>
          </a:p>
          <a:p>
            <a:pPr algn="ctr" eaLnBrk="1" hangingPunct="1">
              <a:buFont typeface="Wingdings 2" pitchFamily="18" charset="2"/>
              <a:buNone/>
            </a:pPr>
            <a:r>
              <a:rPr lang="cs-CZ" sz="2000" b="1" i="1" smtClean="0">
                <a:solidFill>
                  <a:srgbClr val="002060"/>
                </a:solidFill>
                <a:latin typeface="Arial" charset="0"/>
                <a:cs typeface="Arial" charset="0"/>
              </a:rPr>
              <a:t>MŠICE</a:t>
            </a:r>
          </a:p>
          <a:p>
            <a:pPr algn="ctr" eaLnBrk="1" hangingPunct="1">
              <a:buFont typeface="Wingdings 2" pitchFamily="18" charset="2"/>
              <a:buNone/>
            </a:pPr>
            <a:r>
              <a:rPr lang="cs-CZ" sz="2000" b="1" i="1" smtClean="0">
                <a:solidFill>
                  <a:srgbClr val="002060"/>
                </a:solidFill>
                <a:latin typeface="Arial" charset="0"/>
                <a:cs typeface="Arial" charset="0"/>
              </a:rPr>
              <a:t>BEKYNĚ MNIŠKA</a:t>
            </a:r>
          </a:p>
          <a:p>
            <a:pPr algn="ctr" eaLnBrk="1" hangingPunct="1">
              <a:buFont typeface="Wingdings 2" pitchFamily="18" charset="2"/>
              <a:buNone/>
            </a:pPr>
            <a:r>
              <a:rPr lang="cs-CZ" sz="2000" b="1" i="1" smtClean="0">
                <a:solidFill>
                  <a:srgbClr val="002060"/>
                </a:solidFill>
                <a:latin typeface="Arial" charset="0"/>
                <a:cs typeface="Arial" charset="0"/>
              </a:rPr>
              <a:t>LÝKOŽROUT SMRKOVÝ</a:t>
            </a:r>
          </a:p>
          <a:p>
            <a:pPr algn="ctr" eaLnBrk="1" hangingPunct="1">
              <a:buFont typeface="Wingdings 2" pitchFamily="18" charset="2"/>
              <a:buNone/>
            </a:pPr>
            <a:r>
              <a:rPr lang="cs-CZ" sz="2000" b="1" i="1" smtClean="0">
                <a:solidFill>
                  <a:srgbClr val="002060"/>
                </a:solidFill>
                <a:latin typeface="Arial" charset="0"/>
                <a:cs typeface="Arial" charset="0"/>
              </a:rPr>
              <a:t>KOMÁR PISKLAVÝ</a:t>
            </a:r>
          </a:p>
          <a:p>
            <a:pPr algn="ctr" eaLnBrk="1" hangingPunct="1">
              <a:buFont typeface="Wingdings 2" pitchFamily="18" charset="2"/>
              <a:buNone/>
            </a:pPr>
            <a:r>
              <a:rPr lang="cs-CZ" sz="2000" b="1" i="1" smtClean="0">
                <a:solidFill>
                  <a:srgbClr val="002060"/>
                </a:solidFill>
                <a:latin typeface="Arial" charset="0"/>
                <a:cs typeface="Arial" charset="0"/>
              </a:rPr>
              <a:t>OVÁD HOVĚZÍ</a:t>
            </a:r>
          </a:p>
          <a:p>
            <a:pPr algn="ctr" eaLnBrk="1" hangingPunct="1">
              <a:buFont typeface="Wingdings 2" pitchFamily="18" charset="2"/>
              <a:buNone/>
            </a:pPr>
            <a:r>
              <a:rPr lang="cs-CZ" sz="2000" b="1" i="1" smtClean="0">
                <a:solidFill>
                  <a:srgbClr val="002060"/>
                </a:solidFill>
                <a:latin typeface="Arial" charset="0"/>
                <a:cs typeface="Arial" charset="0"/>
              </a:rPr>
              <a:t>VEŠ DĚTSKÁ</a:t>
            </a:r>
          </a:p>
          <a:p>
            <a:pPr algn="ctr" eaLnBrk="1" hangingPunct="1">
              <a:buFont typeface="Wingdings 2" pitchFamily="18" charset="2"/>
              <a:buNone/>
            </a:pPr>
            <a:r>
              <a:rPr lang="cs-CZ" sz="2000" b="1" i="1" smtClean="0">
                <a:solidFill>
                  <a:srgbClr val="002060"/>
                </a:solidFill>
                <a:latin typeface="Arial" charset="0"/>
                <a:cs typeface="Arial" charset="0"/>
              </a:rPr>
              <a:t>ŠTĚNICE DOMÁCÍ</a:t>
            </a:r>
          </a:p>
          <a:p>
            <a:pPr algn="ctr" eaLnBrk="1" hangingPunct="1">
              <a:buFont typeface="Wingdings 2" pitchFamily="18" charset="2"/>
              <a:buNone/>
            </a:pPr>
            <a:r>
              <a:rPr lang="cs-CZ" sz="2000" b="1" i="1" smtClean="0">
                <a:solidFill>
                  <a:srgbClr val="002060"/>
                </a:solidFill>
                <a:latin typeface="Arial" charset="0"/>
                <a:cs typeface="Arial" charset="0"/>
              </a:rPr>
              <a:t>MOUCHA DOMÁCÍ</a:t>
            </a:r>
          </a:p>
          <a:p>
            <a:pPr algn="ctr" eaLnBrk="1" hangingPunct="1">
              <a:buFont typeface="Wingdings 2" pitchFamily="18" charset="2"/>
              <a:buNone/>
            </a:pPr>
            <a:r>
              <a:rPr lang="cs-CZ" sz="2000" b="1" i="1" smtClean="0">
                <a:solidFill>
                  <a:srgbClr val="002060"/>
                </a:solidFill>
                <a:latin typeface="Arial" charset="0"/>
                <a:cs typeface="Arial" charset="0"/>
              </a:rPr>
              <a:t>BLECHA OBECNÁ</a:t>
            </a:r>
          </a:p>
          <a:p>
            <a:pPr algn="ctr" eaLnBrk="1" hangingPunct="1">
              <a:buFont typeface="Wingdings 2" pitchFamily="18" charset="2"/>
              <a:buNone/>
            </a:pPr>
            <a:r>
              <a:rPr lang="cs-CZ" sz="2000" b="1" i="1" smtClean="0">
                <a:solidFill>
                  <a:srgbClr val="002060"/>
                </a:solidFill>
                <a:latin typeface="Arial" charset="0"/>
                <a:cs typeface="Arial" charset="0"/>
              </a:rPr>
              <a:t>MOL ŠATNÍ</a:t>
            </a:r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500063" y="6000750"/>
            <a:ext cx="81946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Žáci se seznámí s jednotlivými zástupci škodlivého hmyzu.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9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2844" y="214290"/>
            <a:ext cx="8686800" cy="838200"/>
          </a:xfrm>
        </p:spPr>
        <p:txBody>
          <a:bodyPr>
            <a:noAutofit/>
          </a:bodyPr>
          <a:lstStyle/>
          <a:p>
            <a:pPr eaLnBrk="1" hangingPunct="1">
              <a:defRPr/>
            </a:pPr>
            <a:r>
              <a:rPr lang="cs-CZ" sz="60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Mšice</a:t>
            </a:r>
            <a:endParaRPr lang="cs-CZ" sz="6000" b="1" dirty="0">
              <a:solidFill>
                <a:srgbClr val="0070C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161925" y="4000500"/>
            <a:ext cx="9101138" cy="2308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/>
              <a:t>Žije na </a:t>
            </a:r>
            <a:r>
              <a:rPr lang="cs-CZ" sz="3600" b="1">
                <a:solidFill>
                  <a:srgbClr val="FF0000"/>
                </a:solidFill>
              </a:rPr>
              <a:t>rostlinách</a:t>
            </a:r>
            <a:r>
              <a:rPr lang="cs-CZ" sz="3600"/>
              <a:t>.</a:t>
            </a:r>
          </a:p>
          <a:p>
            <a:r>
              <a:rPr lang="cs-CZ" sz="3600"/>
              <a:t>Některá je okřídlená.</a:t>
            </a:r>
          </a:p>
          <a:p>
            <a:r>
              <a:rPr lang="cs-CZ" sz="3600"/>
              <a:t>Živí se </a:t>
            </a:r>
            <a:r>
              <a:rPr lang="cs-CZ" sz="3600" b="1">
                <a:solidFill>
                  <a:srgbClr val="FF0000"/>
                </a:solidFill>
              </a:rPr>
              <a:t>šťávou rostlin</a:t>
            </a:r>
            <a:r>
              <a:rPr lang="cs-CZ" sz="3600"/>
              <a:t>, rostlina pak usychá.</a:t>
            </a:r>
          </a:p>
          <a:p>
            <a:r>
              <a:rPr lang="cs-CZ" sz="3600"/>
              <a:t>Loví ji slunéčko sedmitečné a někteří ptáci.</a:t>
            </a:r>
          </a:p>
        </p:txBody>
      </p:sp>
      <p:pic>
        <p:nvPicPr>
          <p:cNvPr id="3" name="Picture 5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3000375" y="1714500"/>
            <a:ext cx="2457450" cy="1943100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4290"/>
            <a:ext cx="8686800" cy="838200"/>
          </a:xfrm>
        </p:spPr>
        <p:txBody>
          <a:bodyPr>
            <a:noAutofit/>
          </a:bodyPr>
          <a:lstStyle/>
          <a:p>
            <a:pPr>
              <a:defRPr/>
            </a:pPr>
            <a:r>
              <a:rPr lang="cs-CZ" sz="60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Moucha domácí</a:t>
            </a:r>
            <a:endParaRPr lang="cs-CZ" sz="6000" b="1" dirty="0">
              <a:solidFill>
                <a:srgbClr val="00B05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2571750" y="1143000"/>
            <a:ext cx="97155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solidFill>
                  <a:srgbClr val="C00000"/>
                </a:solidFill>
              </a:rPr>
              <a:t>hlava</a:t>
            </a:r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 flipH="1">
            <a:off x="4286250" y="1143000"/>
            <a:ext cx="1500188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solidFill>
                  <a:srgbClr val="C00000"/>
                </a:solidFill>
              </a:rPr>
              <a:t>hruď</a:t>
            </a:r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4500563" y="3786188"/>
            <a:ext cx="13843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solidFill>
                  <a:srgbClr val="C00000"/>
                </a:solidFill>
              </a:rPr>
              <a:t>zadeček</a:t>
            </a:r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5857875" y="2357438"/>
            <a:ext cx="102076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solidFill>
                  <a:srgbClr val="C00000"/>
                </a:solidFill>
              </a:rPr>
              <a:t>křídlo</a:t>
            </a:r>
          </a:p>
        </p:txBody>
      </p:sp>
      <p:sp>
        <p:nvSpPr>
          <p:cNvPr id="10" name="TextovéPole 9"/>
          <p:cNvSpPr txBox="1">
            <a:spLocks noChangeArrowheads="1"/>
          </p:cNvSpPr>
          <p:nvPr/>
        </p:nvSpPr>
        <p:spPr bwMode="auto">
          <a:xfrm>
            <a:off x="2857500" y="3786188"/>
            <a:ext cx="91916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solidFill>
                  <a:srgbClr val="C00000"/>
                </a:solidFill>
              </a:rPr>
              <a:t>noha</a:t>
            </a:r>
          </a:p>
        </p:txBody>
      </p:sp>
      <p:sp>
        <p:nvSpPr>
          <p:cNvPr id="11" name="TextovéPole 10"/>
          <p:cNvSpPr txBox="1">
            <a:spLocks noChangeArrowheads="1"/>
          </p:cNvSpPr>
          <p:nvPr/>
        </p:nvSpPr>
        <p:spPr bwMode="auto">
          <a:xfrm>
            <a:off x="1571625" y="2071688"/>
            <a:ext cx="126206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solidFill>
                  <a:srgbClr val="C00000"/>
                </a:solidFill>
              </a:rPr>
              <a:t>tykadlo</a:t>
            </a:r>
          </a:p>
        </p:txBody>
      </p:sp>
      <p:sp>
        <p:nvSpPr>
          <p:cNvPr id="12" name="TextovéPole 11"/>
          <p:cNvSpPr txBox="1">
            <a:spLocks noChangeArrowheads="1"/>
          </p:cNvSpPr>
          <p:nvPr/>
        </p:nvSpPr>
        <p:spPr bwMode="auto">
          <a:xfrm>
            <a:off x="0" y="4429125"/>
            <a:ext cx="355282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solidFill>
                  <a:srgbClr val="0070C0"/>
                </a:solidFill>
              </a:rPr>
              <a:t>mouchy kladou vajíčka</a:t>
            </a:r>
          </a:p>
        </p:txBody>
      </p:sp>
      <p:sp>
        <p:nvSpPr>
          <p:cNvPr id="13" name="TextovéPole 12"/>
          <p:cNvSpPr txBox="1">
            <a:spLocks noChangeArrowheads="1"/>
          </p:cNvSpPr>
          <p:nvPr/>
        </p:nvSpPr>
        <p:spPr bwMode="auto">
          <a:xfrm>
            <a:off x="4429125" y="4500563"/>
            <a:ext cx="9048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solidFill>
                  <a:srgbClr val="0070C0"/>
                </a:solidFill>
              </a:rPr>
              <a:t>larva</a:t>
            </a:r>
          </a:p>
        </p:txBody>
      </p:sp>
      <p:sp>
        <p:nvSpPr>
          <p:cNvPr id="14" name="TextovéPole 13"/>
          <p:cNvSpPr txBox="1">
            <a:spLocks noChangeArrowheads="1"/>
          </p:cNvSpPr>
          <p:nvPr/>
        </p:nvSpPr>
        <p:spPr bwMode="auto">
          <a:xfrm>
            <a:off x="7286625" y="3500438"/>
            <a:ext cx="97155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solidFill>
                  <a:srgbClr val="0070C0"/>
                </a:solidFill>
              </a:rPr>
              <a:t>kukla</a:t>
            </a:r>
          </a:p>
        </p:txBody>
      </p:sp>
      <p:pic>
        <p:nvPicPr>
          <p:cNvPr id="28686" name="Picture 14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3071813" y="1785938"/>
            <a:ext cx="2381250" cy="1857375"/>
          </a:xfrm>
        </p:spPr>
      </p:pic>
      <p:pic>
        <p:nvPicPr>
          <p:cNvPr id="28687" name="Picture 15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57188" y="4857750"/>
            <a:ext cx="2628900" cy="173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8688" name="Picture 16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143250" y="5000625"/>
            <a:ext cx="3267075" cy="1400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8689" name="Picture 17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6858000" y="4000500"/>
            <a:ext cx="1781175" cy="2571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20" name="Přímá spojovací šipka 19"/>
          <p:cNvCxnSpPr/>
          <p:nvPr/>
        </p:nvCxnSpPr>
        <p:spPr>
          <a:xfrm rot="16200000" flipH="1">
            <a:off x="3214687" y="1571626"/>
            <a:ext cx="785813" cy="78581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ovací šipka 21"/>
          <p:cNvCxnSpPr/>
          <p:nvPr/>
        </p:nvCxnSpPr>
        <p:spPr>
          <a:xfrm rot="5400000">
            <a:off x="4036219" y="1821656"/>
            <a:ext cx="857250" cy="3571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ovací šipka 25"/>
          <p:cNvCxnSpPr>
            <a:stCxn id="9" idx="1"/>
          </p:cNvCxnSpPr>
          <p:nvPr/>
        </p:nvCxnSpPr>
        <p:spPr>
          <a:xfrm rot="10800000">
            <a:off x="4857750" y="2571750"/>
            <a:ext cx="1000125" cy="15875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ovací šipka 27"/>
          <p:cNvCxnSpPr/>
          <p:nvPr/>
        </p:nvCxnSpPr>
        <p:spPr>
          <a:xfrm rot="16200000" flipV="1">
            <a:off x="4214813" y="3214688"/>
            <a:ext cx="1071562" cy="21431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ovací šipka 31"/>
          <p:cNvCxnSpPr/>
          <p:nvPr/>
        </p:nvCxnSpPr>
        <p:spPr>
          <a:xfrm rot="5400000" flipH="1" flipV="1">
            <a:off x="3000375" y="3071813"/>
            <a:ext cx="1214438" cy="50006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ovací šipka 33"/>
          <p:cNvCxnSpPr/>
          <p:nvPr/>
        </p:nvCxnSpPr>
        <p:spPr>
          <a:xfrm flipV="1">
            <a:off x="2714625" y="2357438"/>
            <a:ext cx="1143000" cy="71437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868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86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0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6" dur="500" fill="hold"/>
                                        <p:tgtEl>
                                          <p:spTgt spid="2868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2868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2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4" fill="hold">
                      <p:stCondLst>
                        <p:cond delay="indefinite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8" dur="500" fill="hold"/>
                                        <p:tgtEl>
                                          <p:spTgt spid="2868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9" dur="500" fill="hold"/>
                                        <p:tgtEl>
                                          <p:spTgt spid="2868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0" fill="hold">
                      <p:stCondLst>
                        <p:cond delay="indefinite"/>
                      </p:stCondLst>
                      <p:childTnLst>
                        <p:par>
                          <p:cTn id="111" fill="hold">
                            <p:stCondLst>
                              <p:cond delay="0"/>
                            </p:stCondLst>
                            <p:childTnLst>
                              <p:par>
                                <p:cTn id="11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4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5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6" fill="hold">
                      <p:stCondLst>
                        <p:cond delay="indefinite"/>
                      </p:stCondLst>
                      <p:childTnLst>
                        <p:par>
                          <p:cTn id="117" fill="hold">
                            <p:stCondLst>
                              <p:cond delay="0"/>
                            </p:stCondLst>
                            <p:childTnLst>
                              <p:par>
                                <p:cTn id="11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0" dur="500" fill="hold"/>
                                        <p:tgtEl>
                                          <p:spTgt spid="2868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1" dur="500" fill="hold"/>
                                        <p:tgtEl>
                                          <p:spTgt spid="2868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2844" y="214290"/>
            <a:ext cx="9144000" cy="838200"/>
          </a:xfrm>
        </p:spPr>
        <p:txBody>
          <a:bodyPr>
            <a:noAutofit/>
          </a:bodyPr>
          <a:lstStyle/>
          <a:p>
            <a:pPr>
              <a:defRPr/>
            </a:pPr>
            <a:r>
              <a:rPr lang="cs-CZ" sz="60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Informace - moucha</a:t>
            </a:r>
            <a:endParaRPr lang="cs-CZ" sz="60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071563"/>
            <a:ext cx="8839200" cy="5786437"/>
          </a:xfrm>
        </p:spPr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cs-CZ" sz="3600" smtClean="0">
                <a:latin typeface="Arial" charset="0"/>
                <a:cs typeface="Arial" charset="0"/>
              </a:rPr>
              <a:t>má </a:t>
            </a:r>
            <a:r>
              <a:rPr lang="cs-CZ" sz="3600" b="1" smtClean="0">
                <a:solidFill>
                  <a:srgbClr val="00B050"/>
                </a:solidFill>
                <a:latin typeface="Arial" charset="0"/>
                <a:cs typeface="Arial" charset="0"/>
              </a:rPr>
              <a:t>jeden pár blanitých křídel</a:t>
            </a:r>
            <a:r>
              <a:rPr lang="cs-CZ" sz="3600" smtClean="0">
                <a:latin typeface="Arial" charset="0"/>
                <a:cs typeface="Arial" charset="0"/>
              </a:rPr>
              <a:t>, kterými kmitá dvěstěkrát za sekundu</a:t>
            </a:r>
          </a:p>
          <a:p>
            <a:pPr>
              <a:buFont typeface="Wingdings" pitchFamily="2" charset="2"/>
              <a:buChar char="Ø"/>
            </a:pPr>
            <a:r>
              <a:rPr lang="cs-CZ" sz="3600" smtClean="0">
                <a:latin typeface="Arial" charset="0"/>
                <a:cs typeface="Arial" charset="0"/>
              </a:rPr>
              <a:t>na nohou má </a:t>
            </a:r>
            <a:r>
              <a:rPr lang="cs-CZ" sz="3600" b="1" smtClean="0">
                <a:solidFill>
                  <a:srgbClr val="00B050"/>
                </a:solidFill>
                <a:latin typeface="Arial" charset="0"/>
                <a:cs typeface="Arial" charset="0"/>
              </a:rPr>
              <a:t>polštářky</a:t>
            </a:r>
            <a:r>
              <a:rPr lang="cs-CZ" sz="3600" smtClean="0">
                <a:latin typeface="Arial" charset="0"/>
                <a:cs typeface="Arial" charset="0"/>
              </a:rPr>
              <a:t>, které jí umožňují lézt po stropě</a:t>
            </a:r>
          </a:p>
          <a:p>
            <a:pPr>
              <a:buFont typeface="Wingdings" pitchFamily="2" charset="2"/>
              <a:buChar char="Ø"/>
            </a:pPr>
            <a:r>
              <a:rPr lang="cs-CZ" sz="3600" smtClean="0">
                <a:latin typeface="Arial" charset="0"/>
                <a:cs typeface="Arial" charset="0"/>
              </a:rPr>
              <a:t>živí se </a:t>
            </a:r>
            <a:r>
              <a:rPr lang="cs-CZ" sz="3600" b="1" smtClean="0">
                <a:solidFill>
                  <a:srgbClr val="00B050"/>
                </a:solidFill>
                <a:latin typeface="Arial" charset="0"/>
                <a:cs typeface="Arial" charset="0"/>
              </a:rPr>
              <a:t>potravinami</a:t>
            </a:r>
            <a:endParaRPr lang="cs-CZ" sz="3600" smtClean="0">
              <a:latin typeface="Arial" charset="0"/>
              <a:cs typeface="Arial" charset="0"/>
            </a:endParaRPr>
          </a:p>
          <a:p>
            <a:pPr>
              <a:buFont typeface="Wingdings" pitchFamily="2" charset="2"/>
              <a:buChar char="Ø"/>
            </a:pPr>
            <a:r>
              <a:rPr lang="cs-CZ" sz="3600" b="1" u="sng" smtClean="0">
                <a:latin typeface="Arial" charset="0"/>
                <a:cs typeface="Arial" charset="0"/>
              </a:rPr>
              <a:t>ochranou je balení potravin, sítě v oknech, mucholapky</a:t>
            </a:r>
          </a:p>
          <a:p>
            <a:pPr>
              <a:buFont typeface="Wingdings" pitchFamily="2" charset="2"/>
              <a:buChar char="Ø"/>
            </a:pPr>
            <a:r>
              <a:rPr lang="cs-CZ" sz="3600" smtClean="0">
                <a:latin typeface="Arial" charset="0"/>
                <a:cs typeface="Arial" charset="0"/>
              </a:rPr>
              <a:t>mohou přenášet </a:t>
            </a:r>
            <a:r>
              <a:rPr lang="cs-CZ" sz="3600" b="1" smtClean="0">
                <a:solidFill>
                  <a:srgbClr val="00B050"/>
                </a:solidFill>
                <a:latin typeface="Arial" charset="0"/>
                <a:cs typeface="Arial" charset="0"/>
              </a:rPr>
              <a:t>zárodky </a:t>
            </a:r>
            <a:r>
              <a:rPr lang="cs-CZ" sz="3600" b="1" smtClean="0">
                <a:solidFill>
                  <a:srgbClr val="C00000"/>
                </a:solidFill>
                <a:latin typeface="Arial" charset="0"/>
                <a:cs typeface="Arial" charset="0"/>
              </a:rPr>
              <a:t>nebezpečných nemocí</a:t>
            </a:r>
          </a:p>
          <a:p>
            <a:endParaRPr lang="cs-CZ" sz="360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85720" y="285728"/>
            <a:ext cx="8686800" cy="838200"/>
          </a:xfrm>
        </p:spPr>
        <p:txBody>
          <a:bodyPr>
            <a:normAutofit fontScale="90000"/>
          </a:bodyPr>
          <a:lstStyle/>
          <a:p>
            <a:pPr algn="ctr">
              <a:defRPr/>
            </a:pPr>
            <a:r>
              <a:rPr lang="cs-CZ" sz="4000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Další druhy škodlivého hmyzu</a:t>
            </a:r>
            <a:endParaRPr lang="cs-CZ" sz="4000" b="1" dirty="0">
              <a:solidFill>
                <a:srgbClr val="7030A0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15364" name="Picture 4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642938" y="1143000"/>
            <a:ext cx="2457450" cy="1638300"/>
          </a:xfrm>
        </p:spPr>
      </p:pic>
      <p:pic>
        <p:nvPicPr>
          <p:cNvPr id="15365" name="Picture 5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42875" y="4857750"/>
            <a:ext cx="2457450" cy="1790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6" name="Picture 6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072188" y="3929063"/>
            <a:ext cx="1905000" cy="1428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0" y="2786063"/>
            <a:ext cx="4572000" cy="23383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 b="1">
                <a:solidFill>
                  <a:srgbClr val="00B050"/>
                </a:solidFill>
              </a:rPr>
              <a:t>Saranče obecná</a:t>
            </a:r>
          </a:p>
          <a:p>
            <a:r>
              <a:rPr lang="cs-CZ"/>
              <a:t>Žije na louce a u lesa.</a:t>
            </a:r>
          </a:p>
          <a:p>
            <a:r>
              <a:rPr lang="cs-CZ"/>
              <a:t>Má dva páry blanitých křídel.</a:t>
            </a:r>
          </a:p>
          <a:p>
            <a:r>
              <a:rPr lang="cs-CZ"/>
              <a:t>Spíše skáče na svých dlouhých zadních nohách.</a:t>
            </a:r>
          </a:p>
          <a:p>
            <a:r>
              <a:rPr lang="cs-CZ" b="1">
                <a:solidFill>
                  <a:srgbClr val="C00000"/>
                </a:solidFill>
              </a:rPr>
              <a:t>Živí se listy všech bylin a keřů.</a:t>
            </a:r>
          </a:p>
          <a:p>
            <a:r>
              <a:rPr lang="cs-CZ"/>
              <a:t>Rozmnožuje se vajíčky.</a:t>
            </a:r>
          </a:p>
          <a:p>
            <a:endParaRPr lang="cs-CZ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2857500" y="5143500"/>
            <a:ext cx="4572000" cy="1508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 b="1">
                <a:solidFill>
                  <a:srgbClr val="00B050"/>
                </a:solidFill>
              </a:rPr>
              <a:t>Mandelinka bramborová</a:t>
            </a:r>
          </a:p>
          <a:p>
            <a:r>
              <a:rPr lang="cs-CZ"/>
              <a:t>Je to brouk.</a:t>
            </a:r>
          </a:p>
          <a:p>
            <a:r>
              <a:rPr lang="cs-CZ" b="1">
                <a:solidFill>
                  <a:srgbClr val="C00000"/>
                </a:solidFill>
              </a:rPr>
              <a:t>Žere listy brambor.</a:t>
            </a:r>
          </a:p>
          <a:p>
            <a:r>
              <a:rPr lang="cs-CZ"/>
              <a:t>Někteří ptáci, brouci, slunéčka se živí larvami i dospělými mandelinkami.</a:t>
            </a:r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4572000" y="1143000"/>
            <a:ext cx="4572000" cy="2616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 b="1">
                <a:solidFill>
                  <a:srgbClr val="00B050"/>
                </a:solidFill>
              </a:rPr>
              <a:t>Bělásek zelný</a:t>
            </a:r>
          </a:p>
          <a:p>
            <a:r>
              <a:rPr lang="cs-CZ"/>
              <a:t>Je to motýl.</a:t>
            </a:r>
          </a:p>
          <a:p>
            <a:r>
              <a:rPr lang="cs-CZ"/>
              <a:t>Rozmnožuje se vajíčky. </a:t>
            </a:r>
          </a:p>
          <a:p>
            <a:r>
              <a:rPr lang="cs-CZ" b="1">
                <a:solidFill>
                  <a:srgbClr val="C00000"/>
                </a:solidFill>
              </a:rPr>
              <a:t>Housenky se živí listy zeleniny.</a:t>
            </a:r>
          </a:p>
          <a:p>
            <a:r>
              <a:rPr lang="cs-CZ"/>
              <a:t>Housenka se zakuklí, pak se vylíhne dospělý motýl.</a:t>
            </a:r>
          </a:p>
          <a:p>
            <a:r>
              <a:rPr lang="cs-CZ"/>
              <a:t>Bělásek se živí nektarem květů a šťávou ovoce.</a:t>
            </a:r>
          </a:p>
          <a:p>
            <a:r>
              <a:rPr lang="cs-CZ"/>
              <a:t>Žije na zahradách a v sadech.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53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53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6" dur="5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9" dur="5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5" dur="500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536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53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6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1" dur="500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4" dur="500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7" dur="500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53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153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8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3" dur="500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4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6" dur="500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7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9" dur="500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0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82" dur="500"/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85" dur="500"/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6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88" dur="500"/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pic>
        <p:nvPicPr>
          <p:cNvPr id="4403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357188" y="1500188"/>
            <a:ext cx="2381250" cy="2047875"/>
          </a:xfrm>
        </p:spPr>
      </p:pic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214313" y="3714750"/>
            <a:ext cx="4572000" cy="2616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 b="1">
                <a:solidFill>
                  <a:srgbClr val="00B050"/>
                </a:solidFill>
              </a:rPr>
              <a:t>Bekyně mniška</a:t>
            </a:r>
          </a:p>
          <a:p>
            <a:r>
              <a:rPr lang="cs-CZ"/>
              <a:t>Žije v lese, nejvíce v jehličnatém.</a:t>
            </a:r>
          </a:p>
          <a:p>
            <a:r>
              <a:rPr lang="cs-CZ"/>
              <a:t>Je to noční motýl.</a:t>
            </a:r>
          </a:p>
          <a:p>
            <a:r>
              <a:rPr lang="cs-CZ" b="1">
                <a:solidFill>
                  <a:srgbClr val="C00000"/>
                </a:solidFill>
              </a:rPr>
              <a:t>Housenky žerou jehličí, stromy pak usychají.</a:t>
            </a:r>
          </a:p>
          <a:p>
            <a:r>
              <a:rPr lang="cs-CZ"/>
              <a:t>Dospělý motýl se živí nektarem květů.</a:t>
            </a:r>
          </a:p>
          <a:p>
            <a:r>
              <a:rPr lang="cs-CZ"/>
              <a:t>Nepřátelé jsou někteří ptáci, kteří si pochutnávají na vajíčkách i housenkách.</a:t>
            </a:r>
          </a:p>
          <a:p>
            <a:r>
              <a:rPr lang="cs-CZ"/>
              <a:t>Můry loví sovy a netopýři.</a:t>
            </a:r>
          </a:p>
        </p:txBody>
      </p:sp>
      <p:pic>
        <p:nvPicPr>
          <p:cNvPr id="44035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500688" y="3571875"/>
            <a:ext cx="2457450" cy="163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Obdélník 6"/>
          <p:cNvSpPr>
            <a:spLocks noChangeArrowheads="1"/>
          </p:cNvSpPr>
          <p:nvPr/>
        </p:nvSpPr>
        <p:spPr bwMode="auto">
          <a:xfrm>
            <a:off x="4000500" y="1357313"/>
            <a:ext cx="5143500" cy="206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 b="1">
                <a:solidFill>
                  <a:srgbClr val="00B050"/>
                </a:solidFill>
              </a:rPr>
              <a:t>Lýkožrout smrkový</a:t>
            </a:r>
          </a:p>
          <a:p>
            <a:r>
              <a:rPr lang="cs-CZ"/>
              <a:t>Je to brouk.</a:t>
            </a:r>
          </a:p>
          <a:p>
            <a:r>
              <a:rPr lang="cs-CZ"/>
              <a:t>Žije v jehličnatých lesích.</a:t>
            </a:r>
          </a:p>
          <a:p>
            <a:r>
              <a:rPr lang="cs-CZ" b="1">
                <a:solidFill>
                  <a:srgbClr val="C00000"/>
                </a:solidFill>
              </a:rPr>
              <a:t>Živí se lýkem, ve kterém si dělá chodbičky.</a:t>
            </a:r>
          </a:p>
          <a:p>
            <a:r>
              <a:rPr lang="cs-CZ"/>
              <a:t>Strom chřadne a pak usychá.</a:t>
            </a:r>
          </a:p>
          <a:p>
            <a:r>
              <a:rPr lang="cs-CZ"/>
              <a:t>Nepřátelé jsou někteří ptáci a někteří draví brouci.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40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40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1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4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0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3" dur="5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40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440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4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9" dur="5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2" dur="5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5" dur="5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8" dur="500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1" dur="500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pic>
        <p:nvPicPr>
          <p:cNvPr id="4505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1000125" y="1071563"/>
            <a:ext cx="2381250" cy="1809750"/>
          </a:xfrm>
        </p:spPr>
      </p:pic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0" y="2887663"/>
            <a:ext cx="4572000" cy="42465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 b="1">
                <a:solidFill>
                  <a:srgbClr val="00B050"/>
                </a:solidFill>
              </a:rPr>
              <a:t>Komár pisklavý</a:t>
            </a:r>
          </a:p>
          <a:p>
            <a:r>
              <a:rPr lang="cs-CZ"/>
              <a:t>Žije v blízkosti vody.</a:t>
            </a:r>
          </a:p>
          <a:p>
            <a:r>
              <a:rPr lang="cs-CZ"/>
              <a:t>Má blanitá křídla a bodavé sací ústní ústrojí.</a:t>
            </a:r>
          </a:p>
          <a:p>
            <a:r>
              <a:rPr lang="cs-CZ"/>
              <a:t>Je to vnější cizopasník.</a:t>
            </a:r>
          </a:p>
          <a:p>
            <a:r>
              <a:rPr lang="cs-CZ" b="1">
                <a:solidFill>
                  <a:srgbClr val="C00000"/>
                </a:solidFill>
              </a:rPr>
              <a:t>Samička se živí krví, samečci nektarem květů.</a:t>
            </a:r>
          </a:p>
          <a:p>
            <a:r>
              <a:rPr lang="cs-CZ"/>
              <a:t>Samičky kladou vajíčka na vodní hladinu.</a:t>
            </a:r>
          </a:p>
          <a:p>
            <a:r>
              <a:rPr lang="cs-CZ"/>
              <a:t>Larvy žijí ve vodě.</a:t>
            </a:r>
          </a:p>
          <a:p>
            <a:r>
              <a:rPr lang="cs-CZ"/>
              <a:t>Zakuklí se na vodních rostlinách.</a:t>
            </a:r>
          </a:p>
          <a:p>
            <a:r>
              <a:rPr lang="cs-CZ"/>
              <a:t>Dospělý komár žije mimo vodu.</a:t>
            </a:r>
          </a:p>
          <a:p>
            <a:r>
              <a:rPr lang="cs-CZ"/>
              <a:t>Komáry loví někteří ptáci a netopýři, larvami se živí někteří vodní živočichové.</a:t>
            </a:r>
          </a:p>
          <a:p>
            <a:r>
              <a:rPr lang="cs-CZ"/>
              <a:t>Mohou přenášet choroby.</a:t>
            </a:r>
          </a:p>
          <a:p>
            <a:endParaRPr lang="cs-CZ"/>
          </a:p>
        </p:txBody>
      </p:sp>
      <p:pic>
        <p:nvPicPr>
          <p:cNvPr id="17413" name="Picture 5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715000" y="4143375"/>
            <a:ext cx="1562100" cy="1514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4214813" y="1857375"/>
            <a:ext cx="4572000" cy="2062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 b="1">
                <a:solidFill>
                  <a:srgbClr val="00B050"/>
                </a:solidFill>
              </a:rPr>
              <a:t>Ovád hovězí</a:t>
            </a:r>
          </a:p>
          <a:p>
            <a:r>
              <a:rPr lang="cs-CZ"/>
              <a:t>Žije u vody a na vlhkých místech.</a:t>
            </a:r>
          </a:p>
          <a:p>
            <a:r>
              <a:rPr lang="cs-CZ"/>
              <a:t>Je to vnější cizopasník.</a:t>
            </a:r>
          </a:p>
          <a:p>
            <a:r>
              <a:rPr lang="cs-CZ" b="1">
                <a:solidFill>
                  <a:srgbClr val="C00000"/>
                </a:solidFill>
              </a:rPr>
              <a:t>Samec i samička se živí krví člověka i živočichů.</a:t>
            </a:r>
          </a:p>
          <a:p>
            <a:r>
              <a:rPr lang="cs-CZ"/>
              <a:t>Vajíčka i larvy se vyvíjí ve vodě.</a:t>
            </a:r>
          </a:p>
          <a:p>
            <a:r>
              <a:rPr lang="cs-CZ"/>
              <a:t>Larvami se živí vodní živočichové.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50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50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1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4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0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3" dur="5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6" dur="5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9" dur="500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2" dur="500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5" dur="500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74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174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6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1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2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4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5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7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8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0" dur="5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1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3" dur="5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pic>
        <p:nvPicPr>
          <p:cNvPr id="3993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1357313" y="1285875"/>
            <a:ext cx="2190750" cy="3219450"/>
          </a:xfrm>
        </p:spPr>
      </p:pic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214313" y="4572000"/>
            <a:ext cx="4572000" cy="2062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 b="1">
                <a:solidFill>
                  <a:srgbClr val="00B050"/>
                </a:solidFill>
              </a:rPr>
              <a:t>Veš dětská</a:t>
            </a:r>
          </a:p>
          <a:p>
            <a:r>
              <a:rPr lang="cs-CZ"/>
              <a:t>Žije ve vlasech.</a:t>
            </a:r>
          </a:p>
          <a:p>
            <a:r>
              <a:rPr lang="cs-CZ" b="1">
                <a:solidFill>
                  <a:srgbClr val="C00000"/>
                </a:solidFill>
              </a:rPr>
              <a:t>Živí se lidskou krví i drobnými šupinkami kůže.</a:t>
            </a:r>
          </a:p>
          <a:p>
            <a:r>
              <a:rPr lang="cs-CZ"/>
              <a:t>Nemá křídla.</a:t>
            </a:r>
          </a:p>
          <a:p>
            <a:r>
              <a:rPr lang="cs-CZ"/>
              <a:t>Ochranou je osobní hygiena a nepůjčování si hřebenů, čepic, spon do vlasů.</a:t>
            </a:r>
          </a:p>
        </p:txBody>
      </p:sp>
      <p:pic>
        <p:nvPicPr>
          <p:cNvPr id="39939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715000" y="1500188"/>
            <a:ext cx="2457450" cy="1619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Obdélník 6"/>
          <p:cNvSpPr>
            <a:spLocks noChangeArrowheads="1"/>
          </p:cNvSpPr>
          <p:nvPr/>
        </p:nvSpPr>
        <p:spPr bwMode="auto">
          <a:xfrm>
            <a:off x="4572000" y="3214688"/>
            <a:ext cx="4572000" cy="1508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 b="1">
                <a:solidFill>
                  <a:srgbClr val="00B050"/>
                </a:solidFill>
              </a:rPr>
              <a:t>Štěnice domácí</a:t>
            </a:r>
          </a:p>
          <a:p>
            <a:r>
              <a:rPr lang="cs-CZ"/>
              <a:t>Žije ukrytá v bytě.</a:t>
            </a:r>
          </a:p>
          <a:p>
            <a:r>
              <a:rPr lang="cs-CZ" b="1">
                <a:solidFill>
                  <a:srgbClr val="C00000"/>
                </a:solidFill>
              </a:rPr>
              <a:t>V noci vylézá a živí se krví člověka.</a:t>
            </a:r>
          </a:p>
          <a:p>
            <a:r>
              <a:rPr lang="cs-CZ"/>
              <a:t>Nemá křídla.</a:t>
            </a:r>
          </a:p>
          <a:p>
            <a:r>
              <a:rPr lang="cs-CZ"/>
              <a:t>Ochranou je čistota a úklid domácnosti.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99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99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1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4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99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99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8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3" dur="5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6" dur="5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9" dur="5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2" dur="500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pic>
        <p:nvPicPr>
          <p:cNvPr id="4" name="Picture 4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642938" y="1928813"/>
            <a:ext cx="2505075" cy="1828800"/>
          </a:xfrm>
        </p:spPr>
      </p:pic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642938" y="4071938"/>
            <a:ext cx="4572000" cy="23383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 b="1">
                <a:solidFill>
                  <a:srgbClr val="00B050"/>
                </a:solidFill>
              </a:rPr>
              <a:t>Blecha obecná</a:t>
            </a:r>
          </a:p>
          <a:p>
            <a:r>
              <a:rPr lang="cs-CZ"/>
              <a:t>Je to vnější cizopasník.</a:t>
            </a:r>
          </a:p>
          <a:p>
            <a:r>
              <a:rPr lang="cs-CZ" b="1">
                <a:solidFill>
                  <a:srgbClr val="C00000"/>
                </a:solidFill>
              </a:rPr>
              <a:t>Živí se krví člověka i zvířat.</a:t>
            </a:r>
          </a:p>
          <a:p>
            <a:r>
              <a:rPr lang="cs-CZ"/>
              <a:t>Nemá křídla. </a:t>
            </a:r>
          </a:p>
          <a:p>
            <a:r>
              <a:rPr lang="cs-CZ"/>
              <a:t>Má kousavé ústní ústrojí.</a:t>
            </a:r>
          </a:p>
          <a:p>
            <a:r>
              <a:rPr lang="cs-CZ"/>
              <a:t>Může přenášet nakažlivé choroby.</a:t>
            </a:r>
          </a:p>
          <a:p>
            <a:r>
              <a:rPr lang="cs-CZ"/>
              <a:t>Ochranou je osobní čistota, úklid domácností.</a:t>
            </a:r>
          </a:p>
        </p:txBody>
      </p:sp>
      <p:pic>
        <p:nvPicPr>
          <p:cNvPr id="40962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286375" y="3714750"/>
            <a:ext cx="2457450" cy="163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Obdélník 6"/>
          <p:cNvSpPr>
            <a:spLocks noChangeArrowheads="1"/>
          </p:cNvSpPr>
          <p:nvPr/>
        </p:nvSpPr>
        <p:spPr bwMode="auto">
          <a:xfrm>
            <a:off x="4214813" y="2000250"/>
            <a:ext cx="4572000" cy="1508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 b="1">
                <a:solidFill>
                  <a:srgbClr val="00B050"/>
                </a:solidFill>
              </a:rPr>
              <a:t>Mol šatní</a:t>
            </a:r>
          </a:p>
          <a:p>
            <a:r>
              <a:rPr lang="cs-CZ"/>
              <a:t>Žije v domácnosti.</a:t>
            </a:r>
          </a:p>
          <a:p>
            <a:r>
              <a:rPr lang="cs-CZ"/>
              <a:t>Je to drobný noční motýlek.</a:t>
            </a:r>
          </a:p>
          <a:p>
            <a:r>
              <a:rPr lang="cs-CZ" b="1">
                <a:solidFill>
                  <a:srgbClr val="C00000"/>
                </a:solidFill>
              </a:rPr>
              <a:t>Živí se látkami a kožešinami.</a:t>
            </a:r>
          </a:p>
          <a:p>
            <a:r>
              <a:rPr lang="cs-CZ"/>
              <a:t>Ochranou je praní oděvů a větrání šatníku.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1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4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0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3" dur="5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09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409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4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9" dur="5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2" dur="5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5" dur="5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8" dur="500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85720" y="285728"/>
            <a:ext cx="8686800" cy="838200"/>
          </a:xfrm>
        </p:spPr>
        <p:txBody>
          <a:bodyPr>
            <a:noAutofit/>
          </a:bodyPr>
          <a:lstStyle/>
          <a:p>
            <a:pPr>
              <a:defRPr/>
            </a:pPr>
            <a:r>
              <a:rPr lang="cs-CZ" sz="60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úkoly</a:t>
            </a:r>
            <a:endParaRPr lang="cs-CZ" sz="6000" b="1" dirty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</p:nvPr>
        </p:nvGraphicFramePr>
        <p:xfrm>
          <a:off x="304800" y="1554163"/>
          <a:ext cx="8686800" cy="451802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171700"/>
                <a:gridCol w="2171700"/>
                <a:gridCol w="2171700"/>
                <a:gridCol w="2171700"/>
              </a:tblGrid>
              <a:tr h="903609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HMYZ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UŽITEČNOST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ŠKODLIVOST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OCHRANA</a:t>
                      </a:r>
                      <a:endParaRPr lang="cs-CZ" sz="2400" dirty="0"/>
                    </a:p>
                  </a:txBody>
                  <a:tcPr/>
                </a:tc>
              </a:tr>
              <a:tr h="903609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00B050"/>
                          </a:solidFill>
                        </a:rPr>
                        <a:t>Bělásek zelný</a:t>
                      </a:r>
                      <a:endParaRPr lang="cs-CZ" sz="2400" b="1" dirty="0">
                        <a:solidFill>
                          <a:srgbClr val="00B05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903609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00B050"/>
                          </a:solidFill>
                        </a:rPr>
                        <a:t>Slunéčko sedmitečné</a:t>
                      </a:r>
                      <a:endParaRPr lang="cs-CZ" sz="2400" b="1" dirty="0">
                        <a:solidFill>
                          <a:srgbClr val="00B05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903609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00B050"/>
                          </a:solidFill>
                        </a:rPr>
                        <a:t>Vosa obecná</a:t>
                      </a:r>
                      <a:endParaRPr lang="cs-CZ" sz="2400" b="1" dirty="0">
                        <a:solidFill>
                          <a:srgbClr val="00B05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903609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00B050"/>
                          </a:solidFill>
                        </a:rPr>
                        <a:t>Mšice</a:t>
                      </a:r>
                      <a:endParaRPr lang="cs-CZ" sz="2400" b="1" dirty="0">
                        <a:solidFill>
                          <a:srgbClr val="00B05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4282" y="285728"/>
            <a:ext cx="8686800" cy="838200"/>
          </a:xfrm>
        </p:spPr>
        <p:txBody>
          <a:bodyPr>
            <a:noAutofit/>
          </a:bodyPr>
          <a:lstStyle/>
          <a:p>
            <a:pPr>
              <a:defRPr/>
            </a:pPr>
            <a:r>
              <a:rPr lang="cs-CZ" sz="60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úkoly</a:t>
            </a:r>
            <a:endParaRPr lang="cs-CZ" sz="6000" b="1" dirty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0" y="1571625"/>
          <a:ext cx="9144000" cy="46609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28800"/>
                <a:gridCol w="1828800"/>
                <a:gridCol w="1828800"/>
                <a:gridCol w="1828800"/>
                <a:gridCol w="1828800"/>
              </a:tblGrid>
              <a:tr h="116523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HMYZ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KDE</a:t>
                      </a:r>
                      <a:r>
                        <a:rPr lang="cs-CZ" sz="2400" baseline="0" dirty="0" smtClean="0"/>
                        <a:t> ŽIJE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UŽITEČNOST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ŠKODLIVOST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OCHRANA</a:t>
                      </a:r>
                      <a:endParaRPr lang="cs-CZ" sz="2400" dirty="0"/>
                    </a:p>
                  </a:txBody>
                  <a:tcPr/>
                </a:tc>
              </a:tr>
              <a:tr h="1165230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00B050"/>
                          </a:solidFill>
                        </a:rPr>
                        <a:t>Mravenec</a:t>
                      </a:r>
                      <a:r>
                        <a:rPr lang="cs-CZ" sz="2400" b="1" baseline="0" dirty="0" smtClean="0">
                          <a:solidFill>
                            <a:srgbClr val="00B050"/>
                          </a:solidFill>
                        </a:rPr>
                        <a:t> lesní</a:t>
                      </a:r>
                      <a:endParaRPr lang="cs-CZ" sz="2400" b="1" dirty="0">
                        <a:solidFill>
                          <a:srgbClr val="00B05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165230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00B050"/>
                          </a:solidFill>
                        </a:rPr>
                        <a:t>Bekyně mniška</a:t>
                      </a:r>
                      <a:endParaRPr lang="cs-CZ" sz="2400" b="1" dirty="0">
                        <a:solidFill>
                          <a:srgbClr val="00B05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165230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00B050"/>
                          </a:solidFill>
                        </a:rPr>
                        <a:t>Lýkožrout smrkový</a:t>
                      </a:r>
                      <a:endParaRPr lang="cs-CZ" sz="2400" b="1" dirty="0">
                        <a:solidFill>
                          <a:srgbClr val="00B05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85720" y="214290"/>
            <a:ext cx="8686800" cy="838200"/>
          </a:xfrm>
        </p:spPr>
        <p:txBody>
          <a:bodyPr>
            <a:noAutofit/>
          </a:bodyPr>
          <a:lstStyle/>
          <a:p>
            <a:pPr>
              <a:defRPr/>
            </a:pPr>
            <a:r>
              <a:rPr lang="cs-CZ" sz="60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úkoly</a:t>
            </a:r>
            <a:endParaRPr lang="cs-CZ" sz="6000" b="1" dirty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304800" y="1554163"/>
          <a:ext cx="8686800" cy="494665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171700"/>
                <a:gridCol w="2171700"/>
                <a:gridCol w="2171700"/>
                <a:gridCol w="2171700"/>
              </a:tblGrid>
              <a:tr h="824445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HMYZ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KDE ŽIJE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ČÍM ŠKODÍ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OCHRANA</a:t>
                      </a:r>
                      <a:endParaRPr lang="cs-CZ" sz="2400" dirty="0"/>
                    </a:p>
                  </a:txBody>
                  <a:tcPr/>
                </a:tc>
              </a:tr>
              <a:tr h="824445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00B050"/>
                          </a:solidFill>
                        </a:rPr>
                        <a:t>Veš dětská</a:t>
                      </a:r>
                      <a:endParaRPr lang="cs-CZ" sz="2400" b="1" dirty="0">
                        <a:solidFill>
                          <a:srgbClr val="00B05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824445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00B050"/>
                          </a:solidFill>
                        </a:rPr>
                        <a:t>Štěnice domácí</a:t>
                      </a:r>
                      <a:endParaRPr lang="cs-CZ" sz="2400" b="1" dirty="0">
                        <a:solidFill>
                          <a:srgbClr val="00B05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824445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00B050"/>
                          </a:solidFill>
                        </a:rPr>
                        <a:t>Mol šatní</a:t>
                      </a:r>
                      <a:endParaRPr lang="cs-CZ" sz="2400" b="1" dirty="0">
                        <a:solidFill>
                          <a:srgbClr val="00B05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824445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00B050"/>
                          </a:solidFill>
                        </a:rPr>
                        <a:t>Blecha obecná</a:t>
                      </a:r>
                      <a:endParaRPr lang="cs-CZ" sz="2400" b="1" dirty="0">
                        <a:solidFill>
                          <a:srgbClr val="00B05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824445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00B050"/>
                          </a:solidFill>
                        </a:rPr>
                        <a:t>Moucha domácí</a:t>
                      </a:r>
                      <a:endParaRPr lang="cs-CZ" sz="2400" b="1" dirty="0">
                        <a:solidFill>
                          <a:srgbClr val="00B05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42910" y="214290"/>
            <a:ext cx="8686800" cy="838200"/>
          </a:xfrm>
        </p:spPr>
        <p:txBody>
          <a:bodyPr>
            <a:noAutofit/>
          </a:bodyPr>
          <a:lstStyle/>
          <a:p>
            <a:pPr>
              <a:defRPr/>
            </a:pPr>
            <a:r>
              <a:rPr lang="cs-CZ" sz="60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použité zdroje</a:t>
            </a:r>
            <a:endParaRPr lang="cs-CZ" sz="6000" b="1" dirty="0">
              <a:solidFill>
                <a:srgbClr val="0070C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7651" name="Zástupný symbol pro obsah 2"/>
          <p:cNvSpPr>
            <a:spLocks noGrp="1"/>
          </p:cNvSpPr>
          <p:nvPr>
            <p:ph idx="1"/>
          </p:nvPr>
        </p:nvSpPr>
        <p:spPr>
          <a:xfrm>
            <a:off x="304800" y="1071563"/>
            <a:ext cx="8686800" cy="5786437"/>
          </a:xfrm>
        </p:spPr>
        <p:txBody>
          <a:bodyPr/>
          <a:lstStyle/>
          <a:p>
            <a:r>
              <a:rPr lang="cs-CZ" sz="1400" smtClean="0">
                <a:hlinkClick r:id="rId2"/>
              </a:rPr>
              <a:t>http://upload.wikimedia.org/wikipedia/commons/9/99/Aphididae_%28aka%29.jpg</a:t>
            </a:r>
            <a:endParaRPr lang="cs-CZ" sz="1400" smtClean="0"/>
          </a:p>
          <a:p>
            <a:r>
              <a:rPr lang="cs-CZ" sz="1400" smtClean="0">
                <a:hlinkClick r:id="rId3"/>
              </a:rPr>
              <a:t>http://upload.wikimedia.org/wikipedia/commons/thumb/8/8f/Musca_domestica_September_2007-1.jpg/769px-Musca_domestica_September_2007-1.jpg</a:t>
            </a:r>
            <a:endParaRPr lang="cs-CZ" sz="1400" smtClean="0"/>
          </a:p>
          <a:p>
            <a:r>
              <a:rPr lang="cs-CZ" sz="1400" smtClean="0">
                <a:hlinkClick r:id="rId4"/>
              </a:rPr>
              <a:t>http://farm3.static.flickr.com/2443/3650737373_4f7f826ca6.jpg</a:t>
            </a:r>
            <a:endParaRPr lang="cs-CZ" sz="1400" smtClean="0"/>
          </a:p>
          <a:p>
            <a:r>
              <a:rPr lang="cs-CZ" sz="1400" smtClean="0">
                <a:hlinkClick r:id="rId5"/>
              </a:rPr>
              <a:t>http://i.idnes.cz/08/062/nesd/FUR23a86f_ii_a_216p.jpg</a:t>
            </a:r>
            <a:endParaRPr lang="cs-CZ" sz="1400" smtClean="0"/>
          </a:p>
          <a:p>
            <a:r>
              <a:rPr lang="cs-CZ" sz="1400" smtClean="0">
                <a:hlinkClick r:id="rId6"/>
              </a:rPr>
              <a:t>http://www.ifauna.cz/images/clanky-foto/07/07-04-mo2.jpg</a:t>
            </a:r>
            <a:endParaRPr lang="cs-CZ" sz="1400" smtClean="0"/>
          </a:p>
          <a:p>
            <a:r>
              <a:rPr lang="cs-CZ" sz="1400" smtClean="0">
                <a:hlinkClick r:id="rId7"/>
              </a:rPr>
              <a:t>http://upload.wikimedia.org/wikipedia/commons/e/e8/Chorthippus_parallelus.jpg</a:t>
            </a:r>
            <a:endParaRPr lang="cs-CZ" sz="1400" smtClean="0"/>
          </a:p>
          <a:p>
            <a:r>
              <a:rPr lang="cs-CZ" sz="1400" smtClean="0">
                <a:hlinkClick r:id="rId8"/>
              </a:rPr>
              <a:t>http://upload.wikimedia.org/wikipedia/commons/thumb/2/21/Colorado_potato_beetle.jpg/800px-Colorado_potato_beetle.jpg</a:t>
            </a:r>
            <a:endParaRPr lang="cs-CZ" sz="1400" smtClean="0"/>
          </a:p>
          <a:p>
            <a:r>
              <a:rPr lang="cs-CZ" sz="1400" smtClean="0">
                <a:hlinkClick r:id="rId9"/>
              </a:rPr>
              <a:t>http://upload.wikimedia.org/wikipedia/commons/thumb/7/73/Pi%C3%A9ride_du_chou.JPG/800px-Pi%C3%A9ride_du_chou.JPG</a:t>
            </a:r>
            <a:endParaRPr lang="cs-CZ" sz="1400" smtClean="0"/>
          </a:p>
          <a:p>
            <a:r>
              <a:rPr lang="cs-CZ" sz="1400" smtClean="0">
                <a:hlinkClick r:id="rId10"/>
              </a:rPr>
              <a:t>http://upload.wikimedia.org/wikipedia/commons/thumb/3/31/Lymantria_monacha02.jpg/698px-Lymantria_monacha02.jpg</a:t>
            </a:r>
            <a:endParaRPr lang="cs-CZ" sz="1400" smtClean="0"/>
          </a:p>
          <a:p>
            <a:r>
              <a:rPr lang="cs-CZ" sz="1400" smtClean="0">
                <a:hlinkClick r:id="rId11"/>
              </a:rPr>
              <a:t>http://upload.wikimedia.org/wikipedia/commons/1/12/Ips.typographus.jpg</a:t>
            </a:r>
            <a:endParaRPr lang="cs-CZ" sz="1400" smtClean="0"/>
          </a:p>
          <a:p>
            <a:r>
              <a:rPr lang="cs-CZ" sz="1400" smtClean="0">
                <a:hlinkClick r:id="rId12"/>
              </a:rPr>
              <a:t>http://upload.wikimedia.org/wikipedia/commons/thumb/b/b7/CulexPipiens.jpg/790px-CulexPipiens.jpg</a:t>
            </a:r>
            <a:endParaRPr lang="cs-CZ" sz="1400" smtClean="0"/>
          </a:p>
          <a:p>
            <a:r>
              <a:rPr lang="cs-CZ" sz="1400" smtClean="0">
                <a:hlinkClick r:id="rId13"/>
              </a:rPr>
              <a:t>http://www.skudci.com/files/ovad-hovezi-1_0.jpg</a:t>
            </a:r>
            <a:endParaRPr lang="cs-CZ" sz="1400" smtClean="0"/>
          </a:p>
          <a:p>
            <a:r>
              <a:rPr lang="cs-CZ" sz="1400" smtClean="0">
                <a:hlinkClick r:id="rId14"/>
              </a:rPr>
              <a:t>http://upload.wikimedia.org/wikipedia/commons/thumb/9/95/Pediculus_humanus_var_capitis_female2.jpg/408px-Pediculus_humanus_var_capitis_female2.jpg</a:t>
            </a:r>
            <a:endParaRPr lang="cs-CZ" sz="1400" smtClean="0"/>
          </a:p>
          <a:p>
            <a:r>
              <a:rPr lang="cs-CZ" sz="1400" smtClean="0">
                <a:hlinkClick r:id="rId15"/>
              </a:rPr>
              <a:t>http://upload.wikimedia.org/wikipedia/commons/thumb/b/b1/Cimex_lectularius.jpg/800px-Cimex_lectularius.jpg</a:t>
            </a:r>
            <a:endParaRPr lang="cs-CZ" sz="1400" smtClean="0"/>
          </a:p>
          <a:p>
            <a:r>
              <a:rPr lang="cs-CZ" sz="1400" smtClean="0">
                <a:hlinkClick r:id="rId16"/>
              </a:rPr>
              <a:t>http://www.oblibene.cz/userdata/shopimg/herbarium/Image/blecha.jpg</a:t>
            </a:r>
            <a:endParaRPr lang="cs-CZ" sz="1400" smtClean="0"/>
          </a:p>
          <a:p>
            <a:r>
              <a:rPr lang="cs-CZ" sz="1400" smtClean="0">
                <a:hlinkClick r:id="rId17"/>
              </a:rPr>
              <a:t>http://upload.wikimedia.org/wikipedia/commons/thumb/b/b5/Tineola.bisselliella.7218.jpg/800px-Tineola.bisselliella.7218.jpg</a:t>
            </a:r>
            <a:endParaRPr lang="cs-CZ" sz="1400" smtClean="0"/>
          </a:p>
          <a:p>
            <a:endParaRPr lang="cs-CZ" sz="140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276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276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500"/>
                                        <p:tgtEl>
                                          <p:spTgt spid="276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1" dur="500"/>
                                        <p:tgtEl>
                                          <p:spTgt spid="2765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4" dur="500"/>
                                        <p:tgtEl>
                                          <p:spTgt spid="2765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2765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0" dur="500"/>
                                        <p:tgtEl>
                                          <p:spTgt spid="2765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3" dur="500"/>
                                        <p:tgtEl>
                                          <p:spTgt spid="2765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6" dur="500"/>
                                        <p:tgtEl>
                                          <p:spTgt spid="2765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1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9" dur="500"/>
                                        <p:tgtEl>
                                          <p:spTgt spid="27651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1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2" dur="500"/>
                                        <p:tgtEl>
                                          <p:spTgt spid="27651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1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5" dur="500"/>
                                        <p:tgtEl>
                                          <p:spTgt spid="27651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1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8" dur="500"/>
                                        <p:tgtEl>
                                          <p:spTgt spid="27651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1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1" dur="500"/>
                                        <p:tgtEl>
                                          <p:spTgt spid="27651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1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4" dur="500"/>
                                        <p:tgtEl>
                                          <p:spTgt spid="27651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1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7" dur="500"/>
                                        <p:tgtEl>
                                          <p:spTgt spid="27651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Cesta">
    <a:dk1>
      <a:sysClr val="windowText" lastClr="000000"/>
    </a:dk1>
    <a:lt1>
      <a:sysClr val="window" lastClr="FFFFFF"/>
    </a:lt1>
    <a:dk2>
      <a:srgbClr val="4E3B30"/>
    </a:dk2>
    <a:lt2>
      <a:srgbClr val="FBEEC9"/>
    </a:lt2>
    <a:accent1>
      <a:srgbClr val="F0A22E"/>
    </a:accent1>
    <a:accent2>
      <a:srgbClr val="A5644E"/>
    </a:accent2>
    <a:accent3>
      <a:srgbClr val="B58B80"/>
    </a:accent3>
    <a:accent4>
      <a:srgbClr val="C3986D"/>
    </a:accent4>
    <a:accent5>
      <a:srgbClr val="A19574"/>
    </a:accent5>
    <a:accent6>
      <a:srgbClr val="C17529"/>
    </a:accent6>
    <a:hlink>
      <a:srgbClr val="AD1F1F"/>
    </a:hlink>
    <a:folHlink>
      <a:srgbClr val="FFC42F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751</TotalTime>
  <Words>542</Words>
  <Application>Microsoft Office PowerPoint</Application>
  <PresentationFormat>On-screen Show (4:3)</PresentationFormat>
  <Paragraphs>147</Paragraphs>
  <Slides>14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7</vt:i4>
      </vt:variant>
      <vt:variant>
        <vt:lpstr>Šablona návrhu</vt:lpstr>
      </vt:variant>
      <vt:variant>
        <vt:i4>9</vt:i4>
      </vt:variant>
      <vt:variant>
        <vt:lpstr>Nadpisy snímků</vt:lpstr>
      </vt:variant>
      <vt:variant>
        <vt:i4>14</vt:i4>
      </vt:variant>
    </vt:vector>
  </HeadingPairs>
  <TitlesOfParts>
    <vt:vector size="30" baseType="lpstr">
      <vt:lpstr>Arial</vt:lpstr>
      <vt:lpstr>Franklin Gothic Medium</vt:lpstr>
      <vt:lpstr>Franklin Gothic Book</vt:lpstr>
      <vt:lpstr>Wingdings 2</vt:lpstr>
      <vt:lpstr>Calibri</vt:lpstr>
      <vt:lpstr>Times New Roman</vt:lpstr>
      <vt:lpstr>Wingdings</vt:lpstr>
      <vt:lpstr>Cesta</vt:lpstr>
      <vt:lpstr>Cesta</vt:lpstr>
      <vt:lpstr>Cesta</vt:lpstr>
      <vt:lpstr>Cesta</vt:lpstr>
      <vt:lpstr>Cesta</vt:lpstr>
      <vt:lpstr>Cesta</vt:lpstr>
      <vt:lpstr>Cesta</vt:lpstr>
      <vt:lpstr>Cesta</vt:lpstr>
      <vt:lpstr>Cesta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winxp</dc:creator>
  <cp:lastModifiedBy>vitek09</cp:lastModifiedBy>
  <cp:revision>69</cp:revision>
  <dcterms:created xsi:type="dcterms:W3CDTF">2011-10-03T15:32:42Z</dcterms:created>
  <dcterms:modified xsi:type="dcterms:W3CDTF">2012-03-19T09:55:30Z</dcterms:modified>
</cp:coreProperties>
</file>