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"/>
  </p:notesMasterIdLst>
  <p:sldIdLst>
    <p:sldId id="268" r:id="rId2"/>
    <p:sldId id="256" r:id="rId3"/>
    <p:sldId id="257" r:id="rId4"/>
    <p:sldId id="260" r:id="rId5"/>
    <p:sldId id="261" r:id="rId6"/>
    <p:sldId id="264" r:id="rId7"/>
    <p:sldId id="263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C9280-AF96-445B-B97D-C641356F4C3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10D7C2-5F2B-47D5-90CE-1904DAAAF1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763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75F73-9330-462E-A0BE-3352851BF21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64DC7-1AE8-437A-8D69-AFFACE469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E6047-8E3D-4AC2-B56E-6D18C532F7C3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F6E62-1645-446E-879E-A2A26AAE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69EC7-AE48-4FDE-BF2B-666CCEBE92CD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6AE84-DFBF-45B1-966E-64BD34AA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CD8F8-E507-4015-91BF-FE3E117BEC2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6676D-D69A-4344-A4A7-6AF4B5AF3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CA82E-3241-4A0F-B986-ACBC15139B6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D1E86-051A-4E9B-8938-118C239C8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BDA3D-F2B9-42E6-881E-ADDBA6DAF18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0FD9A-0842-4DDE-944C-52EA79114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A94C5-3F78-4B58-8DF7-77F08C7C61D1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E7EBB-DA6F-4CC6-9505-14A21E321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F7AD7-7BD8-4673-B286-1FBD48B1DA8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BEE66-85BE-4BDB-AFD4-D4B659048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7BF26-6844-41D4-B47A-8D440161697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B4D9F-FF49-40E0-801E-DB850FBEE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13DD4-2E48-4625-AB49-1DF64F8DB328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2A568-7222-4C1A-804F-86D705B1D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33DB2-7C1B-44B7-BA58-9233FB427E2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E3922-3F4E-4972-8025-19AA87296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784EAA-87B8-41B4-B25F-954B246AA21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BB4E05E-FEED-41CC-96E4-0DEA18CA0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-4ym9Anko0" TargetMode="External"/><Relationship Id="rId2" Type="http://schemas.openxmlformats.org/officeDocument/2006/relationships/hyperlink" Target="http://www.youtube.com/watch?v=9zhFsS_ocu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rectindustry.com/prod/bsp-international-foundations-limited/hydraulic-pile-hammers-64184-418234.html#vide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CBsRJ1sbg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player_embedded&amp;v=eXI2EK02YN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839594993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21.11.2012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6821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08576" y="5512419"/>
            <a:ext cx="483356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+mn-lt"/>
                <a:cs typeface="+mn-cs"/>
              </a:rPr>
              <a:t>… A JEJICH VYTAHOVÁNÍ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947787" y="2846214"/>
            <a:ext cx="7200800" cy="25545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BERANĚNÍ PILOT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A ŠTĚTOVNIC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4513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Beranidla vpravují do půdy různé druhy </a:t>
            </a:r>
            <a:r>
              <a:rPr lang="cs-CZ" sz="2800" b="1" dirty="0" smtClean="0"/>
              <a:t>pilot, štětovnic</a:t>
            </a:r>
            <a:r>
              <a:rPr lang="cs-CZ" sz="2800" dirty="0" smtClean="0"/>
              <a:t>, </a:t>
            </a:r>
            <a:r>
              <a:rPr lang="cs-CZ" sz="2800" b="1" dirty="0" smtClean="0"/>
              <a:t>ocelové roury nebo profily</a:t>
            </a:r>
            <a:r>
              <a:rPr lang="cs-CZ" sz="2800" dirty="0" smtClean="0"/>
              <a:t> a podle potřeby je dovedou i vytáhnout zpět.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Podle způsobu beranění rozeznáváme:</a:t>
            </a:r>
          </a:p>
          <a:p>
            <a:pPr marL="450850" lvl="1" indent="-446088" eaLnBrk="1" fontAlgn="auto" hangingPunct="1">
              <a:spcBef>
                <a:spcPts val="0"/>
              </a:spcBef>
              <a:spcAft>
                <a:spcPts val="0"/>
              </a:spcAft>
              <a:buFont typeface="Calibri" pitchFamily="34" charset="0"/>
              <a:buChar char="→"/>
              <a:defRPr/>
            </a:pPr>
            <a:r>
              <a:rPr lang="cs-CZ" dirty="0" smtClean="0"/>
              <a:t>nárazová beranidla</a:t>
            </a:r>
          </a:p>
          <a:p>
            <a:pPr marL="900113" lvl="1" indent="-449263" eaLnBrk="1" fontAlgn="auto" hangingPunct="1">
              <a:spcBef>
                <a:spcPts val="0"/>
              </a:spcBef>
              <a:spcAft>
                <a:spcPts val="0"/>
              </a:spcAft>
              <a:buFont typeface="Calibri" pitchFamily="34" charset="0"/>
              <a:buChar char="•"/>
              <a:defRPr/>
            </a:pPr>
            <a:r>
              <a:rPr lang="cs-CZ" dirty="0" smtClean="0"/>
              <a:t>explozivní </a:t>
            </a:r>
            <a:r>
              <a:rPr lang="cs-CZ" dirty="0" err="1" smtClean="0"/>
              <a:t>dieslová</a:t>
            </a:r>
            <a:r>
              <a:rPr lang="cs-CZ" dirty="0" smtClean="0"/>
              <a:t> beranidla</a:t>
            </a:r>
          </a:p>
          <a:p>
            <a:pPr marL="900113" lvl="1" indent="-449263" eaLnBrk="1" fontAlgn="auto" hangingPunct="1">
              <a:spcBef>
                <a:spcPts val="0"/>
              </a:spcBef>
              <a:spcAft>
                <a:spcPts val="0"/>
              </a:spcAft>
              <a:buFont typeface="Calibri" pitchFamily="34" charset="0"/>
              <a:buChar char="•"/>
              <a:defRPr/>
            </a:pPr>
            <a:r>
              <a:rPr lang="cs-CZ" dirty="0" smtClean="0"/>
              <a:t>hydraulická beranidla</a:t>
            </a:r>
          </a:p>
          <a:p>
            <a:pPr marL="450850" lvl="1" indent="-450850" eaLnBrk="1" fontAlgn="auto" hangingPunct="1">
              <a:spcBef>
                <a:spcPts val="0"/>
              </a:spcBef>
              <a:spcAft>
                <a:spcPts val="0"/>
              </a:spcAft>
              <a:buFont typeface="Calibri" pitchFamily="34" charset="0"/>
              <a:buChar char="→"/>
              <a:defRPr/>
            </a:pPr>
            <a:r>
              <a:rPr lang="cs-CZ" dirty="0" smtClean="0"/>
              <a:t>vibrační beranidla</a:t>
            </a:r>
          </a:p>
          <a:p>
            <a:pPr marL="450850" lvl="1" indent="-450850" eaLnBrk="1" fontAlgn="auto" hangingPunct="1">
              <a:spcBef>
                <a:spcPts val="0"/>
              </a:spcBef>
              <a:spcAft>
                <a:spcPts val="0"/>
              </a:spcAft>
              <a:buFont typeface="Calibri" pitchFamily="34" charset="0"/>
              <a:buChar char="→"/>
              <a:defRPr/>
            </a:pPr>
            <a:r>
              <a:rPr lang="cs-CZ" dirty="0" smtClean="0"/>
              <a:t>hydrostatické lisovací soupravy</a:t>
            </a:r>
          </a:p>
          <a:p>
            <a:pPr marL="900113" lvl="1" indent="-900113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  <a:p>
            <a:pPr marL="446088" lvl="1" indent="-446088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4513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dirty="0" smtClean="0"/>
              <a:t>Nárazová explozivní </a:t>
            </a:r>
            <a:r>
              <a:rPr lang="cs-CZ" sz="2800" b="1" dirty="0" err="1" smtClean="0"/>
              <a:t>dieselberanidla</a:t>
            </a:r>
            <a:endParaRPr lang="cs-CZ" sz="2800" b="1" dirty="0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Konstrukce beranidla je posuvně upevněna na sloupové konstrukci zvané </a:t>
            </a:r>
            <a:r>
              <a:rPr lang="cs-CZ" sz="2800" b="1" dirty="0" smtClean="0"/>
              <a:t>loutka</a:t>
            </a:r>
            <a:r>
              <a:rPr lang="cs-CZ" sz="2800" dirty="0" smtClean="0"/>
              <a:t> nebo na teleskopické konstrukci  osazené na podvozku pásového rypadla.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Do uzavřeného prostoru pod beranem se přivádí palivo, které při hoření vytvoří v kompresním prostoru tlak. Ten beran nadzvedne a po uvolnění plynů beran dopadá na vršek piloty opatřený čepcem.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Piloty lze zatloukat nejen svisle, ale i ve sklonu až 1:1.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dirty="0" smtClean="0"/>
              <a:t>hmotnost beranu</a:t>
            </a:r>
            <a:r>
              <a:rPr lang="cs-CZ" sz="2800" dirty="0" smtClean="0"/>
              <a:t>: několik stovek kg až několik tun</a:t>
            </a:r>
            <a:endParaRPr lang="cs-CZ" sz="2800" b="1" dirty="0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dirty="0" smtClean="0"/>
              <a:t>počet úderů beranu</a:t>
            </a:r>
            <a:r>
              <a:rPr lang="cs-CZ" sz="2800" dirty="0" smtClean="0"/>
              <a:t>: cca 35 – 55 za minutu</a:t>
            </a:r>
          </a:p>
          <a:p>
            <a:pPr marL="0" indent="0" eaLnBrk="1" hangingPunct="1">
              <a:spcBef>
                <a:spcPts val="1200"/>
              </a:spcBef>
              <a:buFont typeface="Arial" charset="0"/>
              <a:buNone/>
            </a:pPr>
            <a:r>
              <a:rPr lang="cs-CZ" sz="1800" dirty="0" smtClean="0">
                <a:hlinkClick r:id="rId2"/>
              </a:rPr>
              <a:t>diesel výbušné beranidlo 1</a:t>
            </a:r>
            <a:endParaRPr lang="cs-CZ" sz="1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859992" y="537321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hlinkClick r:id="rId3"/>
              </a:rPr>
              <a:t>Diesel výbušné beranidlo 2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439261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smtClean="0"/>
              <a:t>Nárazová hydraulická beranidla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smtClean="0"/>
              <a:t>Tlakový olej z hydrogenerátoru ovládá činnost pístu – </a:t>
            </a:r>
            <a:r>
              <a:rPr lang="cs-CZ" sz="2800" b="1" smtClean="0"/>
              <a:t>beranu</a:t>
            </a:r>
            <a:r>
              <a:rPr lang="cs-CZ" sz="2800" smtClean="0"/>
              <a:t>, který spodní částí naráží na čepec s pilotou. Počet i sílu úderů lze snadno regulovat.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smtClean="0"/>
              <a:t>Z ekologického hlediska jsou přijatelnější než beranidla explozivní.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smtClean="0"/>
              <a:t>- beran až 16 tun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smtClean="0"/>
              <a:t>- 30 až 80 úderů/minutu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827088" y="5078413"/>
            <a:ext cx="30241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>
                <a:hlinkClick r:id="rId2"/>
              </a:rPr>
              <a:t>video – hydraulické beranidlo</a:t>
            </a: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4513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dirty="0" smtClean="0"/>
              <a:t>Beranidla vibrační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Hlavní částí je </a:t>
            </a:r>
            <a:r>
              <a:rPr lang="cs-CZ" sz="2800" b="1" dirty="0" smtClean="0"/>
              <a:t>excenter</a:t>
            </a:r>
            <a:r>
              <a:rPr lang="cs-CZ" sz="2800" dirty="0" smtClean="0"/>
              <a:t> vytvářející vertikální kmity, které se přes upínací mechanismus přenášejí na zatloukaný (vytahovaný) prvek.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800" dirty="0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Beranidlo je zavěšeno přes tlumič vibrace na výložníku rypadla. Tlaková energie oleje se využívá buď přímo z nosiče beranidla nebo z externího generátoru.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800" dirty="0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Podle otáček dělíme vibrační beranidla na: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- se střední frekvencí 1300 – 1700 </a:t>
            </a:r>
            <a:r>
              <a:rPr lang="cs-CZ" sz="2800" dirty="0" err="1" smtClean="0"/>
              <a:t>ot</a:t>
            </a:r>
            <a:r>
              <a:rPr lang="cs-CZ" sz="2800" dirty="0" smtClean="0"/>
              <a:t>./min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- vysokofrekvenční 2000 – 2500 </a:t>
            </a:r>
            <a:r>
              <a:rPr lang="cs-CZ" sz="2800" dirty="0" err="1" smtClean="0"/>
              <a:t>ot</a:t>
            </a:r>
            <a:r>
              <a:rPr lang="cs-CZ" sz="2800" dirty="0" smtClean="0"/>
              <a:t>./min.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19177" y="5948403"/>
            <a:ext cx="51831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latin typeface="Arial" charset="0"/>
                <a:hlinkClick r:id="rId2"/>
              </a:rPr>
              <a:t>Animace – vibrační beranidlo</a:t>
            </a:r>
            <a:endParaRPr lang="cs-CZ" sz="2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229600" cy="554513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b="1" smtClean="0"/>
              <a:t>Hydrostatické lisovací soupravy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smtClean="0"/>
              <a:t>Při zapouštění nebo vytahování štětovnic vibračními beranidly v blízkosti budov nebo stavebních konstrukcí hrozí nebezpečí narušení jejich základů a porušení jejich statiky. </a:t>
            </a:r>
            <a:br>
              <a:rPr lang="cs-CZ" sz="2800" smtClean="0"/>
            </a:br>
            <a:r>
              <a:rPr lang="cs-CZ" sz="2800" smtClean="0"/>
              <a:t>Proto se dynamická metoda zapouštění prvků nahrazuje metodou hydrostatického lisování vysokým tlakem 2 000–3 000 kN na zatížený prvek. Tato metoda probíhá v klidu bez vibrací s podstatně menším hlukem než u klasických beranidel. </a:t>
            </a: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4860032" y="5517232"/>
            <a:ext cx="33131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hlinkClick r:id="rId2"/>
              </a:rPr>
              <a:t>video – lisovací souprava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7019925" y="188913"/>
            <a:ext cx="1954213" cy="3603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Beranidla a vytahovače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229600" cy="554513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dirty="0" smtClean="0"/>
              <a:t>Zdroje:</a:t>
            </a:r>
          </a:p>
          <a:p>
            <a:pPr eaLnBrk="1" hangingPunct="1">
              <a:spcBef>
                <a:spcPct val="0"/>
              </a:spcBef>
            </a:pPr>
            <a:r>
              <a:rPr lang="cs-CZ" sz="2800" dirty="0"/>
              <a:t>VANĚK, Antonín. </a:t>
            </a:r>
            <a:r>
              <a:rPr lang="cs-CZ" sz="2800" i="1" dirty="0"/>
              <a:t>Strojní zařízení pro stavební práce</a:t>
            </a:r>
            <a:r>
              <a:rPr lang="cs-CZ" sz="2800" dirty="0"/>
              <a:t>. Praha: Sobotáles, 1999. </a:t>
            </a:r>
            <a:r>
              <a:rPr lang="cs-CZ" sz="2800"/>
              <a:t>ISBN 80-85920-61-1. </a:t>
            </a:r>
          </a:p>
          <a:p>
            <a:pPr eaLnBrk="1" hangingPunct="1">
              <a:spcBef>
                <a:spcPct val="0"/>
              </a:spcBef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11380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Vlastní 6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000000"/>
      </a:accent1>
      <a:accent2>
        <a:srgbClr val="284249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504060"/>
      </a:hlink>
      <a:folHlink>
        <a:srgbClr val="6B56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Beranidla a vytahovače</vt:lpstr>
      <vt:lpstr>Beranidla a vytahovače</vt:lpstr>
      <vt:lpstr>Beranidla a vytahovače</vt:lpstr>
      <vt:lpstr>Beranidla a vytahovače</vt:lpstr>
      <vt:lpstr>Beranidla a vytahovače</vt:lpstr>
      <vt:lpstr>Beranidla a vytahovače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2013-12-07T15:57:12Z</dcterms:modified>
</cp:coreProperties>
</file>