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74" r:id="rId2"/>
    <p:sldId id="256" r:id="rId3"/>
    <p:sldId id="257" r:id="rId4"/>
    <p:sldId id="258" r:id="rId5"/>
    <p:sldId id="262" r:id="rId6"/>
    <p:sldId id="263" r:id="rId7"/>
    <p:sldId id="265" r:id="rId8"/>
    <p:sldId id="270" r:id="rId9"/>
    <p:sldId id="269" r:id="rId10"/>
    <p:sldId id="267" r:id="rId11"/>
    <p:sldId id="259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B199B-F41D-405B-8699-E42156E5A0A9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B6306-DD5B-41C1-9259-8A4ECA62C7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3C13C-2F64-4DEE-B07C-83F55FAA1287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C4A62-D86A-469B-BAD2-82A3E890FF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5C572-2556-4AE8-B73E-83A577E51F7E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ADBA4-D3A6-44E0-839A-C2E5DD555B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7C596-0774-4112-965D-CA141A2B54D1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9808E-A732-4E83-8F60-BAA27B02F1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51462-4977-468D-BC03-73F19F21CB5F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8B448-CAC1-41AC-B128-AA6304B37D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25E5F-12A7-42AD-92E0-59D67CBD1ACF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91C5A-F698-4F92-9B00-67A8D24637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387C3-223A-43B2-A68B-13D117B48D1F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1EEAB-56E4-4FB7-A2CD-3D00195F08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B5B67-B026-4D32-8411-84B4933C5F88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28EA6-0E26-4C18-A4C0-2366A1D1D2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1B40C-3B51-48B4-AC41-D0F70790D598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B2FE9-737E-4AEB-8A82-D44EF96A57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EAC72-0160-4B0D-89EC-E616E128CDCF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24BE5-2AC2-47AD-A511-9844ABD952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7633A-41F5-4C6A-BAA4-2589C01ABC3E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CDC09-5BB6-49DF-A958-4C8C87DF19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41CDFF-FA6D-4699-8B6E-8C2B11B1CDEB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CFCD472-8F74-4450-89BB-9CAFABFF5A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rchiexpo.com/prod/trevi-spa/slurry-cut-off-walls-61903-292336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akladanigroup.cz/" TargetMode="External"/><Relationship Id="rId2" Type="http://schemas.openxmlformats.org/officeDocument/2006/relationships/hyperlink" Target="http://www.soletanche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zakladani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5398" name="Group 3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259949145"/>
              </p:ext>
            </p:extLst>
          </p:nvPr>
        </p:nvGraphicFramePr>
        <p:xfrm>
          <a:off x="1331913" y="1196975"/>
          <a:ext cx="6707187" cy="3970340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VY_32_INOVACE_23-13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Vojtěch Kurfirst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6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Stavební stroje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30.11.2012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pro učitele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37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 nové látky – zpestření teoretického výkladu prezentací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658954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93643" y="2967335"/>
            <a:ext cx="8156720" cy="212365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190500" dist="63500" dir="5400000" sx="103000" sy="103000" algn="tl" rotWithShape="0">
                    <a:srgbClr val="000000">
                      <a:alpha val="68000"/>
                    </a:srgbClr>
                  </a:outerShdw>
                </a:effectLst>
                <a:latin typeface="+mn-lt"/>
                <a:cs typeface="+mn-cs"/>
              </a:rPr>
              <a:t>Hloubení podzemních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190500" dist="63500" dir="5400000" sx="103000" sy="103000" algn="tl" rotWithShape="0">
                    <a:srgbClr val="000000">
                      <a:alpha val="68000"/>
                    </a:srgbClr>
                  </a:outerShdw>
                </a:effectLst>
                <a:latin typeface="+mn-lt"/>
                <a:cs typeface="+mn-cs"/>
              </a:rPr>
              <a:t>stěn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88125" y="274638"/>
            <a:ext cx="2098675" cy="34607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Hloubení podzemních stěn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452596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b="1" dirty="0" smtClean="0"/>
              <a:t>Podzemní stěna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800" dirty="0"/>
              <a:t>ž</a:t>
            </a:r>
            <a:r>
              <a:rPr lang="cs-CZ" sz="2800" dirty="0" smtClean="0"/>
              <a:t>elezobetonová konstrukce, která zachycuje horizontální tlaky zeminy a svislé zatížení od objektu nad ní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800" dirty="0" smtClean="0"/>
              <a:t>umožňuje vyhloubení hluboké stavební jámy – vytváří její </a:t>
            </a:r>
            <a:r>
              <a:rPr lang="cs-CZ" sz="2800" b="1" dirty="0" smtClean="0"/>
              <a:t>pažení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88125" y="274638"/>
            <a:ext cx="2098675" cy="34607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Hloubení podzemních stěn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4525963"/>
          </a:xfrm>
        </p:spPr>
        <p:txBody>
          <a:bodyPr rtlCol="0">
            <a:normAutofit/>
          </a:bodyPr>
          <a:lstStyle/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  <a:defRPr/>
            </a:pPr>
            <a:r>
              <a:rPr lang="cs-CZ" sz="2800" b="1" dirty="0" smtClean="0"/>
              <a:t>Drapákové soupravy</a:t>
            </a:r>
          </a:p>
          <a:p>
            <a:pPr marL="541338" indent="-541338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/>
              <a:t>s tuhým spojením drapáku</a:t>
            </a:r>
          </a:p>
          <a:p>
            <a:pPr marL="541338" indent="-541338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/>
              <a:t>	</a:t>
            </a:r>
            <a:r>
              <a:rPr lang="cs-CZ" sz="2800" dirty="0" smtClean="0"/>
              <a:t>- drapák je napojen na Kellyho tyč</a:t>
            </a:r>
          </a:p>
          <a:p>
            <a:pPr marL="541338" indent="-541338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/>
              <a:t>	</a:t>
            </a:r>
            <a:r>
              <a:rPr lang="cs-CZ" sz="2800" dirty="0" smtClean="0"/>
              <a:t>- čelisti drapáku jsou ovládány hydraulicky</a:t>
            </a:r>
          </a:p>
          <a:p>
            <a:pPr marL="541338" indent="-541338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/>
              <a:t>s</a:t>
            </a:r>
            <a:r>
              <a:rPr lang="cs-CZ" sz="2800" b="1" dirty="0" smtClean="0"/>
              <a:t> netuhým spojením drapáku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b="1" dirty="0" smtClean="0"/>
              <a:t>       </a:t>
            </a:r>
            <a:r>
              <a:rPr lang="cs-CZ" sz="2800" dirty="0" smtClean="0"/>
              <a:t>- drapák je zavěšen na výložníku pomocí lan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       - nejčastěji hydraulické ovládání drapáku</a:t>
            </a:r>
            <a:r>
              <a:rPr lang="cs-CZ" sz="2800" dirty="0"/>
              <a:t>		</a:t>
            </a:r>
            <a:endParaRPr lang="cs-CZ" sz="2800" dirty="0" smtClean="0"/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436104" y="404664"/>
            <a:ext cx="701621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 w="24500" cmpd="dbl">
                  <a:solidFill>
                    <a:srgbClr val="C0000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Soupravy pro hloubení podzemních stěn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88125" y="274638"/>
            <a:ext cx="2098675" cy="34607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Hloubení podzemních stěn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4525962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 smtClean="0"/>
              <a:t>Postup prací:</a:t>
            </a:r>
          </a:p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600" dirty="0" smtClean="0"/>
              <a:t>střídavé provádění primárních </a:t>
            </a:r>
            <a:r>
              <a:rPr lang="cs-CZ" sz="2600" dirty="0"/>
              <a:t>lamel a následných sekundárních lamel mezi </a:t>
            </a:r>
            <a:r>
              <a:rPr lang="cs-CZ" sz="2600" dirty="0" smtClean="0"/>
              <a:t>nimi</a:t>
            </a:r>
            <a:br>
              <a:rPr lang="cs-CZ" sz="2600" dirty="0" smtClean="0"/>
            </a:br>
            <a:endParaRPr lang="cs-CZ" sz="2600" dirty="0" smtClean="0"/>
          </a:p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600" dirty="0" smtClean="0"/>
              <a:t>d</a:t>
            </a:r>
            <a:r>
              <a:rPr lang="pt-BR" sz="2600" dirty="0" smtClean="0"/>
              <a:t>o </a:t>
            </a:r>
            <a:r>
              <a:rPr lang="pt-BR" sz="2600" dirty="0"/>
              <a:t>vytěžené lamely se osazuje armatura jako vcelku sestavený </a:t>
            </a:r>
            <a:r>
              <a:rPr lang="pt-BR" sz="2600" dirty="0" smtClean="0"/>
              <a:t>armokoš</a:t>
            </a:r>
            <a:r>
              <a:rPr lang="cs-CZ" sz="2600" dirty="0" smtClean="0"/>
              <a:t/>
            </a:r>
            <a:br>
              <a:rPr lang="cs-CZ" sz="2600" dirty="0" smtClean="0"/>
            </a:br>
            <a:endParaRPr lang="cs-CZ" sz="2600" dirty="0" smtClean="0"/>
          </a:p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600" dirty="0" smtClean="0"/>
              <a:t>lamela </a:t>
            </a:r>
            <a:r>
              <a:rPr lang="cs-CZ" sz="2600" dirty="0"/>
              <a:t>se </a:t>
            </a:r>
            <a:r>
              <a:rPr lang="cs-CZ" sz="2600" dirty="0" smtClean="0"/>
              <a:t>betonuje </a:t>
            </a:r>
            <a:r>
              <a:rPr lang="cs-CZ" sz="2600" dirty="0"/>
              <a:t>litím přes betonářské kolony </a:t>
            </a:r>
            <a:r>
              <a:rPr lang="cs-CZ" sz="2600" dirty="0" smtClean="0"/>
              <a:t>(licí roury) osazené </a:t>
            </a:r>
            <a:r>
              <a:rPr lang="cs-CZ" sz="2600" dirty="0"/>
              <a:t>až na </a:t>
            </a:r>
            <a:r>
              <a:rPr lang="cs-CZ" sz="2600" dirty="0" smtClean="0"/>
              <a:t>dno</a:t>
            </a:r>
            <a:br>
              <a:rPr lang="cs-CZ" sz="2600" dirty="0" smtClean="0"/>
            </a:br>
            <a:endParaRPr lang="cs-CZ" sz="2600" dirty="0" smtClean="0"/>
          </a:p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600" dirty="0" smtClean="0"/>
              <a:t>beton </a:t>
            </a:r>
            <a:r>
              <a:rPr lang="cs-CZ" sz="2600" dirty="0"/>
              <a:t>vytlačuje pažící suspenzi, ta je </a:t>
            </a:r>
            <a:r>
              <a:rPr lang="cs-CZ" sz="2600" dirty="0" smtClean="0"/>
              <a:t>odčerpávána</a:t>
            </a:r>
            <a:br>
              <a:rPr lang="cs-CZ" sz="2600" dirty="0" smtClean="0"/>
            </a:br>
            <a:endParaRPr lang="cs-CZ" sz="2600" dirty="0" smtClean="0"/>
          </a:p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600" dirty="0" smtClean="0"/>
              <a:t>k</a:t>
            </a:r>
            <a:r>
              <a:rPr lang="cs-CZ" sz="2600" dirty="0"/>
              <a:t> betonáži se používá speciálně navržená směs a beton se </a:t>
            </a:r>
            <a:r>
              <a:rPr lang="cs-CZ" sz="2600" dirty="0" smtClean="0"/>
              <a:t>nevibruje (betonáž </a:t>
            </a:r>
            <a:r>
              <a:rPr lang="cs-CZ" sz="2600" dirty="0"/>
              <a:t>lamely musí proběhnout co nejrychleji a bez </a:t>
            </a:r>
            <a:r>
              <a:rPr lang="cs-CZ" sz="2600" dirty="0" smtClean="0"/>
              <a:t>přerušení)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/>
              <a:t> </a:t>
            </a:r>
            <a:r>
              <a:rPr lang="cs-CZ" sz="2800" dirty="0" smtClean="0"/>
              <a:t>     </a:t>
            </a:r>
            <a:r>
              <a:rPr lang="pt-BR" sz="2800" dirty="0"/>
              <a:t/>
            </a:r>
            <a:br>
              <a:rPr lang="pt-BR" sz="2800" dirty="0"/>
            </a:br>
            <a:endParaRPr lang="cs-CZ" sz="28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88125" y="274638"/>
            <a:ext cx="2098675" cy="34607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Hloubení podzemních stěn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713"/>
            <a:ext cx="8507413" cy="4525962"/>
          </a:xfrm>
        </p:spPr>
        <p:txBody>
          <a:bodyPr rtlCol="0">
            <a:normAutofit/>
          </a:bodyPr>
          <a:lstStyle/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UcPeriod" startAt="2"/>
              <a:defRPr/>
            </a:pPr>
            <a:r>
              <a:rPr lang="cs-CZ" sz="2800" b="1" dirty="0" smtClean="0"/>
              <a:t>Hloubení podzemních stěn frézováním</a:t>
            </a:r>
          </a:p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UcPeriod" startAt="2"/>
              <a:defRPr/>
            </a:pPr>
            <a:endParaRPr lang="cs-CZ" sz="2800" b="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 smtClean="0"/>
              <a:t>vytváření </a:t>
            </a:r>
            <a:r>
              <a:rPr lang="cs-CZ" sz="2800" dirty="0"/>
              <a:t>podzemních stěn nebo stěnových elementů do značných hloubek </a:t>
            </a:r>
            <a:r>
              <a:rPr lang="cs-CZ" sz="2000" dirty="0"/>
              <a:t>(více než 60 m) </a:t>
            </a:r>
            <a:r>
              <a:rPr lang="cs-CZ" sz="2800" dirty="0"/>
              <a:t>a do zemin </a:t>
            </a:r>
            <a:r>
              <a:rPr lang="cs-CZ" sz="2800" dirty="0" smtClean="0"/>
              <a:t>o zvýšené </a:t>
            </a:r>
            <a:r>
              <a:rPr lang="cs-CZ" sz="2800" dirty="0"/>
              <a:t>tvrdosti, kde nelze uplatnit konvenční </a:t>
            </a:r>
            <a:r>
              <a:rPr lang="cs-CZ" sz="2800" dirty="0" smtClean="0"/>
              <a:t>drapák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 smtClean="0"/>
              <a:t>hydromotory pohánění frézy, které rozpojují horninu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 smtClean="0"/>
              <a:t>hloubený otvor je vyplněný bentonitovou suspenzí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 smtClean="0"/>
              <a:t>frézovaná hornina se směšuje se suspenzí a je čerpadlem dopravována do separačního zařízení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800" b="1" dirty="0" smtClean="0"/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/>
          </a:p>
        </p:txBody>
      </p:sp>
      <p:sp>
        <p:nvSpPr>
          <p:cNvPr id="21508" name="Rectangle 5"/>
          <p:cNvSpPr>
            <a:spLocks noChangeArrowheads="1"/>
          </p:cNvSpPr>
          <p:nvPr/>
        </p:nvSpPr>
        <p:spPr bwMode="auto">
          <a:xfrm>
            <a:off x="684213" y="5949950"/>
            <a:ext cx="3003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800">
                <a:hlinkClick r:id="rId2"/>
              </a:rPr>
              <a:t>Frézování podzemních stěn</a:t>
            </a:r>
            <a:endParaRPr lang="cs-CZ" sz="1800"/>
          </a:p>
        </p:txBody>
      </p:sp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1476375" y="5654675"/>
            <a:ext cx="21605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/>
              <a:t>animace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88125" y="274638"/>
            <a:ext cx="2098675" cy="34607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Hloubení podzemních stěn</a:t>
            </a:r>
            <a:endParaRPr lang="cs-CZ" sz="1400" dirty="0"/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>
          <a:xfrm>
            <a:off x="468313" y="1844675"/>
            <a:ext cx="8229600" cy="4525963"/>
          </a:xfrm>
        </p:spPr>
        <p:txBody>
          <a:bodyPr/>
          <a:lstStyle/>
          <a:p>
            <a:pPr marL="536575" indent="-536575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cs-CZ" smtClean="0"/>
              <a:t>kotvou se přenáší tahová síla ze stavební   konstrukce do základové půdy</a:t>
            </a:r>
          </a:p>
          <a:p>
            <a:pPr marL="536575" indent="-536575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cs-CZ" smtClean="0"/>
              <a:t>kotva je do základové půdy upnuta v oblasti svého kořene obvykle injektáží</a:t>
            </a:r>
          </a:p>
          <a:p>
            <a:pPr marL="536575" indent="-536575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cs-CZ" smtClean="0"/>
              <a:t>táhlo kotvy je ke konstrukci ukotveno v kotevní hlavě </a:t>
            </a:r>
          </a:p>
          <a:p>
            <a:pPr marL="536575" indent="-536575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cs-CZ" smtClean="0"/>
              <a:t>táhlo kotvy se provádí z ocelových pramenců, tyčí, trubek apod.</a:t>
            </a:r>
          </a:p>
        </p:txBody>
      </p:sp>
      <p:sp>
        <p:nvSpPr>
          <p:cNvPr id="22531" name="WordArt 4"/>
          <p:cNvSpPr>
            <a:spLocks noChangeArrowheads="1" noChangeShapeType="1" noTextEdit="1"/>
          </p:cNvSpPr>
          <p:nvPr/>
        </p:nvSpPr>
        <p:spPr bwMode="auto">
          <a:xfrm>
            <a:off x="539750" y="765175"/>
            <a:ext cx="63150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b="1" kern="10">
                <a:ln w="18000">
                  <a:solidFill>
                    <a:srgbClr val="D73A36"/>
                  </a:solidFill>
                  <a:miter lim="800000"/>
                  <a:headEnd/>
                  <a:tailEnd/>
                </a:ln>
                <a:noFill/>
                <a:effectLst>
                  <a:outerShdw dist="23000" dir="7020039" algn="tl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lt"/>
                <a:cs typeface="+mn-lt"/>
              </a:rPr>
              <a:t>Kotvení podzemních stěn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588125" y="274638"/>
            <a:ext cx="2098675" cy="34607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Hloubení podzemních stěn</a:t>
            </a:r>
            <a:endParaRPr lang="cs-CZ" sz="1400" dirty="0"/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692150"/>
            <a:ext cx="7129462" cy="5346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603" name="Text Box 5"/>
          <p:cNvSpPr txBox="1">
            <a:spLocks noChangeArrowheads="1"/>
          </p:cNvSpPr>
          <p:nvPr/>
        </p:nvSpPr>
        <p:spPr bwMode="auto">
          <a:xfrm>
            <a:off x="1331913" y="6237288"/>
            <a:ext cx="6985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kotvená podzemní stěna – hloubená část tunelu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588125" y="274638"/>
            <a:ext cx="2098675" cy="34607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Hloubení podzemních stěn</a:t>
            </a:r>
            <a:endParaRPr lang="cs-CZ" sz="1400" dirty="0"/>
          </a:p>
        </p:txBody>
      </p:sp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2538" y="990600"/>
            <a:ext cx="6667500" cy="487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627" name="Text Box 7"/>
          <p:cNvSpPr txBox="1">
            <a:spLocks noChangeArrowheads="1"/>
          </p:cNvSpPr>
          <p:nvPr/>
        </p:nvSpPr>
        <p:spPr bwMode="auto">
          <a:xfrm>
            <a:off x="3563938" y="6165850"/>
            <a:ext cx="3887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detail hlavy kotvy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88125" y="274638"/>
            <a:ext cx="2098675" cy="34607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Hloubení podzemních stěn</a:t>
            </a:r>
            <a:endParaRPr lang="cs-CZ" sz="1400" dirty="0"/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>
          <a:xfrm>
            <a:off x="468313" y="620713"/>
            <a:ext cx="8229600" cy="4525962"/>
          </a:xfrm>
        </p:spPr>
        <p:txBody>
          <a:bodyPr/>
          <a:lstStyle/>
          <a:p>
            <a:pPr marL="363538" indent="-363538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cs-CZ" sz="2800" b="1" smtClean="0"/>
              <a:t>Technologie provádění kotev</a:t>
            </a:r>
          </a:p>
          <a:p>
            <a:pPr marL="363538" indent="-363538" eaLnBrk="1" hangingPunct="1">
              <a:spcBef>
                <a:spcPct val="0"/>
              </a:spcBef>
              <a:buFont typeface="Wingdings" pitchFamily="2" charset="2"/>
              <a:buNone/>
            </a:pPr>
            <a:endParaRPr lang="cs-CZ" sz="2800" b="1" smtClean="0"/>
          </a:p>
          <a:p>
            <a:pPr marL="363538" indent="-363538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cs-CZ" sz="2800" smtClean="0"/>
              <a:t>d</a:t>
            </a:r>
            <a:r>
              <a:rPr lang="cs-CZ" smtClean="0"/>
              <a:t>o provedeného vrtu vyplněného cementovou  zálivkou, se zasune kotva </a:t>
            </a:r>
          </a:p>
          <a:p>
            <a:pPr marL="363538" indent="-363538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cs-CZ" smtClean="0"/>
              <a:t>po stanoveném zatvrdnutí zálivky a následné injektáži se osadí na konstrukci kotevní hlava</a:t>
            </a:r>
          </a:p>
          <a:p>
            <a:pPr marL="363538" indent="-363538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cs-CZ" smtClean="0"/>
              <a:t>kotva se předepne hydraulickým napínacím lisem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88125" y="274638"/>
            <a:ext cx="2098675" cy="34607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Hloubení podzemních stěn</a:t>
            </a:r>
            <a:endParaRPr lang="cs-CZ" sz="1400" dirty="0"/>
          </a:p>
        </p:txBody>
      </p:sp>
      <p:sp>
        <p:nvSpPr>
          <p:cNvPr id="30722" name="Zástupný symbol pro obsah 2"/>
          <p:cNvSpPr>
            <a:spLocks noGrp="1"/>
          </p:cNvSpPr>
          <p:nvPr>
            <p:ph idx="1"/>
          </p:nvPr>
        </p:nvSpPr>
        <p:spPr>
          <a:xfrm>
            <a:off x="468313" y="620713"/>
            <a:ext cx="8229600" cy="452596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2800" smtClean="0"/>
              <a:t>Odkazy na webové stránky:</a:t>
            </a:r>
          </a:p>
          <a:p>
            <a:pPr eaLnBrk="1" hangingPunct="1">
              <a:buFont typeface="Arial" charset="0"/>
              <a:buNone/>
            </a:pPr>
            <a:r>
              <a:rPr lang="cs-CZ" sz="2800" smtClean="0">
                <a:hlinkClick r:id="rId2"/>
              </a:rPr>
              <a:t>www.soletanche.cz</a:t>
            </a:r>
            <a:endParaRPr lang="cs-CZ" sz="2800" smtClean="0"/>
          </a:p>
          <a:p>
            <a:pPr eaLnBrk="1" hangingPunct="1">
              <a:buFont typeface="Arial" charset="0"/>
              <a:buNone/>
            </a:pPr>
            <a:r>
              <a:rPr lang="cs-CZ" sz="2800" smtClean="0">
                <a:hlinkClick r:id="rId3"/>
              </a:rPr>
              <a:t>www.zakladanigroup.cz</a:t>
            </a:r>
            <a:endParaRPr lang="cs-CZ" sz="2800" smtClean="0"/>
          </a:p>
          <a:p>
            <a:pPr eaLnBrk="1" hangingPunct="1">
              <a:buFont typeface="Arial" charset="0"/>
              <a:buNone/>
            </a:pPr>
            <a:r>
              <a:rPr lang="cs-CZ" sz="2800" smtClean="0">
                <a:hlinkClick r:id="rId4"/>
              </a:rPr>
              <a:t>www.zakladani.cz</a:t>
            </a:r>
            <a:endParaRPr lang="cs-CZ" sz="280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4869160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/>
              <a:t>VANĚK, Antonín. </a:t>
            </a:r>
            <a:r>
              <a:rPr lang="cs-CZ" i="1" dirty="0"/>
              <a:t>Strojní zařízení pro stavební práce</a:t>
            </a:r>
            <a:r>
              <a:rPr lang="cs-CZ" dirty="0"/>
              <a:t>. Praha: Sobotáles, 1999. ISBN 80-85920-61-1.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321</Words>
  <Application>Microsoft Office PowerPoint</Application>
  <PresentationFormat>Předvádění na obrazovce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Hloubení podzemních stěn</vt:lpstr>
      <vt:lpstr>Hloubení podzemních stěn</vt:lpstr>
      <vt:lpstr>Hloubení podzemních stěn</vt:lpstr>
      <vt:lpstr>Hloubení podzemních stěn</vt:lpstr>
      <vt:lpstr>Hloubení podzemních stěn</vt:lpstr>
      <vt:lpstr>Hloubení podzemních stěn</vt:lpstr>
      <vt:lpstr>Hloubení podzemních stěn</vt:lpstr>
      <vt:lpstr>Hloubení podzemních stěn</vt:lpstr>
      <vt:lpstr>Hloubení podzemních stěn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2013-11-10T17:56:36Z</dcterms:created>
  <dcterms:modified xsi:type="dcterms:W3CDTF">2013-12-07T15:58:29Z</dcterms:modified>
</cp:coreProperties>
</file>