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73" r:id="rId2"/>
    <p:sldId id="256" r:id="rId3"/>
    <p:sldId id="258" r:id="rId4"/>
    <p:sldId id="259" r:id="rId5"/>
    <p:sldId id="260" r:id="rId6"/>
    <p:sldId id="262" r:id="rId7"/>
    <p:sldId id="264" r:id="rId8"/>
    <p:sldId id="267" r:id="rId9"/>
    <p:sldId id="268" r:id="rId10"/>
    <p:sldId id="269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3E26A9-89AC-4F62-985A-BFF3672FD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DA20D-D6D4-451E-95B8-9B44F7E45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676201-7673-44E9-9CA9-A62B5B4B3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6F874-2281-43AD-B93E-3B93849AB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E545B6-C29C-4A98-973F-729C9AFB06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5CA11-1548-4DFD-ADD0-54414A8DB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6BDF0D-74E7-4C4D-8310-CB8C5AE8C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740742-1572-4C20-879D-CAC7AF44C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4747ED-8623-4447-B895-9E457E7FD3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CFBA34-5009-480F-81A0-BC8390CE9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6BA46E-B389-4E98-A4A3-BBD86ADAD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A6BE13E-6277-4574-B8D9-9665BC051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wipe dir="r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nYrSOExc_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rectindustry.com/prod/soilmec-spa/continuous-flight-auger-cfa-drilling-rigs-57786-389346.html" TargetMode="External"/><Relationship Id="rId2" Type="http://schemas.openxmlformats.org/officeDocument/2006/relationships/hyperlink" Target="http://www.youtube.com/watch?v=yOoNU5RN5Gs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Ah4nj9MnlI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564814710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25.11.2012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81200" y="3467963"/>
            <a:ext cx="4970865" cy="1938992"/>
          </a:xfrm>
          <a:prstGeom prst="rect">
            <a:avLst/>
          </a:prstGeom>
          <a:effectLst>
            <a:glow rad="177800">
              <a:schemeClr val="accent1">
                <a:alpha val="92000"/>
              </a:schemeClr>
            </a:glow>
            <a:outerShdw blurRad="241300" dist="228600" dir="3540000" sx="106000" sy="106000" algn="l" rotWithShape="0">
              <a:prstClr val="black">
                <a:alpha val="57000"/>
              </a:prstClr>
            </a:outerShdw>
            <a:softEdge rad="0"/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Vrtání otvorů</a:t>
            </a:r>
          </a:p>
          <a:p>
            <a:pPr algn="ctr">
              <a:defRPr/>
            </a:pPr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 piloty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2060"/>
                </a:solidFill>
              </a:rPr>
              <a:t>Velkoprůměrové vrtací soupravy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smtClean="0"/>
              <a:t>Soupravy jsou určené k hloubení otvorů v hornině o průměrech 100 – 5000 mm do hloubky až 100 m a ve sklonu až 1:4.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2060"/>
                </a:solidFill>
              </a:rPr>
              <a:t>Způsoby vrtání: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  rotační vrtání vrtnou nádobou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  šnekové vrtání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  nárazové vrtání drapákem v ocelové pažnici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  výplachová vrtání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§"/>
            </a:pPr>
            <a:endParaRPr lang="cs-CZ" sz="2800" smtClean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360363" indent="-360363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2060"/>
                </a:solidFill>
              </a:rPr>
              <a:t>Uchycení vrtného zařízení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na</a:t>
            </a:r>
            <a:r>
              <a:rPr lang="cs-CZ" sz="2800" smtClean="0">
                <a:solidFill>
                  <a:srgbClr val="002060"/>
                </a:solidFill>
              </a:rPr>
              <a:t> </a:t>
            </a:r>
            <a:r>
              <a:rPr lang="cs-CZ" sz="2800" smtClean="0"/>
              <a:t>příhradovém výložníku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na stožáru – loutce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na hydraulickém kloubovém výložníku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endParaRPr lang="cs-CZ" sz="2800" smtClean="0"/>
          </a:p>
          <a:p>
            <a:pPr marL="360363" indent="-360363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2060"/>
                </a:solidFill>
              </a:rPr>
              <a:t>Podvozek vrtné soupravy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pojízdný samohybný – podv. pásového rypadla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pojízdný návěsný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stabilní - přenosný</a:t>
            </a:r>
          </a:p>
          <a:p>
            <a:pPr marL="360363" indent="-360363" eaLnBrk="1" hangingPunct="1">
              <a:spcBef>
                <a:spcPct val="0"/>
              </a:spcBef>
              <a:buFont typeface="Wingdings" pitchFamily="2" charset="2"/>
              <a:buChar char="§"/>
            </a:pPr>
            <a:endParaRPr lang="cs-CZ" sz="2800" smtClean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609600"/>
            <a:ext cx="83820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b="1" smtClean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b="1" smtClean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0066"/>
                </a:solidFill>
              </a:rPr>
              <a:t>Nárazové vrtání drapákem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0066"/>
                </a:solidFill>
              </a:rPr>
              <a:t>	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/>
              <a:t>  </a:t>
            </a:r>
            <a:r>
              <a:rPr lang="cs-CZ" sz="2800" smtClean="0"/>
              <a:t>drapák je zavěšen na laně výložníku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  otevřené čelisti při pádu náražejí na horninu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  rozpojená hornina se hromadí uvnitř drapáku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  drapák pracuje v pažnici 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  po každém vyprázdnění se drapák pootočí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381000" y="563880"/>
            <a:ext cx="488787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Nárazové soupravy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609600" y="609600"/>
            <a:ext cx="85344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b="1" smtClean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b="1" smtClean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rgbClr val="000066"/>
                </a:solidFill>
              </a:rPr>
              <a:t>1.  Soupravy s vrtnou nádobou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b="1" smtClean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  vrtná nádoba – šapa, vrtný hrnec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  rotaci a přítlak zajišťuje </a:t>
            </a:r>
            <a:r>
              <a:rPr lang="cs-CZ" sz="2800" b="1" smtClean="0"/>
              <a:t>Kellyho tyč a </a:t>
            </a:r>
            <a:r>
              <a:rPr lang="cs-CZ" sz="2800" smtClean="0"/>
              <a:t>hydromotor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/>
              <a:t>  </a:t>
            </a:r>
            <a:r>
              <a:rPr lang="cs-CZ" sz="2800" smtClean="0"/>
              <a:t>vyprázdnění nádoby otvíravým dnem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3400" y="457200"/>
            <a:ext cx="448712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Rotační soupravy</a:t>
            </a:r>
          </a:p>
        </p:txBody>
      </p:sp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6324600" y="5486400"/>
            <a:ext cx="2057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videosekvence</a:t>
            </a:r>
          </a:p>
        </p:txBody>
      </p:sp>
      <p:sp>
        <p:nvSpPr>
          <p:cNvPr id="18438" name="Obdélník 4"/>
          <p:cNvSpPr>
            <a:spLocks noChangeArrowheads="1"/>
          </p:cNvSpPr>
          <p:nvPr/>
        </p:nvSpPr>
        <p:spPr bwMode="auto">
          <a:xfrm>
            <a:off x="5867400" y="5867400"/>
            <a:ext cx="297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2"/>
              </a:rPr>
              <a:t>Soupravy s vrtnou nádobou</a:t>
            </a:r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2.  Šnekové vrtání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dirty="0" smtClean="0">
              <a:solidFill>
                <a:srgbClr val="000066"/>
              </a:solidFill>
            </a:endParaRPr>
          </a:p>
          <a:p>
            <a:pPr marL="442913" indent="-442913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dirty="0" smtClean="0"/>
              <a:t>šnekový vrták zavěšen volně na výložníku   nebo    upravené teleskopické loutce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dirty="0" smtClean="0"/>
              <a:t>   vrtání s pažením nebo bez pažení</a:t>
            </a:r>
          </a:p>
          <a:p>
            <a:pPr marL="442913" indent="-442913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dirty="0" smtClean="0"/>
              <a:t>možnost betonáže při vytahování vrtáku –          </a:t>
            </a:r>
            <a:r>
              <a:rPr lang="cs-CZ" sz="2800" dirty="0"/>
              <a:t> </a:t>
            </a:r>
            <a:r>
              <a:rPr lang="cs-CZ" sz="2800" dirty="0" smtClean="0"/>
              <a:t>          </a:t>
            </a:r>
            <a:r>
              <a:rPr lang="cs-CZ" sz="2800" b="1" dirty="0" smtClean="0"/>
              <a:t>dutý vrták</a:t>
            </a:r>
            <a:r>
              <a:rPr lang="cs-CZ" sz="2800" dirty="0" smtClean="0"/>
              <a:t>  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dirty="0" smtClean="0"/>
              <a:t>   průměry vrtů 	– dlouhý vrták Ø až 1200 mm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dirty="0" smtClean="0"/>
              <a:t>		         – krátký vrták Ø až 2500 mm	             </a:t>
            </a:r>
          </a:p>
        </p:txBody>
      </p:sp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1295400" y="5486400"/>
            <a:ext cx="17240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videosekvence</a:t>
            </a:r>
          </a:p>
        </p:txBody>
      </p:sp>
      <p:sp>
        <p:nvSpPr>
          <p:cNvPr id="21510" name="Obdélník 5"/>
          <p:cNvSpPr>
            <a:spLocks noChangeArrowheads="1"/>
          </p:cNvSpPr>
          <p:nvPr/>
        </p:nvSpPr>
        <p:spPr bwMode="auto">
          <a:xfrm>
            <a:off x="1143000" y="586740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2"/>
              </a:rPr>
              <a:t>Šnekové vrtání</a:t>
            </a:r>
            <a:endParaRPr lang="cs-CZ"/>
          </a:p>
        </p:txBody>
      </p:sp>
      <p:sp>
        <p:nvSpPr>
          <p:cNvPr id="21511" name="TextovéPole 4"/>
          <p:cNvSpPr txBox="1">
            <a:spLocks noChangeArrowheads="1"/>
          </p:cNvSpPr>
          <p:nvPr/>
        </p:nvSpPr>
        <p:spPr bwMode="auto">
          <a:xfrm>
            <a:off x="5867400" y="5410200"/>
            <a:ext cx="1066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animace</a:t>
            </a:r>
          </a:p>
        </p:txBody>
      </p:sp>
      <p:sp>
        <p:nvSpPr>
          <p:cNvPr id="21512" name="Obdélník 3"/>
          <p:cNvSpPr>
            <a:spLocks noChangeArrowheads="1"/>
          </p:cNvSpPr>
          <p:nvPr/>
        </p:nvSpPr>
        <p:spPr bwMode="auto">
          <a:xfrm>
            <a:off x="5562600" y="579120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3"/>
              </a:rPr>
              <a:t>Šnekové vrtání</a:t>
            </a:r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71600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vrtání do velkých hloubek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vrtání pod hladinou spodní vody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rozrušená hornina je  z vrtu vynášena suspenzí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§"/>
            </a:pPr>
            <a:r>
              <a:rPr lang="cs-CZ" sz="2800" smtClean="0"/>
              <a:t>speciální suspenze slouží i jako pažení vrtu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§"/>
            </a:pPr>
            <a:endParaRPr lang="cs-CZ" sz="2800" smtClean="0"/>
          </a:p>
        </p:txBody>
      </p:sp>
      <p:sp>
        <p:nvSpPr>
          <p:cNvPr id="2" name="Obdélník 1"/>
          <p:cNvSpPr/>
          <p:nvPr/>
        </p:nvSpPr>
        <p:spPr>
          <a:xfrm>
            <a:off x="381000" y="457200"/>
            <a:ext cx="5455340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Výplachové soupravy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4294967295"/>
          </p:nvPr>
        </p:nvSpPr>
        <p:spPr>
          <a:xfrm>
            <a:off x="381000" y="533400"/>
            <a:ext cx="82296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sz="2800" b="1" dirty="0" smtClean="0">
                <a:solidFill>
                  <a:srgbClr val="000066"/>
                </a:solidFill>
              </a:rPr>
              <a:t>1.  Rotační sací soupravy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sz="2800" b="1" dirty="0">
              <a:solidFill>
                <a:srgbClr val="000066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rozrušená hornina je vysávána společně se suspenzí sacím čerpadlem umístěným uvnitř vrtné tyče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Ø vrtu 400 – 5000 mm do hloubky až 100 m</a:t>
            </a:r>
          </a:p>
        </p:txBody>
      </p:sp>
      <p:sp>
        <p:nvSpPr>
          <p:cNvPr id="24579" name="Obdélník 1"/>
          <p:cNvSpPr>
            <a:spLocks noChangeArrowheads="1"/>
          </p:cNvSpPr>
          <p:nvPr/>
        </p:nvSpPr>
        <p:spPr bwMode="auto">
          <a:xfrm>
            <a:off x="6553200" y="5867400"/>
            <a:ext cx="2057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2"/>
              </a:rPr>
              <a:t>Sací souprava</a:t>
            </a:r>
            <a:endParaRPr lang="cs-CZ"/>
          </a:p>
        </p:txBody>
      </p:sp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6477000" y="5573713"/>
            <a:ext cx="190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videosekvence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sz="2800" b="1" dirty="0" smtClean="0">
                <a:solidFill>
                  <a:srgbClr val="000066"/>
                </a:solidFill>
              </a:rPr>
              <a:t>2.  Sací vzduchové soupravy – air lift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sz="2800" b="1" dirty="0">
              <a:solidFill>
                <a:srgbClr val="000066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sedimentační nádrž tvoří s vrtaným otvorem spojité nádoby vyplněné suspenzí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dutá tyč je opatřena vrtným nástrojem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vrtný stůl zabezpečuje rotaci a tlak na tyč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součást soupravy tvoří kompresor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sz="2800" b="1" dirty="0" smtClean="0">
              <a:solidFill>
                <a:srgbClr val="000066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sz="2800" b="1" dirty="0" smtClean="0">
                <a:solidFill>
                  <a:srgbClr val="000066"/>
                </a:solidFill>
              </a:rPr>
              <a:t>2.  Sací vzduchové soupravy – air lift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/>
              <a:t>vzduch z kompresoru se směšuje se suspenzí a vrtanou zeminou –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tlaková diference mezi suspenzí ve vrtaném otvoru a uvnitř vrtné tyče –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k proudění suspenze, která unáší rozpojenou zeminu do sedimentační jímky přes výplachovou hlavu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sz="2800" b="1" dirty="0">
              <a:solidFill>
                <a:srgbClr val="000066"/>
              </a:solidFill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sz="2800" b="1" dirty="0" smtClean="0">
              <a:solidFill>
                <a:srgbClr val="000066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Vrtání otvorů pro piloty</a:t>
            </a:r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685800" y="990600"/>
            <a:ext cx="7315200" cy="1061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cs-CZ" dirty="0"/>
              <a:t>VANĚK, Antonín. </a:t>
            </a:r>
            <a:r>
              <a:rPr lang="cs-CZ" i="1" dirty="0"/>
              <a:t>Strojní zařízení pro stavební práce</a:t>
            </a:r>
            <a:r>
              <a:rPr lang="cs-CZ" dirty="0"/>
              <a:t>. Praha: Sobotáles, 1999. ISBN 80-85920-61-1. 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422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Prezentace aplikace PowerPoint</vt:lpstr>
      <vt:lpstr>Prezentace aplikace PowerPoint</vt:lpstr>
      <vt:lpstr>Vrtání otvorů pro piloty</vt:lpstr>
      <vt:lpstr>Vrtání otvorů pro piloty</vt:lpstr>
      <vt:lpstr>Vrtání otvorů pro piloty</vt:lpstr>
      <vt:lpstr>Vrtání otvorů pro piloty</vt:lpstr>
      <vt:lpstr>Vrtání otvorů pro piloty</vt:lpstr>
      <vt:lpstr>Vrtání otvorů pro piloty</vt:lpstr>
      <vt:lpstr>Vrtání otvorů pro piloty</vt:lpstr>
      <vt:lpstr>Vrtání otvorů pro piloty</vt:lpstr>
      <vt:lpstr>Vrtání otvorů pro piloty</vt:lpstr>
      <vt:lpstr>Vrtání otvorů pro piloty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2013-12-07T16:07:13Z</dcterms:created>
  <dcterms:modified xsi:type="dcterms:W3CDTF">2013-12-07T16:07:27Z</dcterms:modified>
</cp:coreProperties>
</file>