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74" r:id="rId2"/>
    <p:sldId id="256" r:id="rId3"/>
    <p:sldId id="265" r:id="rId4"/>
    <p:sldId id="262" r:id="rId5"/>
    <p:sldId id="263" r:id="rId6"/>
    <p:sldId id="266" r:id="rId7"/>
    <p:sldId id="264" r:id="rId8"/>
    <p:sldId id="275" r:id="rId9"/>
    <p:sldId id="276" r:id="rId10"/>
    <p:sldId id="271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48860A-6C36-49A8-9121-3EA239D715E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90688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E2BF10-4835-48EC-8B7C-FFC6A8CECCE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77345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7F3752-2F41-4EA7-A603-667FF0594D6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80665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E42C81-7127-47B9-95EC-592F610D511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96469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90D21B-6A05-40D2-BC36-D565D31B776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44348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23C600-8A97-4649-BC37-2BCB424F2C1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83407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B96B55-5F98-43CC-BD28-29256C6B84D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92957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0A253E-7E17-461F-8C90-7CC8544D206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74721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160703-86CC-423F-AB37-B463C20A35E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88971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EECC4F-7B2B-42FF-8F0A-9CF17FC12EF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49871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93011-9ADC-4C60-9082-4B4C88D7F23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98685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81C395F-36DA-4F81-B6E2-D7A397F6D89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454949864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VY_32_INOVACE_23-15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Vojtěch Kurfirst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stroje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6.6.2013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9657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WordArt 4"/>
          <p:cNvSpPr>
            <a:spLocks noChangeArrowheads="1" noChangeShapeType="1" noTextEdit="1"/>
          </p:cNvSpPr>
          <p:nvPr/>
        </p:nvSpPr>
        <p:spPr bwMode="auto">
          <a:xfrm>
            <a:off x="1331913" y="1773238"/>
            <a:ext cx="6191250" cy="935037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>
              <a:defRPr/>
            </a:pPr>
            <a:r>
              <a:rPr lang="cs-CZ" sz="3600" b="1" kern="1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/>
              </a:rPr>
              <a:t>Kontejnerová technika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948488" y="188913"/>
            <a:ext cx="1954212" cy="417512"/>
          </a:xfrm>
        </p:spPr>
        <p:txBody>
          <a:bodyPr/>
          <a:lstStyle/>
          <a:p>
            <a:pPr algn="r" eaLnBrk="1" hangingPunct="1"/>
            <a:r>
              <a:rPr lang="cs-CZ" altLang="cs-CZ" sz="1400" smtClean="0"/>
              <a:t>Kontejnerová technika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765175"/>
            <a:ext cx="8229600" cy="45259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smtClean="0"/>
              <a:t>Kontejnery: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800" smtClean="0"/>
          </a:p>
          <a:p>
            <a:pPr eaLnBrk="1" hangingPunct="1">
              <a:spcBef>
                <a:spcPct val="0"/>
              </a:spcBef>
              <a:buFont typeface="Wingdings" pitchFamily="2" charset="2"/>
              <a:buChar char="q"/>
            </a:pPr>
            <a:r>
              <a:rPr lang="cs-CZ" altLang="cs-CZ" sz="2800" smtClean="0"/>
              <a:t>ekonomický způsob přepravy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q"/>
            </a:pPr>
            <a:r>
              <a:rPr lang="cs-CZ" altLang="cs-CZ" sz="2800" smtClean="0"/>
              <a:t>efektivní způsob využití vozidla </a:t>
            </a:r>
            <a:r>
              <a:rPr lang="cs-CZ" altLang="cs-CZ" sz="2400" smtClean="0"/>
              <a:t>(nosiče kontejneru)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q"/>
            </a:pPr>
            <a:r>
              <a:rPr lang="cs-CZ" altLang="cs-CZ" sz="2800" smtClean="0"/>
              <a:t>různé typy podle použití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q"/>
            </a:pPr>
            <a:r>
              <a:rPr lang="cs-CZ" altLang="cs-CZ" sz="2800" smtClean="0"/>
              <a:t>robustní odolné konstrukce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q"/>
            </a:pPr>
            <a:endParaRPr lang="cs-CZ" altLang="cs-CZ" sz="28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948488" y="188913"/>
            <a:ext cx="1954212" cy="417512"/>
          </a:xfrm>
        </p:spPr>
        <p:txBody>
          <a:bodyPr/>
          <a:lstStyle/>
          <a:p>
            <a:pPr algn="r" eaLnBrk="1" hangingPunct="1"/>
            <a:r>
              <a:rPr lang="cs-CZ" altLang="cs-CZ" sz="1400" smtClean="0"/>
              <a:t>Kontejnerová technika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765175"/>
            <a:ext cx="8229600" cy="45259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 smtClean="0"/>
              <a:t>Základní parametry: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cs-CZ" altLang="cs-CZ" sz="2800" dirty="0" smtClean="0"/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q"/>
              <a:defRPr/>
            </a:pPr>
            <a:r>
              <a:rPr lang="cs-CZ" altLang="cs-CZ" sz="2800" dirty="0" smtClean="0"/>
              <a:t>vnitřní (vnější) rozměry </a:t>
            </a:r>
            <a:r>
              <a:rPr lang="en-US" altLang="cs-CZ" sz="2800" dirty="0" smtClean="0"/>
              <a:t>[mm]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q"/>
              <a:defRPr/>
            </a:pPr>
            <a:r>
              <a:rPr lang="cs-CZ" altLang="cs-CZ" sz="2800" dirty="0" smtClean="0"/>
              <a:t>konstrukční hmotnost </a:t>
            </a:r>
            <a:r>
              <a:rPr lang="en-US" altLang="cs-CZ" sz="2800" dirty="0" smtClean="0"/>
              <a:t>[kg</a:t>
            </a:r>
            <a:r>
              <a:rPr lang="cs-CZ" altLang="cs-CZ" sz="2800" dirty="0" smtClean="0"/>
              <a:t>; t</a:t>
            </a:r>
            <a:r>
              <a:rPr lang="en-US" altLang="cs-CZ" sz="2800" dirty="0" smtClean="0"/>
              <a:t>]</a:t>
            </a:r>
            <a:endParaRPr lang="cs-CZ" altLang="cs-CZ" sz="2800" dirty="0" smtClean="0"/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q"/>
              <a:defRPr/>
            </a:pPr>
            <a:r>
              <a:rPr lang="cs-CZ" altLang="cs-CZ" sz="2800" dirty="0" smtClean="0"/>
              <a:t>nosnost – užitečná hmotnost </a:t>
            </a:r>
            <a:r>
              <a:rPr lang="en-US" altLang="cs-CZ" sz="2800" dirty="0" smtClean="0"/>
              <a:t>[kg</a:t>
            </a:r>
            <a:r>
              <a:rPr lang="cs-CZ" altLang="cs-CZ" sz="2800" dirty="0" smtClean="0"/>
              <a:t>; t</a:t>
            </a:r>
            <a:r>
              <a:rPr lang="en-US" altLang="cs-CZ" sz="2800" dirty="0" smtClean="0"/>
              <a:t>]</a:t>
            </a:r>
            <a:endParaRPr lang="cs-CZ" altLang="cs-CZ" sz="2800" dirty="0" smtClean="0"/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q"/>
              <a:defRPr/>
            </a:pPr>
            <a:r>
              <a:rPr lang="cs-CZ" altLang="cs-CZ" sz="2800" dirty="0" smtClean="0"/>
              <a:t>objem kontejneru </a:t>
            </a:r>
            <a:r>
              <a:rPr lang="en-US" altLang="cs-CZ" sz="2800" dirty="0" smtClean="0"/>
              <a:t>[</a:t>
            </a:r>
            <a:r>
              <a:rPr lang="cs-CZ" altLang="cs-CZ" sz="2800" dirty="0" smtClean="0"/>
              <a:t>m</a:t>
            </a:r>
            <a:r>
              <a:rPr lang="cs-CZ" altLang="cs-CZ" sz="2800" baseline="30000" dirty="0" smtClean="0"/>
              <a:t>3</a:t>
            </a:r>
            <a:r>
              <a:rPr lang="en-US" altLang="cs-CZ" sz="2800" dirty="0" smtClean="0"/>
              <a:t>]</a:t>
            </a:r>
            <a:endParaRPr lang="cs-CZ" altLang="cs-CZ" sz="2800" dirty="0" smtClean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8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948488" y="188913"/>
            <a:ext cx="1954212" cy="417512"/>
          </a:xfrm>
        </p:spPr>
        <p:txBody>
          <a:bodyPr/>
          <a:lstStyle/>
          <a:p>
            <a:pPr algn="r" eaLnBrk="1" hangingPunct="1"/>
            <a:r>
              <a:rPr lang="cs-CZ" altLang="cs-CZ" sz="1400" smtClean="0"/>
              <a:t>Kontejnerová technika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765175"/>
            <a:ext cx="8229600" cy="45259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smtClean="0"/>
              <a:t>Použití kontejnerů: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800" smtClean="0"/>
          </a:p>
          <a:p>
            <a:pPr eaLnBrk="1" hangingPunct="1">
              <a:spcBef>
                <a:spcPct val="0"/>
              </a:spcBef>
              <a:buFont typeface="Wingdings" pitchFamily="2" charset="2"/>
              <a:buChar char="q"/>
            </a:pPr>
            <a:r>
              <a:rPr lang="cs-CZ" altLang="cs-CZ" sz="2800" smtClean="0"/>
              <a:t>přeprava kameniva, zeminy, betonu, sutí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q"/>
            </a:pPr>
            <a:r>
              <a:rPr lang="cs-CZ" altLang="cs-CZ" sz="2800" smtClean="0"/>
              <a:t>přeprava malé stavební mechanizace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q"/>
            </a:pPr>
            <a:r>
              <a:rPr lang="cs-CZ" altLang="cs-CZ" sz="2800" smtClean="0"/>
              <a:t>cisternová přeprava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q"/>
            </a:pPr>
            <a:r>
              <a:rPr lang="cs-CZ" altLang="cs-CZ" sz="2800" smtClean="0"/>
              <a:t>svoz komunálního odpadu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q"/>
            </a:pPr>
            <a:r>
              <a:rPr lang="cs-CZ" altLang="cs-CZ" sz="2800" smtClean="0"/>
              <a:t>skladování materiálu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q"/>
            </a:pPr>
            <a:r>
              <a:rPr lang="cs-CZ" altLang="cs-CZ" sz="2800" smtClean="0"/>
              <a:t>speciální využití – montážní plošiny, obytné buňky 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q"/>
            </a:pPr>
            <a:r>
              <a:rPr lang="cs-CZ" altLang="cs-CZ" sz="2800" smtClean="0"/>
              <a:t>………………..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948488" y="188913"/>
            <a:ext cx="1954212" cy="417512"/>
          </a:xfrm>
        </p:spPr>
        <p:txBody>
          <a:bodyPr/>
          <a:lstStyle/>
          <a:p>
            <a:pPr algn="r" eaLnBrk="1" hangingPunct="1"/>
            <a:r>
              <a:rPr lang="cs-CZ" altLang="cs-CZ" sz="1400" smtClean="0"/>
              <a:t>Kontejnerová technika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765175"/>
            <a:ext cx="8229600" cy="45259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 smtClean="0"/>
              <a:t>Manipulace s kontejnerem: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cs-CZ" altLang="cs-CZ" sz="2800" dirty="0" smtClean="0"/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q"/>
              <a:defRPr/>
            </a:pPr>
            <a:r>
              <a:rPr lang="cs-CZ" altLang="cs-CZ" sz="2800" dirty="0" smtClean="0"/>
              <a:t>pomocí </a:t>
            </a:r>
            <a:r>
              <a:rPr lang="cs-CZ" altLang="cs-CZ" sz="2800" b="1" dirty="0" smtClean="0"/>
              <a:t>jednoramenného nosiče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 smtClean="0"/>
              <a:t>	-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kloubového</a:t>
            </a:r>
            <a:r>
              <a:rPr lang="cs-CZ" altLang="cs-CZ" sz="2800" dirty="0" smtClean="0"/>
              <a:t> – manipulace s kontejnery  	  jednotné délky</a:t>
            </a:r>
            <a:endParaRPr lang="cs-CZ" altLang="cs-CZ" sz="2000" dirty="0" smtClean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000" dirty="0" smtClean="0"/>
              <a:t>  </a:t>
            </a:r>
            <a:r>
              <a:rPr lang="cs-CZ" altLang="cs-CZ" sz="2800" dirty="0" smtClean="0"/>
              <a:t>	-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teleskopického</a:t>
            </a:r>
            <a:r>
              <a:rPr lang="cs-CZ" altLang="cs-CZ" sz="2800" dirty="0" smtClean="0"/>
              <a:t> – manipulace s kontejnery 	  různých délek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</a:t>
            </a:r>
            <a:r>
              <a:rPr lang="cs-CZ" altLang="cs-CZ" sz="2800" dirty="0" smtClean="0"/>
              <a:t>  </a:t>
            </a:r>
            <a:r>
              <a:rPr lang="cs-CZ" altLang="cs-CZ" sz="2000" dirty="0" smtClean="0"/>
              <a:t>(</a:t>
            </a:r>
            <a:r>
              <a:rPr lang="cs-CZ" altLang="cs-CZ" sz="2000" dirty="0"/>
              <a:t>ložná plocha kontejneru se při manipulaci s </a:t>
            </a:r>
            <a:r>
              <a:rPr lang="cs-CZ" altLang="cs-CZ" sz="2000" dirty="0" smtClean="0"/>
              <a:t>kontejnerem  	    naklání</a:t>
            </a:r>
            <a:r>
              <a:rPr lang="cs-CZ" altLang="cs-CZ" sz="2000" dirty="0"/>
              <a:t>) </a:t>
            </a:r>
            <a:endParaRPr lang="cs-CZ" altLang="cs-CZ" sz="2800" dirty="0" smtClean="0"/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q"/>
              <a:defRPr/>
            </a:pPr>
            <a:r>
              <a:rPr lang="cs-CZ" altLang="cs-CZ" sz="2800" dirty="0" smtClean="0"/>
              <a:t>pomocí </a:t>
            </a:r>
            <a:r>
              <a:rPr lang="cs-CZ" altLang="cs-CZ" sz="2800" b="1" dirty="0" smtClean="0"/>
              <a:t>dvouramenného nosiče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 </a:t>
            </a:r>
            <a:r>
              <a:rPr lang="cs-CZ" altLang="cs-CZ" sz="2800" dirty="0" smtClean="0"/>
              <a:t> </a:t>
            </a:r>
            <a:r>
              <a:rPr lang="cs-CZ" altLang="cs-CZ" sz="2000" dirty="0" smtClean="0"/>
              <a:t>(</a:t>
            </a:r>
            <a:r>
              <a:rPr lang="cs-CZ" altLang="cs-CZ" sz="2000" dirty="0"/>
              <a:t>ložná plocha kontejneru </a:t>
            </a:r>
            <a:r>
              <a:rPr lang="cs-CZ" altLang="cs-CZ" sz="2000" dirty="0" smtClean="0"/>
              <a:t>při </a:t>
            </a:r>
            <a:r>
              <a:rPr lang="cs-CZ" altLang="cs-CZ" sz="2000" dirty="0"/>
              <a:t>manipulaci s </a:t>
            </a:r>
            <a:r>
              <a:rPr lang="cs-CZ" altLang="cs-CZ" sz="2000" dirty="0" smtClean="0"/>
              <a:t>kontejnerem 		    zůstává ve vodorovné poloze)</a:t>
            </a:r>
            <a:r>
              <a:rPr lang="cs-CZ" altLang="cs-CZ" sz="2800" dirty="0" smtClean="0"/>
              <a:t>			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</a:t>
            </a:r>
            <a:r>
              <a:rPr lang="cs-CZ" altLang="cs-CZ" sz="2800" dirty="0" smtClean="0"/>
              <a:t>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q"/>
              <a:defRPr/>
            </a:pPr>
            <a:endParaRPr lang="cs-CZ" altLang="cs-CZ" sz="2800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948488" y="188913"/>
            <a:ext cx="1954212" cy="417512"/>
          </a:xfrm>
        </p:spPr>
        <p:txBody>
          <a:bodyPr/>
          <a:lstStyle/>
          <a:p>
            <a:pPr algn="r" eaLnBrk="1" hangingPunct="1"/>
            <a:r>
              <a:rPr lang="cs-CZ" altLang="cs-CZ" sz="1400" smtClean="0"/>
              <a:t>Kontejnerová technika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2775" y="549275"/>
            <a:ext cx="8229600" cy="2735709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 smtClean="0"/>
              <a:t>Typy kontejnerů: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endParaRPr lang="cs-CZ" altLang="cs-CZ" sz="2800" dirty="0" smtClean="0"/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q"/>
              <a:defRPr/>
            </a:pPr>
            <a:r>
              <a:rPr lang="cs-CZ" altLang="cs-CZ" sz="2800" b="1" dirty="0" smtClean="0"/>
              <a:t>vanové kontejnery</a:t>
            </a:r>
          </a:p>
          <a:p>
            <a:pPr marL="630238" indent="-630238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/>
              <a:t> </a:t>
            </a:r>
            <a:r>
              <a:rPr lang="cs-CZ" altLang="cs-CZ" sz="2800" b="1" dirty="0" smtClean="0"/>
              <a:t>   </a:t>
            </a:r>
            <a:r>
              <a:rPr lang="cs-CZ" altLang="cs-CZ" sz="2800" dirty="0" smtClean="0"/>
              <a:t>- otevřený klasický nebo stohovatelný  kontejner   s otvíravým zadním čelem</a:t>
            </a:r>
          </a:p>
          <a:p>
            <a:pPr marL="630238" indent="-630238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 smtClean="0"/>
              <a:t>    - uzavíratelný kontejner (s víky)</a:t>
            </a:r>
          </a:p>
          <a:p>
            <a:pPr marL="630238" indent="-630238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800" dirty="0" smtClean="0"/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q"/>
              <a:defRPr/>
            </a:pPr>
            <a:r>
              <a:rPr lang="cs-CZ" altLang="cs-CZ" sz="2800" b="1" dirty="0"/>
              <a:t>valníkové kontejnery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    - sklopné bočnice</a:t>
            </a:r>
          </a:p>
          <a:p>
            <a:pPr marL="1162050" indent="-116205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    -</a:t>
            </a:r>
            <a:r>
              <a:rPr lang="cs-CZ" altLang="cs-CZ" sz="2800" b="1" dirty="0"/>
              <a:t> </a:t>
            </a:r>
            <a:r>
              <a:rPr lang="cs-CZ" altLang="cs-CZ" sz="2800" dirty="0"/>
              <a:t>doprava kusového a </a:t>
            </a:r>
            <a:r>
              <a:rPr lang="cs-CZ" altLang="cs-CZ" sz="2800" dirty="0" err="1"/>
              <a:t>paletizovaného</a:t>
            </a:r>
            <a:r>
              <a:rPr lang="cs-CZ" altLang="cs-CZ" sz="2800" dirty="0"/>
              <a:t>  </a:t>
            </a:r>
            <a:r>
              <a:rPr lang="cs-CZ" altLang="cs-CZ" sz="2800" dirty="0" smtClean="0"/>
              <a:t>materiálu</a:t>
            </a:r>
          </a:p>
          <a:p>
            <a:pPr marL="1162050" indent="-1162050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800" dirty="0" smtClean="0"/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Char char="q"/>
              <a:defRPr/>
            </a:pPr>
            <a:r>
              <a:rPr lang="cs-CZ" altLang="cs-CZ" sz="2800" b="1" dirty="0"/>
              <a:t>speciální kontejnerové nástavby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- různé konstrukce a jejich modifikace</a:t>
            </a:r>
          </a:p>
          <a:p>
            <a:pPr marL="1162050" indent="-1162050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800" b="1" dirty="0"/>
          </a:p>
          <a:p>
            <a:pPr marL="630238" indent="-630238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800" dirty="0" smtClean="0"/>
          </a:p>
          <a:p>
            <a:pPr marL="630238" indent="-630238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dirty="0" smtClean="0"/>
              <a:t>    	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2" name="Picture 6" descr="F:\Brno 2008\P1060362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2997200"/>
            <a:ext cx="4902200" cy="3676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6948488" y="188913"/>
            <a:ext cx="1954212" cy="417512"/>
          </a:xfrm>
        </p:spPr>
        <p:txBody>
          <a:bodyPr/>
          <a:lstStyle/>
          <a:p>
            <a:pPr algn="r" eaLnBrk="1" hangingPunct="1"/>
            <a:r>
              <a:rPr lang="cs-CZ" altLang="cs-CZ" sz="1400" smtClean="0"/>
              <a:t>Kontejnerová technika</a:t>
            </a:r>
          </a:p>
        </p:txBody>
      </p:sp>
      <p:pic>
        <p:nvPicPr>
          <p:cNvPr id="9221" name="Picture 5" descr="Soubor:Rubble trash can (prague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549275"/>
            <a:ext cx="5172075" cy="31670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49603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948488" y="188913"/>
            <a:ext cx="1954212" cy="417512"/>
          </a:xfrm>
        </p:spPr>
        <p:txBody>
          <a:bodyPr/>
          <a:lstStyle/>
          <a:p>
            <a:pPr algn="r" eaLnBrk="1" hangingPunct="1"/>
            <a:r>
              <a:rPr lang="cs-CZ" altLang="cs-CZ" sz="1400" smtClean="0"/>
              <a:t>Kontejnerová technika</a:t>
            </a:r>
          </a:p>
        </p:txBody>
      </p:sp>
      <p:pic>
        <p:nvPicPr>
          <p:cNvPr id="1024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5" y="2243138"/>
            <a:ext cx="8899525" cy="2770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069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948488" y="188913"/>
            <a:ext cx="1954212" cy="417512"/>
          </a:xfrm>
        </p:spPr>
        <p:txBody>
          <a:bodyPr/>
          <a:lstStyle/>
          <a:p>
            <a:pPr algn="r" eaLnBrk="1" hangingPunct="1"/>
            <a:r>
              <a:rPr lang="cs-CZ" altLang="cs-CZ" sz="1400" smtClean="0"/>
              <a:t>Kontejnerová technika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765175"/>
            <a:ext cx="8229600" cy="45259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 smtClean="0"/>
              <a:t>Zdroje:</a:t>
            </a:r>
          </a:p>
          <a:p>
            <a:pPr eaLnBrk="1" hangingPunct="1">
              <a:spcBef>
                <a:spcPct val="0"/>
              </a:spcBef>
            </a:pPr>
            <a:r>
              <a:rPr lang="cs-CZ" sz="2000" dirty="0"/>
              <a:t>VANĚK, Antonín. </a:t>
            </a:r>
            <a:r>
              <a:rPr lang="cs-CZ" sz="2000" i="1" dirty="0"/>
              <a:t>Strojní zařízení pro stavební práce</a:t>
            </a:r>
            <a:r>
              <a:rPr lang="cs-CZ" sz="2000" dirty="0"/>
              <a:t>. Praha: Sobotáles, 1999. ISBN 80-85920-61-1. </a:t>
            </a:r>
            <a:endParaRPr lang="cs-CZ" sz="2000" dirty="0" smtClean="0"/>
          </a:p>
          <a:p>
            <a:pPr eaLnBrk="1" hangingPunct="1">
              <a:spcBef>
                <a:spcPct val="0"/>
              </a:spcBef>
            </a:pPr>
            <a:r>
              <a:rPr lang="cs-CZ" altLang="cs-CZ" sz="2000" dirty="0"/>
              <a:t>Kontejner. In: </a:t>
            </a:r>
            <a:r>
              <a:rPr lang="cs-CZ" altLang="cs-CZ" sz="2000" i="1" dirty="0" err="1"/>
              <a:t>Wikipedia</a:t>
            </a:r>
            <a:r>
              <a:rPr lang="cs-CZ" altLang="cs-CZ" sz="2000" i="1" dirty="0"/>
              <a:t>: </a:t>
            </a:r>
            <a:r>
              <a:rPr lang="cs-CZ" altLang="cs-CZ" sz="2000" i="1" dirty="0" err="1"/>
              <a:t>the</a:t>
            </a:r>
            <a:r>
              <a:rPr lang="cs-CZ" altLang="cs-CZ" sz="2000" i="1" dirty="0"/>
              <a:t> free </a:t>
            </a:r>
            <a:r>
              <a:rPr lang="cs-CZ" altLang="cs-CZ" sz="2000" i="1" dirty="0" err="1"/>
              <a:t>encyclopedia</a:t>
            </a:r>
            <a:r>
              <a:rPr lang="cs-CZ" altLang="cs-CZ" sz="2000" dirty="0"/>
              <a:t> [online]. San Francisco (CA): </a:t>
            </a:r>
            <a:r>
              <a:rPr lang="cs-CZ" altLang="cs-CZ" sz="2000" dirty="0" err="1"/>
              <a:t>Wikimedia</a:t>
            </a:r>
            <a:r>
              <a:rPr lang="cs-CZ" altLang="cs-CZ" sz="2000" dirty="0"/>
              <a:t> </a:t>
            </a:r>
            <a:r>
              <a:rPr lang="cs-CZ" altLang="cs-CZ" sz="2000" dirty="0" err="1"/>
              <a:t>Foundation</a:t>
            </a:r>
            <a:r>
              <a:rPr lang="cs-CZ" altLang="cs-CZ" sz="2000" dirty="0"/>
              <a:t>, 2001- [cit. 2013-06-06]. Dostupné z: http://cs.wikipedia.org/wiki/Soubor:Red_trash_can.jpg 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z="2000" dirty="0"/>
              <a:t>SCHUFF, </a:t>
            </a:r>
            <a:r>
              <a:rPr lang="cs-CZ" altLang="cs-CZ" sz="2000" dirty="0" err="1"/>
              <a:t>Thiemo</a:t>
            </a:r>
            <a:r>
              <a:rPr lang="cs-CZ" altLang="cs-CZ" sz="2000" dirty="0"/>
              <a:t>. Kontejner. In: </a:t>
            </a:r>
            <a:r>
              <a:rPr lang="cs-CZ" altLang="cs-CZ" sz="2000" i="1" dirty="0" err="1"/>
              <a:t>Wikipedia</a:t>
            </a:r>
            <a:r>
              <a:rPr lang="cs-CZ" altLang="cs-CZ" sz="2000" i="1" dirty="0"/>
              <a:t>: </a:t>
            </a:r>
            <a:r>
              <a:rPr lang="cs-CZ" altLang="cs-CZ" sz="2000" i="1" dirty="0" err="1"/>
              <a:t>the</a:t>
            </a:r>
            <a:r>
              <a:rPr lang="cs-CZ" altLang="cs-CZ" sz="2000" i="1" dirty="0"/>
              <a:t> free </a:t>
            </a:r>
            <a:r>
              <a:rPr lang="cs-CZ" altLang="cs-CZ" sz="2000" i="1" dirty="0" err="1"/>
              <a:t>encyclopedia</a:t>
            </a:r>
            <a:r>
              <a:rPr lang="cs-CZ" altLang="cs-CZ" sz="2000" dirty="0"/>
              <a:t> [online]. San Francisco (CA): </a:t>
            </a:r>
            <a:r>
              <a:rPr lang="cs-CZ" altLang="cs-CZ" sz="2000" dirty="0" err="1"/>
              <a:t>Wikimedia</a:t>
            </a:r>
            <a:r>
              <a:rPr lang="cs-CZ" altLang="cs-CZ" sz="2000" dirty="0"/>
              <a:t> </a:t>
            </a:r>
            <a:r>
              <a:rPr lang="cs-CZ" altLang="cs-CZ" sz="2000" dirty="0" err="1"/>
              <a:t>Foundation</a:t>
            </a:r>
            <a:r>
              <a:rPr lang="cs-CZ" altLang="cs-CZ" sz="2000" dirty="0"/>
              <a:t>, 2001- [cit. 2013-06-06]. Dostupné z: http://cs.wikipedia.org/wiki/Soubor:Wechselladerfahrzeug.jpg </a:t>
            </a:r>
          </a:p>
          <a:p>
            <a:pPr eaLnBrk="1" hangingPunct="1">
              <a:spcBef>
                <a:spcPct val="0"/>
              </a:spcBef>
            </a:pPr>
            <a:endParaRPr lang="cs-CZ" sz="2000" dirty="0"/>
          </a:p>
          <a:p>
            <a:pPr eaLnBrk="1" hangingPunct="1">
              <a:spcBef>
                <a:spcPct val="0"/>
              </a:spcBef>
            </a:pPr>
            <a:endParaRPr lang="cs-CZ" altLang="cs-CZ" sz="28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298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Prezentace aplikace PowerPoint</vt:lpstr>
      <vt:lpstr>Prezentace aplikace PowerPoint</vt:lpstr>
      <vt:lpstr>Kontejnerová technika</vt:lpstr>
      <vt:lpstr>Kontejnerová technika</vt:lpstr>
      <vt:lpstr>Kontejnerová technika</vt:lpstr>
      <vt:lpstr>Kontejnerová technika</vt:lpstr>
      <vt:lpstr>Kontejnerová technika</vt:lpstr>
      <vt:lpstr>Kontejnerová technika</vt:lpstr>
      <vt:lpstr>Kontejnerová technika</vt:lpstr>
      <vt:lpstr>Kontejnerová technika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2013-11-10T16:51:46Z</dcterms:created>
  <dcterms:modified xsi:type="dcterms:W3CDTF">2013-12-07T16:10:01Z</dcterms:modified>
</cp:coreProperties>
</file>