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84" r:id="rId1"/>
  </p:sldMasterIdLst>
  <p:notesMasterIdLst>
    <p:notesMasterId r:id="rId9"/>
  </p:notesMasterIdLst>
  <p:sldIdLst>
    <p:sldId id="272" r:id="rId2"/>
    <p:sldId id="256" r:id="rId3"/>
    <p:sldId id="257" r:id="rId4"/>
    <p:sldId id="267" r:id="rId5"/>
    <p:sldId id="270" r:id="rId6"/>
    <p:sldId id="271" r:id="rId7"/>
    <p:sldId id="26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422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7E2630D-124B-4687-943E-FA068212E62D}" type="datetimeFigureOut">
              <a:rPr lang="cs-CZ" smtClean="0"/>
              <a:t>7.12.2013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50A0CFB-E4AA-419B-AB0E-F10032BC58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8235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50A0CFB-E4AA-419B-AB0E-F10032BC58A6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74916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50A0CFB-E4AA-419B-AB0E-F10032BC58A6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74916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50A0CFB-E4AA-419B-AB0E-F10032BC58A6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74916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0630DE-D48B-43EC-952E-65AD9C4C5E1B}" type="datetimeFigureOut">
              <a:rPr lang="cs-CZ" smtClean="0"/>
              <a:pPr/>
              <a:t>7.12.2013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A9B039-A606-4FA7-85DE-911B54E62CA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31896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0630DE-D48B-43EC-952E-65AD9C4C5E1B}" type="datetimeFigureOut">
              <a:rPr lang="cs-CZ" smtClean="0"/>
              <a:pPr/>
              <a:t>7.12.2013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A9B039-A606-4FA7-85DE-911B54E62CA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85475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0630DE-D48B-43EC-952E-65AD9C4C5E1B}" type="datetimeFigureOut">
              <a:rPr lang="cs-CZ" smtClean="0"/>
              <a:pPr/>
              <a:t>7.12.2013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A9B039-A606-4FA7-85DE-911B54E62CA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65575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0630DE-D48B-43EC-952E-65AD9C4C5E1B}" type="datetimeFigureOut">
              <a:rPr lang="cs-CZ" smtClean="0"/>
              <a:pPr/>
              <a:t>7.12.2013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A9B039-A606-4FA7-85DE-911B54E62CA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01891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0630DE-D48B-43EC-952E-65AD9C4C5E1B}" type="datetimeFigureOut">
              <a:rPr lang="cs-CZ" smtClean="0"/>
              <a:pPr/>
              <a:t>7.12.2013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A9B039-A606-4FA7-85DE-911B54E62CA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18650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0630DE-D48B-43EC-952E-65AD9C4C5E1B}" type="datetimeFigureOut">
              <a:rPr lang="cs-CZ" smtClean="0"/>
              <a:pPr/>
              <a:t>7.12.2013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A9B039-A606-4FA7-85DE-911B54E62CA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68383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0630DE-D48B-43EC-952E-65AD9C4C5E1B}" type="datetimeFigureOut">
              <a:rPr lang="cs-CZ" smtClean="0"/>
              <a:pPr/>
              <a:t>7.12.2013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A9B039-A606-4FA7-85DE-911B54E62CA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09918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0630DE-D48B-43EC-952E-65AD9C4C5E1B}" type="datetimeFigureOut">
              <a:rPr lang="cs-CZ" smtClean="0"/>
              <a:pPr/>
              <a:t>7.12.2013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A9B039-A606-4FA7-85DE-911B54E62CA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88093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0630DE-D48B-43EC-952E-65AD9C4C5E1B}" type="datetimeFigureOut">
              <a:rPr lang="cs-CZ" smtClean="0"/>
              <a:pPr/>
              <a:t>7.12.2013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A9B039-A606-4FA7-85DE-911B54E62CA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47380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0630DE-D48B-43EC-952E-65AD9C4C5E1B}" type="datetimeFigureOut">
              <a:rPr lang="cs-CZ" smtClean="0"/>
              <a:pPr/>
              <a:t>7.12.2013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A9B039-A606-4FA7-85DE-911B54E62CA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19504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0630DE-D48B-43EC-952E-65AD9C4C5E1B}" type="datetimeFigureOut">
              <a:rPr lang="cs-CZ" smtClean="0"/>
              <a:pPr/>
              <a:t>7.12.2013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A9B039-A606-4FA7-85DE-911B54E62CA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27332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0630DE-D48B-43EC-952E-65AD9C4C5E1B}" type="datetimeFigureOut">
              <a:rPr lang="cs-CZ" smtClean="0"/>
              <a:pPr/>
              <a:t>7.12.2013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4A9B039-A606-4FA7-85DE-911B54E62CA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86998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4" Type="http://schemas.microsoft.com/office/2007/relationships/hdphoto" Target="../media/hdphoto1.wdp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mvAhkU28KJE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5516563"/>
            <a:ext cx="5762625" cy="1258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 descr="šablona 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913" y="115888"/>
            <a:ext cx="6734175" cy="809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5398" name="Group 38"/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313334817"/>
              </p:ext>
            </p:extLst>
          </p:nvPr>
        </p:nvGraphicFramePr>
        <p:xfrm>
          <a:off x="1331913" y="1196975"/>
          <a:ext cx="6707187" cy="3970340"/>
        </p:xfrm>
        <a:graphic>
          <a:graphicData uri="http://schemas.openxmlformats.org/drawingml/2006/table">
            <a:tbl>
              <a:tblPr/>
              <a:tblGrid>
                <a:gridCol w="1912937"/>
                <a:gridCol w="4794250"/>
              </a:tblGrid>
              <a:tr h="35873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CZ.1.07/1.5.00/34.0029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3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VY_32_INOVACE_23-17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719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Střední průmyslová škola stavební, Resslova 2, 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České Budějovice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3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Ing. Vojtěch Kurfirst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969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Tematický celek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Stavební stroje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2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3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6.4.2013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0070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pro učitele 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názorný výklad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prezentace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79374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Výklad nové látky – zpestření teoretického výkladu prezentací</a:t>
                      </a: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58738">
                <a:tc gridSpan="2"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265390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764704"/>
            <a:ext cx="7772400" cy="1470025"/>
          </a:xfrm>
        </p:spPr>
        <p:txBody>
          <a:bodyPr>
            <a:normAutofit/>
          </a:bodyPr>
          <a:lstStyle/>
          <a:p>
            <a:r>
              <a:rPr lang="pl-PL" dirty="0"/>
              <a:t/>
            </a:r>
            <a:br>
              <a:rPr lang="pl-PL" dirty="0"/>
            </a:br>
            <a:r>
              <a:rPr lang="pl-PL" dirty="0"/>
              <a:t>Těžitelnost zemin a hornin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pl-PL" sz="3600" dirty="0" smtClean="0"/>
              <a:t/>
            </a:r>
            <a:br>
              <a:rPr lang="pl-PL" sz="3600" dirty="0" smtClean="0"/>
            </a:br>
            <a:r>
              <a:rPr lang="pl-PL" sz="3600" dirty="0" smtClean="0"/>
              <a:t>Těžitelnost zemin a hornin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2252222"/>
            <a:ext cx="7920880" cy="3769066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v"/>
            </a:pPr>
            <a:r>
              <a:rPr lang="cs-CZ" sz="2800" dirty="0" smtClean="0"/>
              <a:t>původní  norma ČSN 73 3050 zrušena </a:t>
            </a:r>
          </a:p>
          <a:p>
            <a:pPr>
              <a:buFont typeface="Wingdings" pitchFamily="2" charset="2"/>
              <a:buChar char="v"/>
            </a:pPr>
            <a:endParaRPr lang="cs-CZ" sz="2800" dirty="0" smtClean="0"/>
          </a:p>
          <a:p>
            <a:pPr>
              <a:buFont typeface="Wingdings" pitchFamily="2" charset="2"/>
              <a:buChar char="v"/>
            </a:pPr>
            <a:r>
              <a:rPr lang="cs-CZ" sz="2800" dirty="0" smtClean="0"/>
              <a:t>ČSN 73 3050 dělila  zeminy do 7 tříd</a:t>
            </a:r>
          </a:p>
          <a:p>
            <a:pPr>
              <a:buFont typeface="Wingdings" pitchFamily="2" charset="2"/>
              <a:buChar char="v"/>
            </a:pPr>
            <a:endParaRPr lang="cs-CZ" sz="2800" dirty="0" smtClean="0"/>
          </a:p>
          <a:p>
            <a:pPr>
              <a:buFont typeface="Wingdings" pitchFamily="2" charset="2"/>
              <a:buChar char="v"/>
            </a:pPr>
            <a:r>
              <a:rPr lang="cs-CZ" sz="2800" dirty="0" smtClean="0"/>
              <a:t>nahrazena  normou </a:t>
            </a:r>
            <a:r>
              <a:rPr lang="cs-CZ" sz="2800" b="1" dirty="0" smtClean="0">
                <a:solidFill>
                  <a:srgbClr val="FF0000"/>
                </a:solidFill>
              </a:rPr>
              <a:t>ČSN </a:t>
            </a:r>
            <a:r>
              <a:rPr lang="cs-CZ" sz="2800" b="1" dirty="0">
                <a:solidFill>
                  <a:srgbClr val="FF0000"/>
                </a:solidFill>
              </a:rPr>
              <a:t>73 6133: </a:t>
            </a:r>
            <a:endParaRPr lang="cs-CZ" sz="2800" b="1" dirty="0" smtClean="0">
              <a:solidFill>
                <a:srgbClr val="FF0000"/>
              </a:solidFill>
            </a:endParaRPr>
          </a:p>
          <a:p>
            <a:pPr marL="444500" indent="-444500">
              <a:buNone/>
            </a:pPr>
            <a:r>
              <a:rPr lang="cs-CZ" sz="2800" b="1" dirty="0" smtClean="0">
                <a:solidFill>
                  <a:srgbClr val="FF0000"/>
                </a:solidFill>
              </a:rPr>
              <a:t>     Navrhování </a:t>
            </a:r>
            <a:r>
              <a:rPr lang="cs-CZ" sz="2800" b="1" dirty="0">
                <a:solidFill>
                  <a:srgbClr val="FF0000"/>
                </a:solidFill>
              </a:rPr>
              <a:t>a provádění zemního </a:t>
            </a:r>
            <a:r>
              <a:rPr lang="cs-CZ" sz="2800" b="1" dirty="0" smtClean="0">
                <a:solidFill>
                  <a:srgbClr val="FF0000"/>
                </a:solidFill>
              </a:rPr>
              <a:t>tělesa </a:t>
            </a:r>
            <a:r>
              <a:rPr lang="cs-CZ" sz="2800" b="1" dirty="0">
                <a:solidFill>
                  <a:srgbClr val="FF0000"/>
                </a:solidFill>
              </a:rPr>
              <a:t>pozemních </a:t>
            </a:r>
            <a:r>
              <a:rPr lang="cs-CZ" sz="2800" b="1" dirty="0" smtClean="0">
                <a:solidFill>
                  <a:srgbClr val="FF0000"/>
                </a:solidFill>
              </a:rPr>
              <a:t>komunikací</a:t>
            </a:r>
            <a:r>
              <a:rPr lang="cs-CZ" sz="2800" dirty="0" smtClean="0"/>
              <a:t> </a:t>
            </a:r>
            <a:endParaRPr lang="cs-CZ" sz="2800" dirty="0"/>
          </a:p>
          <a:p>
            <a:pPr>
              <a:buFont typeface="Wingdings" pitchFamily="2" charset="2"/>
              <a:buChar char="v"/>
            </a:pPr>
            <a:endParaRPr lang="cs-CZ" sz="2800" dirty="0" smtClean="0"/>
          </a:p>
          <a:p>
            <a:pPr marL="0" indent="0">
              <a:buNone/>
            </a:pPr>
            <a:endParaRPr lang="cs-CZ" sz="2800" dirty="0" smtClean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dirty="0" smtClean="0">
                <a:solidFill>
                  <a:srgbClr val="FF0000"/>
                </a:solidFill>
              </a:rPr>
              <a:t>Navrhování a provádění zemního tělesa pozemních komunikací</a:t>
            </a:r>
            <a:r>
              <a:rPr lang="cs-CZ" sz="3200" dirty="0" smtClean="0"/>
              <a:t> </a:t>
            </a:r>
            <a:r>
              <a:rPr lang="cs-CZ" sz="3200" b="1" dirty="0" smtClean="0">
                <a:solidFill>
                  <a:srgbClr val="FF0000"/>
                </a:solidFill>
              </a:rPr>
              <a:t>ČSN 73 6133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560" y="1484784"/>
            <a:ext cx="8136904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3 </a:t>
            </a:r>
            <a:r>
              <a:rPr lang="cs-CZ" sz="2800" dirty="0"/>
              <a:t>třídy těžitelnosti: I, II a </a:t>
            </a:r>
            <a:r>
              <a:rPr lang="cs-CZ" sz="2800" dirty="0" smtClean="0"/>
              <a:t>III</a:t>
            </a:r>
          </a:p>
          <a:p>
            <a:endParaRPr lang="cs-CZ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/>
              <a:t>TŘÍDA I</a:t>
            </a:r>
            <a:r>
              <a:rPr lang="cs-CZ" sz="2800" dirty="0" smtClean="0"/>
              <a:t>. - </a:t>
            </a:r>
            <a:r>
              <a:rPr lang="cs-CZ" sz="2800" dirty="0"/>
              <a:t>Těžba je prováděná běžnými výkopovými mechanizmy (</a:t>
            </a:r>
            <a:r>
              <a:rPr lang="cs-CZ" sz="2800" dirty="0" smtClean="0"/>
              <a:t>buldozery</a:t>
            </a:r>
            <a:r>
              <a:rPr lang="cs-CZ" sz="2800" dirty="0"/>
              <a:t>, rypadly, </a:t>
            </a:r>
            <a:r>
              <a:rPr lang="cs-CZ" sz="2800" dirty="0" smtClean="0"/>
              <a:t>případně </a:t>
            </a:r>
            <a:r>
              <a:rPr lang="cs-CZ" sz="2800" dirty="0"/>
              <a:t>nakladači</a:t>
            </a:r>
            <a:r>
              <a:rPr lang="cs-CZ" sz="2800" dirty="0" smtClean="0"/>
              <a:t>)</a:t>
            </a:r>
          </a:p>
          <a:p>
            <a:endParaRPr lang="cs-CZ" sz="2800" dirty="0"/>
          </a:p>
        </p:txBody>
      </p:sp>
      <p:pic>
        <p:nvPicPr>
          <p:cNvPr id="1026" name="Picture 2" descr="F:\Brno 2008\P1060264c.jpg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3284984"/>
            <a:ext cx="4242048" cy="318153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823519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dirty="0" smtClean="0">
                <a:solidFill>
                  <a:srgbClr val="FF0000"/>
                </a:solidFill>
              </a:rPr>
              <a:t>Navrhování a provádění zemního tělesa pozemních komunikací</a:t>
            </a:r>
            <a:r>
              <a:rPr lang="cs-CZ" sz="3200" dirty="0" smtClean="0"/>
              <a:t> </a:t>
            </a:r>
            <a:r>
              <a:rPr lang="cs-CZ" sz="3200" b="1" dirty="0" smtClean="0">
                <a:solidFill>
                  <a:srgbClr val="FF0000"/>
                </a:solidFill>
              </a:rPr>
              <a:t>ČSN 73 6133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560" y="1484784"/>
            <a:ext cx="8136904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/>
              <a:t>TŘÍDA </a:t>
            </a:r>
            <a:r>
              <a:rPr lang="cs-CZ" sz="2800" dirty="0"/>
              <a:t>II</a:t>
            </a:r>
            <a:r>
              <a:rPr lang="cs-CZ" sz="2800" dirty="0" smtClean="0"/>
              <a:t>. - pro </a:t>
            </a:r>
            <a:r>
              <a:rPr lang="cs-CZ" sz="2800" dirty="0"/>
              <a:t>těžbu a rozpojování horniny je nutné použít speciální rozpojovací </a:t>
            </a:r>
            <a:r>
              <a:rPr lang="cs-CZ" sz="2800" dirty="0" smtClean="0"/>
              <a:t> mechanismy </a:t>
            </a:r>
            <a:r>
              <a:rPr lang="cs-CZ" sz="2800" dirty="0"/>
              <a:t>(rozrývače, skalní lžíce, kladiva</a:t>
            </a:r>
            <a:r>
              <a:rPr lang="cs-CZ" sz="2800" dirty="0" smtClean="0"/>
              <a:t>)</a:t>
            </a:r>
          </a:p>
          <a:p>
            <a:endParaRPr lang="cs-CZ" sz="2800" dirty="0"/>
          </a:p>
        </p:txBody>
      </p:sp>
      <p:pic>
        <p:nvPicPr>
          <p:cNvPr id="2050" name="Picture 2" descr="F:\Brno 2008\P1060312c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4139952" y="3284984"/>
            <a:ext cx="3607945" cy="318153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554285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dirty="0" smtClean="0">
                <a:solidFill>
                  <a:srgbClr val="FF0000"/>
                </a:solidFill>
              </a:rPr>
              <a:t>Navrhování a provádění zemního tělesa pozemních komunikací</a:t>
            </a:r>
            <a:r>
              <a:rPr lang="cs-CZ" sz="3200" dirty="0" smtClean="0"/>
              <a:t> </a:t>
            </a:r>
            <a:r>
              <a:rPr lang="cs-CZ" sz="3200" b="1" dirty="0" smtClean="0">
                <a:solidFill>
                  <a:srgbClr val="FF0000"/>
                </a:solidFill>
              </a:rPr>
              <a:t>ČSN 73 6133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560" y="2188021"/>
            <a:ext cx="813690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/>
              <a:t>TŘÍDA </a:t>
            </a:r>
            <a:r>
              <a:rPr lang="cs-CZ" sz="2800" dirty="0"/>
              <a:t>III</a:t>
            </a:r>
            <a:r>
              <a:rPr lang="cs-CZ" sz="2800" dirty="0" smtClean="0"/>
              <a:t>. - k </a:t>
            </a:r>
            <a:r>
              <a:rPr lang="cs-CZ" sz="2800" dirty="0"/>
              <a:t>rozpojovaní je nutné </a:t>
            </a:r>
            <a:r>
              <a:rPr lang="cs-CZ" sz="2800" dirty="0" smtClean="0"/>
              <a:t>použít trhací práce</a:t>
            </a:r>
            <a:endParaRPr lang="cs-CZ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cs-CZ" sz="2800" dirty="0"/>
          </a:p>
        </p:txBody>
      </p:sp>
      <p:sp>
        <p:nvSpPr>
          <p:cNvPr id="3" name="Obdélník 2"/>
          <p:cNvSpPr/>
          <p:nvPr/>
        </p:nvSpPr>
        <p:spPr>
          <a:xfrm>
            <a:off x="5281681" y="5445224"/>
            <a:ext cx="300608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hlinkClick r:id="rId3"/>
              </a:rPr>
              <a:t>Video - odstřel v kamenolomu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3429000"/>
            <a:ext cx="3048000" cy="19907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554285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pl-PL" sz="3200" dirty="0">
                <a:solidFill>
                  <a:prstClr val="black"/>
                </a:solidFill>
              </a:rPr>
              <a:t>Těžitelnost zemin a hornin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1484784"/>
            <a:ext cx="741682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Zdroje a literatura: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/>
              <a:t>Wikipedie.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</a:t>
            </a:r>
            <a:r>
              <a:rPr lang="cs-CZ" dirty="0" smtClean="0"/>
              <a:t>2013-04-06</a:t>
            </a:r>
            <a:r>
              <a:rPr lang="cs-CZ" dirty="0"/>
              <a:t>]. Dostupné z: http://</a:t>
            </a:r>
            <a:r>
              <a:rPr lang="cs-CZ" dirty="0" smtClean="0"/>
              <a:t>cs.wikipedia.org/wiki/Soubor:Eod2.jpg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/>
              <a:t>KUDRNA, Jan. Zemní práce. </a:t>
            </a:r>
            <a:r>
              <a:rPr lang="cs-CZ" i="1" dirty="0"/>
              <a:t>Zemní práce</a:t>
            </a:r>
            <a:r>
              <a:rPr lang="cs-CZ" dirty="0"/>
              <a:t> [online]. 2011 [cit. </a:t>
            </a:r>
            <a:r>
              <a:rPr lang="cs-CZ" dirty="0" smtClean="0"/>
              <a:t>2013-04-06</a:t>
            </a:r>
            <a:r>
              <a:rPr lang="cs-CZ" dirty="0"/>
              <a:t>]. Dostupné z: http://www.vzdelavanimkekvalite.cz/PDFs/Zemni_prace.pdf</a:t>
            </a:r>
          </a:p>
        </p:txBody>
      </p:sp>
    </p:spTree>
    <p:extLst>
      <p:ext uri="{BB962C8B-B14F-4D97-AF65-F5344CB8AC3E}">
        <p14:creationId xmlns:p14="http://schemas.microsoft.com/office/powerpoint/2010/main" val="41741481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252</Words>
  <Application>Microsoft Office PowerPoint</Application>
  <PresentationFormat>Předvádění na obrazovce (4:3)</PresentationFormat>
  <Paragraphs>47</Paragraphs>
  <Slides>7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 Těžitelnost zemin a hornin</vt:lpstr>
      <vt:lpstr> Těžitelnost zemin a hornin</vt:lpstr>
      <vt:lpstr>Navrhování a provádění zemního tělesa pozemních komunikací ČSN 73 6133</vt:lpstr>
      <vt:lpstr>Navrhování a provádění zemního tělesa pozemních komunikací ČSN 73 6133</vt:lpstr>
      <vt:lpstr>Navrhování a provádění zemního tělesa pozemních komunikací ČSN 73 6133</vt:lpstr>
      <vt:lpstr>Těžitelnost zemin a hornin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2013-12-06T08:04:41Z</dcterms:created>
  <dcterms:modified xsi:type="dcterms:W3CDTF">2013-12-07T16:28:25Z</dcterms:modified>
</cp:coreProperties>
</file>