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sldIdLst>
    <p:sldId id="28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70" r:id="rId12"/>
    <p:sldId id="271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64" r:id="rId21"/>
    <p:sldId id="265" r:id="rId22"/>
  </p:sldIdLst>
  <p:sldSz cx="10693400" cy="7561263"/>
  <p:notesSz cx="9144000" cy="6858000"/>
  <p:defaultTextStyle>
    <a:defPPr>
      <a:defRPr lang="cs-CZ"/>
    </a:defPPr>
    <a:lvl1pPr algn="l" defTabSz="1042988" rtl="0" fontAlgn="base">
      <a:spcBef>
        <a:spcPct val="0"/>
      </a:spcBef>
      <a:spcAft>
        <a:spcPct val="0"/>
      </a:spcAft>
      <a:defRPr sz="21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520700" indent="-63500" algn="l" defTabSz="1042988" rtl="0" fontAlgn="base">
      <a:spcBef>
        <a:spcPct val="0"/>
      </a:spcBef>
      <a:spcAft>
        <a:spcPct val="0"/>
      </a:spcAft>
      <a:defRPr sz="21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1042988" indent="-128588" algn="l" defTabSz="1042988" rtl="0" fontAlgn="base">
      <a:spcBef>
        <a:spcPct val="0"/>
      </a:spcBef>
      <a:spcAft>
        <a:spcPct val="0"/>
      </a:spcAft>
      <a:defRPr sz="21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563688" indent="-192088" algn="l" defTabSz="1042988" rtl="0" fontAlgn="base">
      <a:spcBef>
        <a:spcPct val="0"/>
      </a:spcBef>
      <a:spcAft>
        <a:spcPct val="0"/>
      </a:spcAft>
      <a:defRPr sz="21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2085975" indent="-257175" algn="l" defTabSz="1042988" rtl="0" fontAlgn="base">
      <a:spcBef>
        <a:spcPct val="0"/>
      </a:spcBef>
      <a:spcAft>
        <a:spcPct val="0"/>
      </a:spcAft>
      <a:defRPr sz="21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1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1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1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1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314" y="-84"/>
      </p:cViewPr>
      <p:guideLst>
        <p:guide orient="horz" pos="2382"/>
        <p:guide pos="336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2005" y="2348894"/>
            <a:ext cx="9089390" cy="1620771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04010" y="4284717"/>
            <a:ext cx="7485380" cy="193232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214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428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643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8574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6071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1286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6500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1714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4EBC-89CB-435A-A08F-8FE82F3AA8A8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3058C-268D-4F95-8C4E-0C114A440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713BB-A906-4702-816F-795D34B1D47C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32D8B-4C5D-4875-8F0E-B1FCE92F6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4705" y="4858813"/>
            <a:ext cx="9089390" cy="1501751"/>
          </a:xfrm>
        </p:spPr>
        <p:txBody>
          <a:bodyPr anchor="t"/>
          <a:lstStyle>
            <a:lvl1pPr algn="l">
              <a:defRPr sz="46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44705" y="3204786"/>
            <a:ext cx="9089390" cy="1654026"/>
          </a:xfrm>
        </p:spPr>
        <p:txBody>
          <a:bodyPr anchor="b"/>
          <a:lstStyle>
            <a:lvl1pPr marL="0" indent="0">
              <a:buNone/>
              <a:defRPr sz="2300">
                <a:solidFill>
                  <a:schemeClr val="tx1">
                    <a:tint val="75000"/>
                  </a:schemeClr>
                </a:solidFill>
              </a:defRPr>
            </a:lvl1pPr>
            <a:lvl2pPr marL="521436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1042872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6430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208574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60717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312861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65005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417148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36622-91B2-48E5-A10A-0FE87D7185B1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86E730-4EC3-458C-80B0-78BB60B92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25639" y="1944575"/>
            <a:ext cx="5537918" cy="550291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41782" y="1944575"/>
            <a:ext cx="5537919" cy="550291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A10A6-58F5-470F-9A48-18289971C0D6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3C9B5-3796-46B9-8D6E-C8C0A6EF1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670" y="302802"/>
            <a:ext cx="9624060" cy="1260211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4670" y="1692533"/>
            <a:ext cx="4724775" cy="705367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436" indent="0">
              <a:buNone/>
              <a:defRPr sz="2300" b="1"/>
            </a:lvl2pPr>
            <a:lvl3pPr marL="1042872" indent="0">
              <a:buNone/>
              <a:defRPr sz="2100" b="1"/>
            </a:lvl3pPr>
            <a:lvl4pPr marL="1564308" indent="0">
              <a:buNone/>
              <a:defRPr sz="1800" b="1"/>
            </a:lvl4pPr>
            <a:lvl5pPr marL="2085744" indent="0">
              <a:buNone/>
              <a:defRPr sz="1800" b="1"/>
            </a:lvl5pPr>
            <a:lvl6pPr marL="2607179" indent="0">
              <a:buNone/>
              <a:defRPr sz="1800" b="1"/>
            </a:lvl6pPr>
            <a:lvl7pPr marL="3128616" indent="0">
              <a:buNone/>
              <a:defRPr sz="1800" b="1"/>
            </a:lvl7pPr>
            <a:lvl8pPr marL="3650052" indent="0">
              <a:buNone/>
              <a:defRPr sz="1800" b="1"/>
            </a:lvl8pPr>
            <a:lvl9pPr marL="4171487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4670" y="2397901"/>
            <a:ext cx="4724775" cy="4356478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432101" y="1692533"/>
            <a:ext cx="4726631" cy="705367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436" indent="0">
              <a:buNone/>
              <a:defRPr sz="2300" b="1"/>
            </a:lvl2pPr>
            <a:lvl3pPr marL="1042872" indent="0">
              <a:buNone/>
              <a:defRPr sz="2100" b="1"/>
            </a:lvl3pPr>
            <a:lvl4pPr marL="1564308" indent="0">
              <a:buNone/>
              <a:defRPr sz="1800" b="1"/>
            </a:lvl4pPr>
            <a:lvl5pPr marL="2085744" indent="0">
              <a:buNone/>
              <a:defRPr sz="1800" b="1"/>
            </a:lvl5pPr>
            <a:lvl6pPr marL="2607179" indent="0">
              <a:buNone/>
              <a:defRPr sz="1800" b="1"/>
            </a:lvl6pPr>
            <a:lvl7pPr marL="3128616" indent="0">
              <a:buNone/>
              <a:defRPr sz="1800" b="1"/>
            </a:lvl7pPr>
            <a:lvl8pPr marL="3650052" indent="0">
              <a:buNone/>
              <a:defRPr sz="1800" b="1"/>
            </a:lvl8pPr>
            <a:lvl9pPr marL="4171487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432101" y="2397901"/>
            <a:ext cx="4726631" cy="4356478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4527E-0B68-4997-BEF0-430BCEA313A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9CDDD-8AFD-4E2F-95F6-7D6087D07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C8929-56BE-430F-AB40-24C177EBC675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3D892-7173-45BF-87A3-2DA305BD0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8DD02-B8A5-441D-8D2F-3A3363802AF1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80AC9-D466-4CAC-9BD0-9E965377A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672" y="301050"/>
            <a:ext cx="3518055" cy="1281214"/>
          </a:xfrm>
        </p:spPr>
        <p:txBody>
          <a:bodyPr anchor="b"/>
          <a:lstStyle>
            <a:lvl1pPr algn="l">
              <a:defRPr sz="23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80822" y="301051"/>
            <a:ext cx="5977908" cy="6453328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300"/>
            </a:lvl4pPr>
            <a:lvl5pPr>
              <a:defRPr sz="2300"/>
            </a:lvl5pPr>
            <a:lvl6pPr>
              <a:defRPr sz="2300"/>
            </a:lvl6pPr>
            <a:lvl7pPr>
              <a:defRPr sz="2300"/>
            </a:lvl7pPr>
            <a:lvl8pPr>
              <a:defRPr sz="2300"/>
            </a:lvl8pPr>
            <a:lvl9pPr>
              <a:defRPr sz="23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4672" y="1582265"/>
            <a:ext cx="3518055" cy="5172114"/>
          </a:xfrm>
        </p:spPr>
        <p:txBody>
          <a:bodyPr/>
          <a:lstStyle>
            <a:lvl1pPr marL="0" indent="0">
              <a:buNone/>
              <a:defRPr sz="1600"/>
            </a:lvl1pPr>
            <a:lvl2pPr marL="521436" indent="0">
              <a:buNone/>
              <a:defRPr sz="1400"/>
            </a:lvl2pPr>
            <a:lvl3pPr marL="1042872" indent="0">
              <a:buNone/>
              <a:defRPr sz="1100"/>
            </a:lvl3pPr>
            <a:lvl4pPr marL="1564308" indent="0">
              <a:buNone/>
              <a:defRPr sz="1000"/>
            </a:lvl4pPr>
            <a:lvl5pPr marL="2085744" indent="0">
              <a:buNone/>
              <a:defRPr sz="1000"/>
            </a:lvl5pPr>
            <a:lvl6pPr marL="2607179" indent="0">
              <a:buNone/>
              <a:defRPr sz="1000"/>
            </a:lvl6pPr>
            <a:lvl7pPr marL="3128616" indent="0">
              <a:buNone/>
              <a:defRPr sz="1000"/>
            </a:lvl7pPr>
            <a:lvl8pPr marL="3650052" indent="0">
              <a:buNone/>
              <a:defRPr sz="1000"/>
            </a:lvl8pPr>
            <a:lvl9pPr marL="4171487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41DF7-7032-43F2-93A4-4D2F807A2A84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C23F7-7036-43AA-999D-FF87E0038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5981" y="5292884"/>
            <a:ext cx="6416040" cy="624855"/>
          </a:xfrm>
        </p:spPr>
        <p:txBody>
          <a:bodyPr anchor="b"/>
          <a:lstStyle>
            <a:lvl1pPr algn="l">
              <a:defRPr sz="23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95981" y="675613"/>
            <a:ext cx="6416040" cy="4536758"/>
          </a:xfrm>
        </p:spPr>
        <p:txBody>
          <a:bodyPr rtlCol="0">
            <a:normAutofit/>
          </a:bodyPr>
          <a:lstStyle>
            <a:lvl1pPr marL="0" indent="0">
              <a:buNone/>
              <a:defRPr sz="3700"/>
            </a:lvl1pPr>
            <a:lvl2pPr marL="521436" indent="0">
              <a:buNone/>
              <a:defRPr sz="3200"/>
            </a:lvl2pPr>
            <a:lvl3pPr marL="1042872" indent="0">
              <a:buNone/>
              <a:defRPr sz="2700"/>
            </a:lvl3pPr>
            <a:lvl4pPr marL="1564308" indent="0">
              <a:buNone/>
              <a:defRPr sz="2300"/>
            </a:lvl4pPr>
            <a:lvl5pPr marL="2085744" indent="0">
              <a:buNone/>
              <a:defRPr sz="2300"/>
            </a:lvl5pPr>
            <a:lvl6pPr marL="2607179" indent="0">
              <a:buNone/>
              <a:defRPr sz="2300"/>
            </a:lvl6pPr>
            <a:lvl7pPr marL="3128616" indent="0">
              <a:buNone/>
              <a:defRPr sz="2300"/>
            </a:lvl7pPr>
            <a:lvl8pPr marL="3650052" indent="0">
              <a:buNone/>
              <a:defRPr sz="2300"/>
            </a:lvl8pPr>
            <a:lvl9pPr marL="4171487" indent="0">
              <a:buNone/>
              <a:defRPr sz="23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095981" y="5917739"/>
            <a:ext cx="6416040" cy="887398"/>
          </a:xfrm>
        </p:spPr>
        <p:txBody>
          <a:bodyPr/>
          <a:lstStyle>
            <a:lvl1pPr marL="0" indent="0">
              <a:buNone/>
              <a:defRPr sz="1600"/>
            </a:lvl1pPr>
            <a:lvl2pPr marL="521436" indent="0">
              <a:buNone/>
              <a:defRPr sz="1400"/>
            </a:lvl2pPr>
            <a:lvl3pPr marL="1042872" indent="0">
              <a:buNone/>
              <a:defRPr sz="1100"/>
            </a:lvl3pPr>
            <a:lvl4pPr marL="1564308" indent="0">
              <a:buNone/>
              <a:defRPr sz="1000"/>
            </a:lvl4pPr>
            <a:lvl5pPr marL="2085744" indent="0">
              <a:buNone/>
              <a:defRPr sz="1000"/>
            </a:lvl5pPr>
            <a:lvl6pPr marL="2607179" indent="0">
              <a:buNone/>
              <a:defRPr sz="1000"/>
            </a:lvl6pPr>
            <a:lvl7pPr marL="3128616" indent="0">
              <a:buNone/>
              <a:defRPr sz="1000"/>
            </a:lvl7pPr>
            <a:lvl8pPr marL="3650052" indent="0">
              <a:buNone/>
              <a:defRPr sz="1000"/>
            </a:lvl8pPr>
            <a:lvl9pPr marL="4171487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91508-6712-4315-AA3A-A30EF67F68B7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BFED8-A85E-45D5-9F27-A1BF7D9DB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E0284-5981-4D5D-992F-F9744602DA1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C24A5-7238-4E24-A06D-28953BFC9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67112" y="334306"/>
            <a:ext cx="2812588" cy="71131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5639" y="334306"/>
            <a:ext cx="8263250" cy="71131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6A3E2-49D1-4B2C-BE89-BE0FB22B954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AAA82-978D-424D-9BEE-1DE9EA35C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34670" y="302802"/>
            <a:ext cx="9624060" cy="645157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534670" y="7008171"/>
            <a:ext cx="2495127" cy="40256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DCC5D-6611-42CB-B189-0B70956E404D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653579" y="7008171"/>
            <a:ext cx="3386243" cy="40256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7663603" y="7008171"/>
            <a:ext cx="2495127" cy="40256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BC3C36-1EAB-4352-A07C-DFF3ACE5E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057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34988" y="303213"/>
            <a:ext cx="962342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4287" tIns="52144" rIns="104287" bIns="52144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34988" y="1763713"/>
            <a:ext cx="9623425" cy="499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4287" tIns="52144" rIns="104287" bIns="5214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34988" y="7008813"/>
            <a:ext cx="2495550" cy="401637"/>
          </a:xfrm>
          <a:prstGeom prst="rect">
            <a:avLst/>
          </a:prstGeom>
        </p:spPr>
        <p:txBody>
          <a:bodyPr vert="horz" lIns="104287" tIns="52144" rIns="104287" bIns="52144" rtlCol="0" anchor="ctr"/>
          <a:lstStyle>
            <a:lvl1pPr algn="l" defTabSz="1043056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1EAC45-52C1-4B54-9165-613DD4DCC12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652838" y="7008813"/>
            <a:ext cx="3387725" cy="401637"/>
          </a:xfrm>
          <a:prstGeom prst="rect">
            <a:avLst/>
          </a:prstGeom>
        </p:spPr>
        <p:txBody>
          <a:bodyPr vert="horz" lIns="104287" tIns="52144" rIns="104287" bIns="52144" rtlCol="0" anchor="ctr"/>
          <a:lstStyle>
            <a:lvl1pPr algn="ctr" defTabSz="1043056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62863" y="7008813"/>
            <a:ext cx="2495550" cy="401637"/>
          </a:xfrm>
          <a:prstGeom prst="rect">
            <a:avLst/>
          </a:prstGeom>
        </p:spPr>
        <p:txBody>
          <a:bodyPr vert="horz" lIns="104287" tIns="52144" rIns="104287" bIns="52144" rtlCol="0" anchor="ctr"/>
          <a:lstStyle>
            <a:lvl1pPr algn="r" defTabSz="1043056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4A6576-8C81-4A1A-84B5-1BFB49F5C3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  <p:sldLayoutId id="2147483684" r:id="rId12"/>
  </p:sldLayoutIdLst>
  <p:txStyles>
    <p:titleStyle>
      <a:lvl1pPr algn="ctr" defTabSz="1041400" rtl="0" fontAlgn="base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2pPr>
      <a:lvl3pPr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3pPr>
      <a:lvl4pPr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4pPr>
      <a:lvl5pPr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5pPr>
      <a:lvl6pPr marL="457200"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6pPr>
      <a:lvl7pPr marL="914400"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7pPr>
      <a:lvl8pPr marL="1371600"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8pPr>
      <a:lvl9pPr marL="1828800" algn="ctr" defTabSz="1041400" rtl="0" fontAlgn="base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Calibri" pitchFamily="34" charset="0"/>
        </a:defRPr>
      </a:lvl9pPr>
    </p:titleStyle>
    <p:bodyStyle>
      <a:lvl1pPr marL="390525" indent="-390525" algn="l" defTabSz="1041400" rtl="0" fontAlgn="base">
        <a:spcBef>
          <a:spcPct val="20000"/>
        </a:spcBef>
        <a:spcAft>
          <a:spcPct val="0"/>
        </a:spcAft>
        <a:buFont typeface="Arial" charset="0"/>
        <a:buChar char="•"/>
        <a:defRPr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846138" indent="-325438" algn="l" defTabSz="1041400" rtl="0" fontAlgn="base">
        <a:spcBef>
          <a:spcPct val="20000"/>
        </a:spcBef>
        <a:spcAft>
          <a:spcPct val="0"/>
        </a:spcAft>
        <a:buFont typeface="Arial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303338" indent="-260350" algn="l" defTabSz="1041400" rtl="0" fontAlgn="base">
        <a:spcBef>
          <a:spcPct val="20000"/>
        </a:spcBef>
        <a:spcAft>
          <a:spcPct val="0"/>
        </a:spcAft>
        <a:buFont typeface="Arial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1824038" indent="-260350" algn="l" defTabSz="1041400" rtl="0" fontAlgn="base">
        <a:spcBef>
          <a:spcPct val="20000"/>
        </a:spcBef>
        <a:spcAft>
          <a:spcPct val="0"/>
        </a:spcAft>
        <a:buFont typeface="Arial" charset="0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4pPr>
      <a:lvl5pPr marL="2346325" indent="-260350" algn="l" defTabSz="1041400" rtl="0" fontAlgn="base">
        <a:spcBef>
          <a:spcPct val="20000"/>
        </a:spcBef>
        <a:spcAft>
          <a:spcPct val="0"/>
        </a:spcAft>
        <a:buFont typeface="Arial" charset="0"/>
        <a:buChar char="»"/>
        <a:defRPr sz="2300" kern="1200">
          <a:solidFill>
            <a:schemeClr val="tx1"/>
          </a:solidFill>
          <a:latin typeface="+mn-lt"/>
          <a:ea typeface="+mn-ea"/>
          <a:cs typeface="+mn-cs"/>
        </a:defRPr>
      </a:lvl5pPr>
      <a:lvl6pPr marL="2867898" indent="-260718" algn="l" defTabSz="1042872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6pPr>
      <a:lvl7pPr marL="3389333" indent="-260718" algn="l" defTabSz="1042872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7pPr>
      <a:lvl8pPr marL="3910770" indent="-260718" algn="l" defTabSz="1042872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8pPr>
      <a:lvl9pPr marL="4432206" indent="-260718" algn="l" defTabSz="1042872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21436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42872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564308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085744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607179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128616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650052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171487" algn="l" defTabSz="1042872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obrazky.superia.cz/muzi/ctenar.php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048" y="6082267"/>
            <a:ext cx="6739070" cy="1387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599" y="127772"/>
            <a:ext cx="7875244" cy="89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2581" name="Group 5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7892294"/>
              </p:ext>
            </p:extLst>
          </p:nvPr>
        </p:nvGraphicFramePr>
        <p:xfrm>
          <a:off x="1557599" y="1319721"/>
          <a:ext cx="7843683" cy="4277715"/>
        </p:xfrm>
        <a:graphic>
          <a:graphicData uri="http://schemas.openxmlformats.org/drawingml/2006/table">
            <a:tbl>
              <a:tblPr/>
              <a:tblGrid>
                <a:gridCol w="2237074"/>
                <a:gridCol w="5606609"/>
              </a:tblGrid>
              <a:tr h="395566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566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VY_32_INOVACE_23-19</a:t>
                      </a:r>
                      <a:endParaRPr kumimoji="0" lang="cs-CZ" alt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84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566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566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7317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566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29.4.2013</a:t>
                      </a:r>
                      <a:endParaRPr kumimoji="0" lang="cs-CZ" alt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59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nové látky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názornější a přehlednější způsob vysvětlení učiva, </a:t>
                      </a: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832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Určeno k výkladu do hodiny</a:t>
                      </a: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566">
                <a:tc gridSpan="2"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alt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06934" marR="106934" marT="50408" marB="504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884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306388" y="1260475"/>
            <a:ext cx="9088437" cy="1620838"/>
          </a:xfrm>
        </p:spPr>
        <p:txBody>
          <a:bodyPr/>
          <a:lstStyle/>
          <a:p>
            <a:r>
              <a:rPr lang="cs-CZ" smtClean="0"/>
              <a:t>Zhutňovací technika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251075" y="3636963"/>
            <a:ext cx="74168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Zhutňováním uměle zvyšujeme objemovou hmotnost zeminy nebo násypu. Můžeme působit </a:t>
            </a:r>
            <a:r>
              <a:rPr lang="cs-CZ" sz="2800" b="1">
                <a:latin typeface="Calibri" pitchFamily="34" charset="0"/>
              </a:rPr>
              <a:t>statickou</a:t>
            </a:r>
            <a:r>
              <a:rPr lang="cs-CZ" sz="2800">
                <a:latin typeface="Calibri" pitchFamily="34" charset="0"/>
              </a:rPr>
              <a:t> nebo </a:t>
            </a:r>
            <a:r>
              <a:rPr lang="cs-CZ" sz="2800" b="1">
                <a:latin typeface="Calibri" pitchFamily="34" charset="0"/>
              </a:rPr>
              <a:t>dynamickou </a:t>
            </a:r>
            <a:r>
              <a:rPr lang="cs-CZ" sz="2800">
                <a:latin typeface="Calibri" pitchFamily="34" charset="0"/>
              </a:rPr>
              <a:t>silou. Nasypaný materiál pak nepodléhá dalšímu sedání.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90713" y="1404938"/>
            <a:ext cx="26828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Co je to hutnění?</a:t>
            </a:r>
          </a:p>
        </p:txBody>
      </p:sp>
      <p:pic>
        <p:nvPicPr>
          <p:cNvPr id="14340" name="Picture 2" descr="&amp;Ccaron;tená&amp;rcaron;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7038" y="3783013"/>
            <a:ext cx="150495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2" descr="Smajlík s brýlem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3725" y="903288"/>
            <a:ext cx="152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38413" y="1189038"/>
            <a:ext cx="62357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Čím se násypy hutní?  Asi každý zná válec,</a:t>
            </a:r>
          </a:p>
          <a:p>
            <a:r>
              <a:rPr lang="cs-CZ" sz="2800">
                <a:latin typeface="Calibri" pitchFamily="34" charset="0"/>
              </a:rPr>
              <a:t>ale který bude ten nejvhodnější?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66975" y="3421063"/>
            <a:ext cx="5451475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Vhodný typ se vybere podle:</a:t>
            </a:r>
          </a:p>
          <a:p>
            <a:r>
              <a:rPr lang="cs-CZ" sz="2800">
                <a:latin typeface="Calibri" pitchFamily="34" charset="0"/>
              </a:rPr>
              <a:t>             - zhutňovaného materiálu</a:t>
            </a:r>
          </a:p>
          <a:p>
            <a:r>
              <a:rPr lang="cs-CZ" sz="2800">
                <a:latin typeface="Calibri" pitchFamily="34" charset="0"/>
              </a:rPr>
              <a:t>	- rozsahu prací</a:t>
            </a:r>
          </a:p>
          <a:p>
            <a:r>
              <a:rPr lang="cs-CZ" sz="2800">
                <a:latin typeface="Calibri" pitchFamily="34" charset="0"/>
              </a:rPr>
              <a:t>	- potřebné hloubky zhutnění	</a:t>
            </a:r>
          </a:p>
          <a:p>
            <a:endParaRPr lang="cs-CZ" sz="2800">
              <a:latin typeface="Calibri" pitchFamily="34" charset="0"/>
            </a:endParaRPr>
          </a:p>
        </p:txBody>
      </p:sp>
      <p:pic>
        <p:nvPicPr>
          <p:cNvPr id="15364" name="Picture 2" descr="Smajlík s brýlem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3725" y="903288"/>
            <a:ext cx="152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&amp;Ccaron;tená&amp;rcaron;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7038" y="3783013"/>
            <a:ext cx="150495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5922963" y="3421063"/>
            <a:ext cx="2663825" cy="57626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50850" y="3492500"/>
            <a:ext cx="2303463" cy="6477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466975" y="1331913"/>
            <a:ext cx="3240088" cy="64928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8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75263" y="396875"/>
            <a:ext cx="4278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Tak jaký stroj mohu tedy použít 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38413" y="1404938"/>
            <a:ext cx="31083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Zhutňovací technika</a:t>
            </a:r>
          </a:p>
        </p:txBody>
      </p:sp>
      <p:sp>
        <p:nvSpPr>
          <p:cNvPr id="9" name="Šipka dolů 8"/>
          <p:cNvSpPr/>
          <p:nvPr/>
        </p:nvSpPr>
        <p:spPr>
          <a:xfrm rot="2806801">
            <a:off x="2836069" y="1929606"/>
            <a:ext cx="574675" cy="1655763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2288" y="3492500"/>
            <a:ext cx="3600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Statické válce</a:t>
            </a:r>
          </a:p>
        </p:txBody>
      </p:sp>
      <p:sp>
        <p:nvSpPr>
          <p:cNvPr id="13" name="Šipka dolů 12"/>
          <p:cNvSpPr/>
          <p:nvPr/>
        </p:nvSpPr>
        <p:spPr>
          <a:xfrm rot="18248337">
            <a:off x="4827588" y="1876425"/>
            <a:ext cx="576262" cy="1658938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922963" y="3421063"/>
            <a:ext cx="26638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technika</a:t>
            </a:r>
          </a:p>
        </p:txBody>
      </p:sp>
      <p:sp>
        <p:nvSpPr>
          <p:cNvPr id="16" name="Šipka dolů 15"/>
          <p:cNvSpPr/>
          <p:nvPr/>
        </p:nvSpPr>
        <p:spPr>
          <a:xfrm>
            <a:off x="7002463" y="4356100"/>
            <a:ext cx="504825" cy="2160588"/>
          </a:xfrm>
          <a:prstGeom prst="down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2442092">
            <a:off x="6010275" y="4227513"/>
            <a:ext cx="504825" cy="1233487"/>
          </a:xfrm>
          <a:prstGeom prst="down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ipka dolů 17"/>
          <p:cNvSpPr/>
          <p:nvPr/>
        </p:nvSpPr>
        <p:spPr>
          <a:xfrm rot="19172645">
            <a:off x="8042275" y="4164013"/>
            <a:ext cx="504825" cy="1173162"/>
          </a:xfrm>
          <a:prstGeom prst="down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690938" y="5797550"/>
            <a:ext cx="2663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7867650" y="5508625"/>
            <a:ext cx="2519363" cy="5048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851525" y="6661150"/>
            <a:ext cx="2663825" cy="576263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994400" y="6661150"/>
            <a:ext cx="29527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desky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3627438" y="5805488"/>
            <a:ext cx="2519362" cy="503237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8010525" y="5508625"/>
            <a:ext cx="295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pěchy</a:t>
            </a:r>
          </a:p>
        </p:txBody>
      </p:sp>
      <p:pic>
        <p:nvPicPr>
          <p:cNvPr id="16404" name="Picture 2" descr="Smajlík s brýlem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92638" y="196850"/>
            <a:ext cx="860425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1" grpId="0" animBg="1"/>
      <p:bldP spid="8" grpId="0" animBg="1"/>
      <p:bldP spid="4" grpId="0"/>
      <p:bldP spid="5" grpId="0"/>
      <p:bldP spid="9" grpId="0" animBg="1"/>
      <p:bldP spid="10" grpId="0"/>
      <p:bldP spid="13" grpId="0" animBg="1"/>
      <p:bldP spid="14" grpId="0"/>
      <p:bldP spid="16" grpId="0" animBg="1"/>
      <p:bldP spid="17" grpId="0" animBg="1"/>
      <p:bldP spid="18" grpId="0" animBg="1"/>
      <p:bldP spid="19" grpId="0"/>
      <p:bldP spid="21" grpId="0" animBg="1"/>
      <p:bldP spid="22" grpId="0" animBg="1"/>
      <p:bldP spid="23" grpId="0"/>
      <p:bldP spid="24" grpId="0" animBg="1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upload.wikimedia.org/wikipedia/commons/thumb/e/e7/V%C3%A1lec_hamm.JPG/320px-V%C3%A1lec_ham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4763" y="4500563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 3"/>
          <p:cNvSpPr/>
          <p:nvPr/>
        </p:nvSpPr>
        <p:spPr>
          <a:xfrm>
            <a:off x="522288" y="971550"/>
            <a:ext cx="4103687" cy="6492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66750" y="971550"/>
            <a:ext cx="54721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Statické zhutňovací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22288" y="1692275"/>
            <a:ext cx="9105900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Statické válce se vyrábějí s </a:t>
            </a:r>
            <a:r>
              <a:rPr lang="cs-CZ" sz="2800" b="1">
                <a:latin typeface="Calibri" pitchFamily="34" charset="0"/>
              </a:rPr>
              <a:t>hladkými ocelovými běhouny</a:t>
            </a:r>
          </a:p>
          <a:p>
            <a:r>
              <a:rPr lang="cs-CZ" sz="2800">
                <a:latin typeface="Calibri" pitchFamily="34" charset="0"/>
              </a:rPr>
              <a:t>nebo </a:t>
            </a:r>
            <a:r>
              <a:rPr lang="cs-CZ" sz="2800" b="1">
                <a:latin typeface="Calibri" pitchFamily="34" charset="0"/>
              </a:rPr>
              <a:t>pneumatikové</a:t>
            </a:r>
            <a:r>
              <a:rPr lang="cs-CZ" sz="2800">
                <a:latin typeface="Calibri" pitchFamily="34" charset="0"/>
              </a:rPr>
              <a:t>. Mohou být vlečené za tahačem (zřídka)</a:t>
            </a:r>
          </a:p>
          <a:p>
            <a:r>
              <a:rPr lang="cs-CZ" sz="2800">
                <a:latin typeface="Calibri" pitchFamily="34" charset="0"/>
              </a:rPr>
              <a:t>nebo samopojízdné.  U statických válců je účinek hutnění dán</a:t>
            </a:r>
          </a:p>
          <a:p>
            <a:r>
              <a:rPr lang="cs-CZ" sz="2800">
                <a:latin typeface="Calibri" pitchFamily="34" charset="0"/>
              </a:rPr>
              <a:t>jejich hmotností. Za zhutněné lze považovat místo, které </a:t>
            </a:r>
          </a:p>
          <a:p>
            <a:r>
              <a:rPr lang="cs-CZ" sz="2800">
                <a:latin typeface="Calibri" pitchFamily="34" charset="0"/>
              </a:rPr>
              <a:t>přejedou minimálně  4 x až 6 x.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90713" y="4213225"/>
            <a:ext cx="3006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 co je to ten běhoun?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78050" y="5797550"/>
            <a:ext cx="43211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Běhoun</a:t>
            </a:r>
            <a:r>
              <a:rPr lang="cs-CZ" sz="2400">
                <a:latin typeface="Calibri" pitchFamily="34" charset="0"/>
              </a:rPr>
              <a:t> (lidově též „kulidlo“ či „válec“, anglicky „drum“) </a:t>
            </a:r>
            <a:r>
              <a:rPr lang="cs-CZ" sz="2400" b="1">
                <a:latin typeface="Calibri" pitchFamily="34" charset="0"/>
              </a:rPr>
              <a:t>je</a:t>
            </a: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pracovním nástrojem válce</a:t>
            </a:r>
            <a:r>
              <a:rPr lang="cs-CZ" sz="2400">
                <a:latin typeface="Calibri" pitchFamily="34" charset="0"/>
              </a:rPr>
              <a:t>.</a:t>
            </a:r>
          </a:p>
        </p:txBody>
      </p:sp>
      <p:sp>
        <p:nvSpPr>
          <p:cNvPr id="16" name="Zahnutá šipka dolů 15"/>
          <p:cNvSpPr/>
          <p:nvPr/>
        </p:nvSpPr>
        <p:spPr>
          <a:xfrm>
            <a:off x="2898775" y="4860925"/>
            <a:ext cx="4751388" cy="1079500"/>
          </a:xfrm>
          <a:prstGeom prst="curvedDownArrow">
            <a:avLst>
              <a:gd name="adj1" fmla="val 25000"/>
              <a:gd name="adj2" fmla="val 55723"/>
              <a:gd name="adj3" fmla="val 25000"/>
            </a:avLst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7417" name="Picture 2" descr="Smajlík s brýlem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2588" y="3681413"/>
            <a:ext cx="152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2" descr="&amp;Ccaron;tená&amp;rcaron;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575" y="5473700"/>
            <a:ext cx="150495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2" animBg="1"/>
      <p:bldP spid="2" grpId="2"/>
      <p:bldP spid="3" grpId="2"/>
      <p:bldP spid="5" grpId="2"/>
      <p:bldP spid="7" grpId="0"/>
      <p:bldP spid="9" grpId="0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66750" y="971550"/>
            <a:ext cx="4032250" cy="576263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66750" y="971550"/>
            <a:ext cx="54721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Statické zhutňovací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93725" y="1692275"/>
            <a:ext cx="9648825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Válce s hladkými ocelovými běhouny </a:t>
            </a:r>
            <a:r>
              <a:rPr lang="cs-CZ" sz="2800">
                <a:latin typeface="Calibri" pitchFamily="34" charset="0"/>
              </a:rPr>
              <a:t>mohou být v provedení:</a:t>
            </a:r>
          </a:p>
          <a:p>
            <a:r>
              <a:rPr lang="cs-CZ" sz="2800">
                <a:latin typeface="Calibri" pitchFamily="34" charset="0"/>
              </a:rPr>
              <a:t>	- dvouosém dvouběhounovém</a:t>
            </a:r>
          </a:p>
          <a:p>
            <a:r>
              <a:rPr lang="cs-CZ" sz="2800">
                <a:latin typeface="Calibri" pitchFamily="34" charset="0"/>
              </a:rPr>
              <a:t>	- dvouosém tříběhounovém.</a:t>
            </a:r>
          </a:p>
          <a:p>
            <a:r>
              <a:rPr lang="cs-CZ" sz="2800">
                <a:latin typeface="Calibri" pitchFamily="34" charset="0"/>
              </a:rPr>
              <a:t>Válce mají poměrně malý hutnicí účinek (15 – 20 cm) a jsou </a:t>
            </a:r>
          </a:p>
          <a:p>
            <a:r>
              <a:rPr lang="cs-CZ" sz="2800">
                <a:latin typeface="Calibri" pitchFamily="34" charset="0"/>
              </a:rPr>
              <a:t>vhodné pro hutnění soudržných zemin.</a:t>
            </a:r>
          </a:p>
          <a:p>
            <a:endParaRPr lang="cs-CZ" sz="2800">
              <a:latin typeface="Calibri" pitchFamily="34" charset="0"/>
            </a:endParaRPr>
          </a:p>
        </p:txBody>
      </p:sp>
      <p:pic>
        <p:nvPicPr>
          <p:cNvPr id="18438" name="Picture 2" descr="http://upload.wikimedia.org/wikipedia/commons/thumb/7/75/Steam_roller.JPG/320px-Steam_roll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98550" y="4370388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22288" y="828675"/>
            <a:ext cx="4032250" cy="50323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93725" y="755650"/>
            <a:ext cx="547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Statické zhutňovací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93725" y="1692275"/>
            <a:ext cx="9074150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Pneumatikové válce mají větší výkon, jsou rychlejší, lze je použít k hutnění soudržných zemin a asfaltových krytů vozovek. Zhutňují do hloubky až 60 cm.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93725" y="1763713"/>
            <a:ext cx="9694863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Rychle následující rázy běhounu vyvolávají rozkmitání částic</a:t>
            </a:r>
          </a:p>
          <a:p>
            <a:r>
              <a:rPr lang="cs-CZ" sz="2800">
                <a:latin typeface="Calibri" pitchFamily="34" charset="0"/>
              </a:rPr>
              <a:t>zhutňovaného materiálu.  Dochází k dokonalejšímu a rychlejšímu </a:t>
            </a:r>
          </a:p>
          <a:p>
            <a:r>
              <a:rPr lang="cs-CZ" sz="2800">
                <a:latin typeface="Calibri" pitchFamily="34" charset="0"/>
              </a:rPr>
              <a:t>zhutnění, v případě potřeby i do poměrně značné hloubky.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62150" y="3708400"/>
            <a:ext cx="5073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 jak se ten běhoun vlastně rozvibruje?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962150" y="4860925"/>
            <a:ext cx="8626475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Uvnitř běhounu je umístěný minimálně jeden excentr, </a:t>
            </a:r>
          </a:p>
          <a:p>
            <a:r>
              <a:rPr lang="cs-CZ" sz="2800">
                <a:latin typeface="Calibri" pitchFamily="34" charset="0"/>
              </a:rPr>
              <a:t>neboli výstředník. Je poháněn hydraulicky a při roztočení</a:t>
            </a:r>
          </a:p>
          <a:p>
            <a:r>
              <a:rPr lang="cs-CZ" sz="2800">
                <a:latin typeface="Calibri" pitchFamily="34" charset="0"/>
              </a:rPr>
              <a:t>rozkmitá celý běhoun.  Frekvenci excentru je možné</a:t>
            </a:r>
          </a:p>
          <a:p>
            <a:r>
              <a:rPr lang="cs-CZ" sz="2800">
                <a:latin typeface="Calibri" pitchFamily="34" charset="0"/>
              </a:rPr>
              <a:t> měnit, nastavit lze od 25 do 50 Hz. Mimochodem – vibraci</a:t>
            </a:r>
          </a:p>
          <a:p>
            <a:r>
              <a:rPr lang="cs-CZ" sz="2800">
                <a:latin typeface="Calibri" pitchFamily="34" charset="0"/>
              </a:rPr>
              <a:t>lze i vypnout a válec  pak pracuje jako statický.</a:t>
            </a:r>
          </a:p>
        </p:txBody>
      </p:sp>
      <p:pic>
        <p:nvPicPr>
          <p:cNvPr id="20487" name="Picture 2" descr="Smajlík s brýlem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3725" y="2946400"/>
            <a:ext cx="152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2" descr="&amp;Ccaron;tená&amp;rcaron;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7038" y="4843463"/>
            <a:ext cx="150495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5" grpId="0"/>
      <p:bldP spid="7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93725" y="1692275"/>
            <a:ext cx="91694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Pro zhutňování zemin je doporučená frekvence f = 25 – 35 Hz,</a:t>
            </a:r>
          </a:p>
          <a:p>
            <a:r>
              <a:rPr lang="cs-CZ" sz="2800">
                <a:latin typeface="Calibri" pitchFamily="34" charset="0"/>
              </a:rPr>
              <a:t>při zhutňování živičných povrchů vozovek f = 35 – 50 Hz.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U moderních válců je možné nastavit i účinek hutnění:</a:t>
            </a:r>
          </a:p>
          <a:p>
            <a:r>
              <a:rPr lang="cs-CZ" sz="2800">
                <a:latin typeface="Calibri" pitchFamily="34" charset="0"/>
              </a:rPr>
              <a:t>	- hloubkové hutnění</a:t>
            </a:r>
          </a:p>
          <a:p>
            <a:r>
              <a:rPr lang="cs-CZ" sz="2800">
                <a:latin typeface="Calibri" pitchFamily="34" charset="0"/>
              </a:rPr>
              <a:t>	- povrchové (oscilační) hutnění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62150" y="4860925"/>
            <a:ext cx="5275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Teď mě napadá, jak je to s tou frekvencí?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06613" y="5940425"/>
            <a:ext cx="75819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1 Hz = 60 otáček za minutu. Při 50 hertzích se tedy </a:t>
            </a:r>
          </a:p>
          <a:p>
            <a:r>
              <a:rPr lang="cs-CZ" sz="2800">
                <a:latin typeface="Calibri" pitchFamily="34" charset="0"/>
              </a:rPr>
              <a:t>výstředník otočí 3000krát za minutu.</a:t>
            </a:r>
          </a:p>
        </p:txBody>
      </p:sp>
      <p:pic>
        <p:nvPicPr>
          <p:cNvPr id="21511" name="Picture 2" descr="Smajlík s brýlem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4713" y="4370388"/>
            <a:ext cx="1252537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2" descr="&amp;Ccaron;tená&amp;rcaron;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8325" y="5627688"/>
            <a:ext cx="150495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5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1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22288" y="1692275"/>
            <a:ext cx="7340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 se vyrábějí v několika provedeních: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93725" y="2555875"/>
            <a:ext cx="3429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Vlečené vibrační válce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74813" y="3348038"/>
            <a:ext cx="51117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Tandemové vibrační válce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54313" y="4213225"/>
            <a:ext cx="36417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 tahačové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346700" y="5797550"/>
            <a:ext cx="19494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Kompaktory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833813" y="5076825"/>
            <a:ext cx="4244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Kombinované vibrační válce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  <p:bldP spid="10" grpId="0"/>
      <p:bldP spid="11" grpId="0"/>
      <p:bldP spid="12" grpId="0"/>
      <p:bldP spid="13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03263" y="1763713"/>
            <a:ext cx="9107487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Vlečené vibrační válce </a:t>
            </a:r>
            <a:r>
              <a:rPr lang="cs-CZ" sz="2800">
                <a:latin typeface="Calibri" pitchFamily="34" charset="0"/>
              </a:rPr>
              <a:t>jsou tahány traktory, povrch běhounu </a:t>
            </a:r>
          </a:p>
          <a:p>
            <a:r>
              <a:rPr lang="cs-CZ" sz="2800">
                <a:latin typeface="Calibri" pitchFamily="34" charset="0"/>
              </a:rPr>
              <a:t>může být hladký nebo profilovaný. Zhutňují zejména </a:t>
            </a:r>
          </a:p>
          <a:p>
            <a:r>
              <a:rPr lang="cs-CZ" sz="2800">
                <a:latin typeface="Calibri" pitchFamily="34" charset="0"/>
              </a:rPr>
              <a:t>nesoudržné zeminy.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22288" y="2413000"/>
            <a:ext cx="9571037" cy="353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Tandemové vibrační válce </a:t>
            </a:r>
            <a:r>
              <a:rPr lang="cs-CZ" sz="2800">
                <a:latin typeface="Calibri" pitchFamily="34" charset="0"/>
              </a:rPr>
              <a:t>mají dvojici běhounů. Pohon pojezdu</a:t>
            </a:r>
          </a:p>
          <a:p>
            <a:r>
              <a:rPr lang="cs-CZ" sz="2800">
                <a:latin typeface="Calibri" pitchFamily="34" charset="0"/>
              </a:rPr>
              <a:t>je buď na zadním nebo na obou běhounech, obdobně je to </a:t>
            </a:r>
          </a:p>
          <a:p>
            <a:r>
              <a:rPr lang="cs-CZ" sz="2800">
                <a:latin typeface="Calibri" pitchFamily="34" charset="0"/>
              </a:rPr>
              <a:t>s excentry. Účinek vibrace je několikanásobný v porovnání se </a:t>
            </a:r>
          </a:p>
          <a:p>
            <a:r>
              <a:rPr lang="cs-CZ" sz="2800">
                <a:latin typeface="Calibri" pitchFamily="34" charset="0"/>
              </a:rPr>
              <a:t>stejně těžkým statickým válcem.  Tandemové válce se vyrábějí</a:t>
            </a:r>
          </a:p>
          <a:p>
            <a:r>
              <a:rPr lang="cs-CZ" sz="2800">
                <a:latin typeface="Calibri" pitchFamily="34" charset="0"/>
              </a:rPr>
              <a:t>v několika variantách podle výkonu a typu prováděné práce.</a:t>
            </a:r>
          </a:p>
          <a:p>
            <a:r>
              <a:rPr lang="cs-CZ" sz="2800">
                <a:latin typeface="Calibri" pitchFamily="34" charset="0"/>
              </a:rPr>
              <a:t>Podle potřeby jsou k dispozici válce </a:t>
            </a:r>
            <a:r>
              <a:rPr lang="cs-CZ" sz="2800" b="1">
                <a:latin typeface="Calibri" pitchFamily="34" charset="0"/>
              </a:rPr>
              <a:t>ručně vedené</a:t>
            </a:r>
            <a:r>
              <a:rPr lang="cs-CZ" sz="2800">
                <a:latin typeface="Calibri" pitchFamily="34" charset="0"/>
              </a:rPr>
              <a:t>, </a:t>
            </a:r>
            <a:r>
              <a:rPr lang="cs-CZ" sz="2800" b="1">
                <a:latin typeface="Calibri" pitchFamily="34" charset="0"/>
              </a:rPr>
              <a:t>samopojízdné</a:t>
            </a:r>
          </a:p>
          <a:p>
            <a:r>
              <a:rPr lang="cs-CZ" sz="2800">
                <a:latin typeface="Calibri" pitchFamily="34" charset="0"/>
              </a:rPr>
              <a:t>i </a:t>
            </a:r>
            <a:r>
              <a:rPr lang="cs-CZ" sz="2800" b="1">
                <a:latin typeface="Calibri" pitchFamily="34" charset="0"/>
              </a:rPr>
              <a:t>dálkově ovládané</a:t>
            </a:r>
            <a:r>
              <a:rPr lang="cs-CZ" sz="2800">
                <a:latin typeface="Calibri" pitchFamily="34" charset="0"/>
              </a:rPr>
              <a:t>.  Jsou vhodné pro hutnění zemin, štěrkových </a:t>
            </a:r>
          </a:p>
          <a:p>
            <a:r>
              <a:rPr lang="cs-CZ" sz="2800">
                <a:latin typeface="Calibri" pitchFamily="34" charset="0"/>
              </a:rPr>
              <a:t>násypů i živičných krytů.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93725" y="1836738"/>
            <a:ext cx="92329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Válce ručně vedené </a:t>
            </a:r>
            <a:r>
              <a:rPr lang="cs-CZ" sz="2800">
                <a:latin typeface="Calibri" pitchFamily="34" charset="0"/>
              </a:rPr>
              <a:t>jsou určeny pro zhutňování menších ploch</a:t>
            </a:r>
          </a:p>
          <a:p>
            <a:r>
              <a:rPr lang="cs-CZ" sz="2800">
                <a:latin typeface="Calibri" pitchFamily="34" charset="0"/>
              </a:rPr>
              <a:t>(např. chodník). Ovládání je umístěno na oji s rukojetí.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22288" y="1763713"/>
            <a:ext cx="90249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Válce samopojízdné </a:t>
            </a:r>
            <a:r>
              <a:rPr lang="cs-CZ" sz="2800">
                <a:latin typeface="Calibri" pitchFamily="34" charset="0"/>
              </a:rPr>
              <a:t>jsou ovládány přímo ze stroje, obsluha</a:t>
            </a:r>
          </a:p>
          <a:p>
            <a:r>
              <a:rPr lang="cs-CZ" sz="2800">
                <a:latin typeface="Calibri" pitchFamily="34" charset="0"/>
              </a:rPr>
              <a:t>sedí nebo stojí. Nejčastěji se využívají pro zhutňování asfaltu.</a:t>
            </a:r>
          </a:p>
        </p:txBody>
      </p:sp>
      <p:pic>
        <p:nvPicPr>
          <p:cNvPr id="26633" name="Picture 9" descr="P1060227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14450" y="2916238"/>
            <a:ext cx="5329238" cy="3997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1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93725" y="1620838"/>
            <a:ext cx="885666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Vibrační příkopové válce </a:t>
            </a:r>
            <a:r>
              <a:rPr lang="cs-CZ" sz="2800">
                <a:latin typeface="Calibri" pitchFamily="34" charset="0"/>
              </a:rPr>
              <a:t>se používají zejména pro hutnění</a:t>
            </a:r>
          </a:p>
          <a:p>
            <a:r>
              <a:rPr lang="cs-CZ" sz="2800">
                <a:latin typeface="Calibri" pitchFamily="34" charset="0"/>
              </a:rPr>
              <a:t>dna příkopu nebo výkopu nebo na místech, kde hrozí vlivem</a:t>
            </a:r>
          </a:p>
          <a:p>
            <a:r>
              <a:rPr lang="cs-CZ" sz="2800">
                <a:latin typeface="Calibri" pitchFamily="34" charset="0"/>
              </a:rPr>
              <a:t>vibrace sesutí zeminy. Jsou vybaveny kabelovým nebo dálkovým infračerveným ovladačem.</a:t>
            </a:r>
          </a:p>
        </p:txBody>
      </p:sp>
      <p:pic>
        <p:nvPicPr>
          <p:cNvPr id="27655" name="Picture 7" descr="P1060284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41875" y="3924300"/>
            <a:ext cx="4464050" cy="3348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4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66750" y="1908175"/>
            <a:ext cx="8856663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Tahačový válec </a:t>
            </a:r>
            <a:r>
              <a:rPr lang="cs-CZ" sz="2800">
                <a:latin typeface="Calibri" pitchFamily="34" charset="0"/>
              </a:rPr>
              <a:t>je složen ze dvou částí, </a:t>
            </a:r>
            <a:r>
              <a:rPr lang="cs-CZ" sz="2800" b="1">
                <a:latin typeface="Calibri" pitchFamily="34" charset="0"/>
              </a:rPr>
              <a:t>pojezdové</a:t>
            </a:r>
            <a:r>
              <a:rPr lang="cs-CZ" sz="2800">
                <a:latin typeface="Calibri" pitchFamily="34" charset="0"/>
              </a:rPr>
              <a:t> a </a:t>
            </a:r>
            <a:r>
              <a:rPr lang="cs-CZ" sz="2800" b="1">
                <a:latin typeface="Calibri" pitchFamily="34" charset="0"/>
              </a:rPr>
              <a:t>hutnicí</a:t>
            </a:r>
            <a:r>
              <a:rPr lang="cs-CZ" sz="2800">
                <a:latin typeface="Calibri" pitchFamily="34" charset="0"/>
              </a:rPr>
              <a:t>.</a:t>
            </a:r>
          </a:p>
          <a:p>
            <a:r>
              <a:rPr lang="cs-CZ" sz="2800">
                <a:latin typeface="Calibri" pitchFamily="34" charset="0"/>
              </a:rPr>
              <a:t>Součástí pojezdové části je motor, hydraulické mechanismy a pneumatiková náprava.  Běhounová část je s pojezdovou spojena kloubem. Ocelový běhoun může mít hladký nebo profilovaný povrch. Tahačové válce jsou vhodné k hutnění všech typů zemin a násypů.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699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pic>
        <p:nvPicPr>
          <p:cNvPr id="29703" name="Picture 7" descr="P1060220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98550" y="1692275"/>
            <a:ext cx="7429500" cy="5572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93725" y="971550"/>
            <a:ext cx="2520950" cy="5762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1043056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3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38188" y="971550"/>
            <a:ext cx="2193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Vibrační válce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22288" y="1692275"/>
            <a:ext cx="6911975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Kombinované válce </a:t>
            </a:r>
            <a:r>
              <a:rPr lang="cs-CZ" sz="2800">
                <a:latin typeface="Calibri" pitchFamily="34" charset="0"/>
              </a:rPr>
              <a:t>mají dva různé běhouny. Vpředu hladký vibrační ocelový běhoun, vzadu běhoun složený z několika pneumatik. Tyto válce jsou konstruovány pro hutnění  živičných</a:t>
            </a:r>
          </a:p>
          <a:p>
            <a:r>
              <a:rPr lang="cs-CZ" sz="2800">
                <a:latin typeface="Calibri" pitchFamily="34" charset="0"/>
              </a:rPr>
              <a:t>ploch.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50850" y="828675"/>
            <a:ext cx="982821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Kompaktor </a:t>
            </a:r>
            <a:r>
              <a:rPr lang="cs-CZ" sz="2800">
                <a:latin typeface="Calibri" pitchFamily="34" charset="0"/>
              </a:rPr>
              <a:t>je speciálním typem válce.  Běhouny jsou nahrazeny</a:t>
            </a:r>
          </a:p>
          <a:p>
            <a:r>
              <a:rPr lang="cs-CZ" sz="2800">
                <a:latin typeface="Calibri" pitchFamily="34" charset="0"/>
              </a:rPr>
              <a:t>širokými ocelovými profilovanými koly. Stroj má v základní výbavě</a:t>
            </a:r>
          </a:p>
          <a:p>
            <a:r>
              <a:rPr lang="cs-CZ" sz="2800">
                <a:latin typeface="Calibri" pitchFamily="34" charset="0"/>
              </a:rPr>
              <a:t>i čelní mřížovou či plnou radlici k hrubému rozhrnování. Používá se</a:t>
            </a:r>
          </a:p>
          <a:p>
            <a:r>
              <a:rPr lang="cs-CZ" sz="2800">
                <a:latin typeface="Calibri" pitchFamily="34" charset="0"/>
              </a:rPr>
              <a:t>na liniových stavbách nebo skládkách komunálního odpadu.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534988" y="303213"/>
            <a:ext cx="1931987" cy="381000"/>
          </a:xfrm>
        </p:spPr>
        <p:txBody>
          <a:bodyPr/>
          <a:lstStyle/>
          <a:p>
            <a:pPr algn="l"/>
            <a:r>
              <a:rPr lang="cs-CZ" sz="1600" smtClean="0"/>
              <a:t>Zhutňovací  technika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66750" y="1044575"/>
            <a:ext cx="9648825" cy="4940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defTabSz="1043056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Zdroje:</a:t>
            </a:r>
          </a:p>
          <a:p>
            <a:pPr marL="342900" indent="-342900" defTabSz="1043056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NLYL. </a:t>
            </a:r>
            <a:r>
              <a:rPr lang="cs-CZ" i="1" dirty="0">
                <a:latin typeface="+mn-lt"/>
                <a:cs typeface="+mn-cs"/>
              </a:rPr>
              <a:t>Obrázky, kliparty, ilustrace - velký výběr obrázků </a:t>
            </a:r>
            <a:r>
              <a:rPr lang="cs-CZ" i="1" dirty="0" err="1">
                <a:latin typeface="+mn-lt"/>
                <a:cs typeface="+mn-cs"/>
              </a:rPr>
              <a:t>zdrama</a:t>
            </a:r>
            <a:r>
              <a:rPr lang="cs-CZ" dirty="0">
                <a:latin typeface="+mn-lt"/>
                <a:cs typeface="+mn-cs"/>
              </a:rPr>
              <a:t> [online]. [cit. </a:t>
            </a:r>
            <a:r>
              <a:rPr lang="cs-CZ" dirty="0" smtClean="0">
                <a:latin typeface="+mn-lt"/>
                <a:cs typeface="+mn-cs"/>
              </a:rPr>
              <a:t>29.4.2013</a:t>
            </a:r>
            <a:r>
              <a:rPr lang="cs-CZ" dirty="0">
                <a:latin typeface="+mn-lt"/>
                <a:cs typeface="+mn-cs"/>
              </a:rPr>
              <a:t>]. Dostupný na WWW: </a:t>
            </a:r>
            <a:r>
              <a:rPr lang="cs-CZ" dirty="0">
                <a:latin typeface="+mn-lt"/>
                <a:cs typeface="+mn-cs"/>
                <a:hlinkClick r:id="rId2"/>
              </a:rPr>
              <a:t>http://obrazky.superia.cz/muzi/ctenar.php</a:t>
            </a:r>
            <a:endParaRPr lang="cs-CZ" dirty="0">
              <a:latin typeface="+mn-lt"/>
              <a:cs typeface="+mn-cs"/>
            </a:endParaRPr>
          </a:p>
          <a:p>
            <a:pPr marL="342900" indent="-342900" defTabSz="1043056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FREEDO. </a:t>
            </a:r>
            <a:r>
              <a:rPr lang="cs-CZ" i="1" dirty="0">
                <a:latin typeface="+mn-lt"/>
                <a:cs typeface="+mn-cs"/>
              </a:rPr>
              <a:t>Obrázky, kliparty, ilustrace - velký výběr obrázků </a:t>
            </a:r>
            <a:r>
              <a:rPr lang="cs-CZ" i="1" dirty="0" err="1">
                <a:latin typeface="+mn-lt"/>
                <a:cs typeface="+mn-cs"/>
              </a:rPr>
              <a:t>zdrama</a:t>
            </a:r>
            <a:r>
              <a:rPr lang="cs-CZ" dirty="0">
                <a:latin typeface="+mn-lt"/>
                <a:cs typeface="+mn-cs"/>
              </a:rPr>
              <a:t> [online]. [cit. </a:t>
            </a:r>
            <a:r>
              <a:rPr lang="cs-CZ" dirty="0" smtClean="0">
                <a:latin typeface="+mn-lt"/>
                <a:cs typeface="+mn-cs"/>
              </a:rPr>
              <a:t>29.4.2013</a:t>
            </a:r>
            <a:r>
              <a:rPr lang="cs-CZ" dirty="0">
                <a:latin typeface="+mn-lt"/>
                <a:cs typeface="+mn-cs"/>
              </a:rPr>
              <a:t>]. Dostupný na WWW: http://obrazky.superia.cz/smajlici/smajlik_s_brylemi.php </a:t>
            </a:r>
          </a:p>
          <a:p>
            <a:pPr marL="342900" indent="-342900" defTabSz="1043056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LANGER, Pavel. </a:t>
            </a:r>
            <a:r>
              <a:rPr lang="cs-CZ" i="1" dirty="0">
                <a:latin typeface="+mn-lt"/>
                <a:cs typeface="+mn-cs"/>
              </a:rPr>
              <a:t>Wikipedie</a:t>
            </a:r>
            <a:r>
              <a:rPr lang="cs-CZ" dirty="0">
                <a:latin typeface="+mn-lt"/>
                <a:cs typeface="+mn-cs"/>
              </a:rPr>
              <a:t> [online]. [cit. </a:t>
            </a:r>
            <a:r>
              <a:rPr lang="cs-CZ" dirty="0" smtClean="0">
                <a:latin typeface="+mn-lt"/>
                <a:cs typeface="+mn-cs"/>
              </a:rPr>
              <a:t>29.4.2013</a:t>
            </a:r>
            <a:r>
              <a:rPr lang="cs-CZ" dirty="0">
                <a:latin typeface="+mn-lt"/>
                <a:cs typeface="+mn-cs"/>
              </a:rPr>
              <a:t>]. Dostupný na WWW: http://cs.wikipedia.org/wiki/Soubor:Roller_NTC_VT090.jpg </a:t>
            </a:r>
          </a:p>
          <a:p>
            <a:pPr marL="342900" indent="-342900" defTabSz="1043056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LANGER, Pavel. </a:t>
            </a:r>
            <a:r>
              <a:rPr lang="cs-CZ" i="1" dirty="0">
                <a:latin typeface="+mn-lt"/>
                <a:cs typeface="+mn-cs"/>
              </a:rPr>
              <a:t>Wikipedie</a:t>
            </a:r>
            <a:r>
              <a:rPr lang="cs-CZ" dirty="0">
                <a:latin typeface="+mn-lt"/>
                <a:cs typeface="+mn-cs"/>
              </a:rPr>
              <a:t> [online]. [cit. </a:t>
            </a:r>
            <a:r>
              <a:rPr lang="cs-CZ" dirty="0" smtClean="0">
                <a:latin typeface="+mn-lt"/>
                <a:cs typeface="+mn-cs"/>
              </a:rPr>
              <a:t>29.4.2013</a:t>
            </a:r>
            <a:r>
              <a:rPr lang="cs-CZ" dirty="0">
                <a:latin typeface="+mn-lt"/>
                <a:cs typeface="+mn-cs"/>
              </a:rPr>
              <a:t>]. Dostupný na WWW: http://upload.wikimedia.org/wikipedia/commons/thumb/e/e7/V%C3%A1lec_hamm.JPG/320px-V%C3%A1lec_hamm.JPG</a:t>
            </a:r>
          </a:p>
          <a:p>
            <a:pPr marL="342900" indent="-342900" defTabSz="1043056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 LANGER, Pavel. </a:t>
            </a:r>
            <a:r>
              <a:rPr lang="cs-CZ" i="1" dirty="0">
                <a:latin typeface="+mn-lt"/>
                <a:cs typeface="+mn-cs"/>
              </a:rPr>
              <a:t>Wikipedie</a:t>
            </a:r>
            <a:r>
              <a:rPr lang="cs-CZ" dirty="0">
                <a:latin typeface="+mn-lt"/>
                <a:cs typeface="+mn-cs"/>
              </a:rPr>
              <a:t> [online]. [cit. </a:t>
            </a:r>
            <a:r>
              <a:rPr lang="cs-CZ" dirty="0" smtClean="0">
                <a:latin typeface="+mn-lt"/>
                <a:cs typeface="+mn-cs"/>
              </a:rPr>
              <a:t>29.4.2013</a:t>
            </a:r>
            <a:r>
              <a:rPr lang="cs-CZ" dirty="0">
                <a:latin typeface="+mn-lt"/>
                <a:cs typeface="+mn-cs"/>
              </a:rPr>
              <a:t>]. Dostupný na WWW: http://cs.wikipedia.org/wiki/Soubor:Steam_roller.JPG</a:t>
            </a:r>
          </a:p>
          <a:p>
            <a:pPr marL="342900" indent="-342900" defTabSz="1043056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342900" indent="-342900" defTabSz="1043056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893</Words>
  <Application>Microsoft Office PowerPoint</Application>
  <PresentationFormat>Vlastní</PresentationFormat>
  <Paragraphs>139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Zhutňovací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  <vt:lpstr>Zhutňovací  technika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2013-12-07T16:51:31Z</dcterms:modified>
</cp:coreProperties>
</file>