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theme/themeOverride1.xml" ContentType="application/vnd.openxmlformats-officedocument.themeOverride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4" r:id="rId2"/>
    <p:sldId id="257" r:id="rId3"/>
    <p:sldId id="258" r:id="rId4"/>
    <p:sldId id="259" r:id="rId5"/>
    <p:sldId id="261" r:id="rId6"/>
    <p:sldId id="262" r:id="rId7"/>
    <p:sldId id="265" r:id="rId8"/>
    <p:sldId id="263" r:id="rId9"/>
    <p:sldId id="267" r:id="rId10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6" d="100"/>
          <a:sy n="76" d="100"/>
        </p:scale>
        <p:origin x="-336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římá spojovací čára 3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29" name="Nadpis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cs-CZ" smtClean="0"/>
              <a:t>Klepnutím lze upravit styl předlohy podnadpisů.</a:t>
            </a:r>
            <a:endParaRPr lang="en-US"/>
          </a:p>
        </p:txBody>
      </p:sp>
      <p:sp>
        <p:nvSpPr>
          <p:cNvPr id="5" name="Zástupný symbol pro datum 15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E3A781A-5614-4C31-ABDC-0DEC60676379}" type="datetimeFigureOut">
              <a:rPr lang="cs-CZ"/>
              <a:pPr>
                <a:defRPr/>
              </a:pPr>
              <a:t>19.3.2012</a:t>
            </a:fld>
            <a:endParaRPr lang="cs-CZ"/>
          </a:p>
        </p:txBody>
      </p:sp>
      <p:sp>
        <p:nvSpPr>
          <p:cNvPr id="6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8229600" y="6473825"/>
            <a:ext cx="758825" cy="2476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CF0FA6F-9522-4D47-91AA-39EA391382A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Nadpis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27" name="Zástupný symbol pro obsah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22D0D79-DC47-4AF5-BEA5-9633E7579FEC}" type="datetimeFigureOut">
              <a:rPr lang="cs-CZ"/>
              <a:pPr>
                <a:defRPr/>
              </a:pPr>
              <a:t>19.3.2012</a:t>
            </a:fld>
            <a:endParaRPr lang="cs-CZ"/>
          </a:p>
        </p:txBody>
      </p:sp>
      <p:sp>
        <p:nvSpPr>
          <p:cNvPr id="5" name="Zástupný symbol pro zápatí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15"/>
          <p:cNvSpPr>
            <a:spLocks noGrp="1"/>
          </p:cNvSpPr>
          <p:nvPr>
            <p:ph type="sldNum" sz="quarter" idx="12"/>
          </p:nvPr>
        </p:nvSpPr>
        <p:spPr>
          <a:xfrm>
            <a:off x="8229600" y="6473825"/>
            <a:ext cx="758825" cy="2476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3C89104-A66E-4734-AA5F-27EE8413009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římá spojovací čára 3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5" name="Zástupný symbol pro datum 18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F4A9BFA-2E7C-4BA7-8B86-8FF30A00BFC5}" type="datetimeFigureOut">
              <a:rPr lang="cs-CZ"/>
              <a:pPr>
                <a:defRPr/>
              </a:pPr>
              <a:t>19.3.2012</a:t>
            </a:fld>
            <a:endParaRPr lang="cs-CZ"/>
          </a:p>
        </p:txBody>
      </p:sp>
      <p:sp>
        <p:nvSpPr>
          <p:cNvPr id="7" name="Zástupný symbol pro zápatí 10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92071E4-EBFC-41BB-8A69-BED47C26BD4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Nadpis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Zástupný symbol pro datum 10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438F6EF-ACBB-4CCE-B802-ECBA8DCB434A}" type="datetimeFigureOut">
              <a:rPr lang="cs-CZ"/>
              <a:pPr>
                <a:defRPr/>
              </a:pPr>
              <a:t>19.3.2012</a:t>
            </a:fld>
            <a:endParaRPr lang="cs-CZ"/>
          </a:p>
        </p:txBody>
      </p:sp>
      <p:sp>
        <p:nvSpPr>
          <p:cNvPr id="6" name="Zástupný symbol pro zápatí 2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E6ED05C-5974-4539-B74B-5E57E362B9E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29" name="Nadpis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25" name="Zástupný symbol pro text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28" name="Zástupný symbol pro obsah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8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DB2AF88-1AA8-4146-9BE3-12397CD3DC7C}" type="datetimeFigureOut">
              <a:rPr lang="cs-CZ"/>
              <a:pPr>
                <a:defRPr/>
              </a:pPr>
              <a:t>19.3.2012</a:t>
            </a:fld>
            <a:endParaRPr lang="cs-CZ"/>
          </a:p>
        </p:txBody>
      </p:sp>
      <p:sp>
        <p:nvSpPr>
          <p:cNvPr id="9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0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76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9DB1E09-B061-405D-9054-3DCC0446602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Nadpis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datum 10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40355F4-9733-425E-9161-BAF62C2FB2D5}" type="datetimeFigureOut">
              <a:rPr lang="cs-CZ"/>
              <a:pPr>
                <a:defRPr/>
              </a:pPr>
              <a:t>19.3.2012</a:t>
            </a:fld>
            <a:endParaRPr lang="cs-CZ"/>
          </a:p>
        </p:txBody>
      </p:sp>
      <p:sp>
        <p:nvSpPr>
          <p:cNvPr id="4" name="Zástupný symbol pro zápatí 2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E76670-AFF3-4BE7-B8CB-23540F38250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B096865-FDB9-43F5-BB63-3E52E9BB81B1}" type="datetimeFigureOut">
              <a:rPr lang="cs-CZ"/>
              <a:pPr>
                <a:defRPr/>
              </a:pPr>
              <a:t>19.3.2012</a:t>
            </a:fld>
            <a:endParaRPr lang="cs-CZ"/>
          </a:p>
        </p:txBody>
      </p:sp>
      <p:sp>
        <p:nvSpPr>
          <p:cNvPr id="3" name="Zástupný symbol pro zápatí 2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3A97446-0F99-4589-9865-0E7460C730F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římá spojovací čára 4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2" name="Nadpis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/>
          <a:lstStyle>
            <a:lvl1pPr algn="l">
              <a:buNone/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6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A9BF1F6-B899-4F22-B4B0-43DB94F69108}" type="datetimeFigureOut">
              <a:rPr lang="cs-CZ"/>
              <a:pPr>
                <a:defRPr/>
              </a:pPr>
              <a:t>19.3.2012</a:t>
            </a:fld>
            <a:endParaRPr lang="cs-CZ"/>
          </a:p>
        </p:txBody>
      </p:sp>
      <p:sp>
        <p:nvSpPr>
          <p:cNvPr id="7" name="Zástupný symbol pro zápatí 2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8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0F10A15-24CC-4791-A391-B62F2B4874D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Zástupný symbol pro obrázek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cs-CZ" noProof="0" smtClean="0"/>
              <a:t>Klepnutím na ikonu přidáte obrázek.</a:t>
            </a:r>
            <a:endParaRPr lang="en-US" noProof="0" dirty="0"/>
          </a:p>
        </p:txBody>
      </p:sp>
      <p:sp>
        <p:nvSpPr>
          <p:cNvPr id="17" name="Nadpis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/>
          <a:lstStyle>
            <a:lvl1pPr algn="l">
              <a:buNone/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1D7F18A-6A97-40D4-8E43-E50BC2E31EBD}" type="datetimeFigureOut">
              <a:rPr lang="cs-CZ"/>
              <a:pPr>
                <a:defRPr/>
              </a:pPr>
              <a:t>19.3.2012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52736C8-0FFC-4AEE-9D2D-957E97521F7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10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328E46F-3032-468A-8F2C-E9283C36C8A7}" type="datetimeFigureOut">
              <a:rPr lang="cs-CZ"/>
              <a:pPr>
                <a:defRPr/>
              </a:pPr>
              <a:t>19.3.2012</a:t>
            </a:fld>
            <a:endParaRPr lang="cs-CZ"/>
          </a:p>
        </p:txBody>
      </p:sp>
      <p:sp>
        <p:nvSpPr>
          <p:cNvPr id="5" name="Zástupný symbol pro zápatí 2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11ECF30-BE42-4F44-95B5-420E4FC6D7D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FEA126B-AF10-488B-B915-EB45C3C4A9AB}" type="datetimeFigureOut">
              <a:rPr lang="cs-CZ"/>
              <a:pPr>
                <a:defRPr/>
              </a:pPr>
              <a:t>19.3.2012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92E07F-DE78-43ED-9B2B-B7B8EAC32FC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029" name="Zástupný symbol pro text 7"/>
          <p:cNvSpPr>
            <a:spLocks noGrp="1"/>
          </p:cNvSpPr>
          <p:nvPr>
            <p:ph type="body" idx="1"/>
          </p:nvPr>
        </p:nvSpPr>
        <p:spPr bwMode="auto">
          <a:xfrm>
            <a:off x="304800" y="1554163"/>
            <a:ext cx="8686800" cy="4525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smtClean="0"/>
          </a:p>
        </p:txBody>
      </p:sp>
      <p:sp>
        <p:nvSpPr>
          <p:cNvPr id="11" name="Zástupný symbol pro datum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accent1">
                    <a:shade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D84CCAE6-473C-40B7-9189-D38EB24CE2CD}" type="datetimeFigureOut">
              <a:rPr lang="cs-CZ"/>
              <a:pPr>
                <a:defRPr/>
              </a:pPr>
              <a:t>19.3.2012</a:t>
            </a:fld>
            <a:endParaRPr lang="cs-CZ"/>
          </a:p>
        </p:txBody>
      </p:sp>
      <p:sp>
        <p:nvSpPr>
          <p:cNvPr id="28" name="Zástupný symbol pro zápatí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accent1">
                    <a:shade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accent1">
                    <a:shade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6FBAFE6E-E303-4217-A5F7-95D0A481700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10" name="Zástupný symbol pro nadpis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2" name="Přímá spojovací čára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  <p:sldLayoutId id="2147483673" r:id="rId2"/>
    <p:sldLayoutId id="2147483674" r:id="rId3"/>
    <p:sldLayoutId id="2147483671" r:id="rId4"/>
    <p:sldLayoutId id="2147483675" r:id="rId5"/>
    <p:sldLayoutId id="2147483670" r:id="rId6"/>
    <p:sldLayoutId id="2147483676" r:id="rId7"/>
    <p:sldLayoutId id="2147483677" r:id="rId8"/>
    <p:sldLayoutId id="2147483678" r:id="rId9"/>
    <p:sldLayoutId id="2147483669" r:id="rId10"/>
    <p:sldLayoutId id="2147483679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3600" kern="1200" cap="all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 2" pitchFamily="18" charset="2"/>
        <a:buChar char=""/>
        <a:defRPr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 2" pitchFamily="18" charset="2"/>
        <a:buChar char=""/>
        <a:defRPr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 2" pitchFamily="18" charset="2"/>
        <a:buChar char=""/>
        <a:defRPr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 2" pitchFamily="18" charset="2"/>
        <a:buChar char=""/>
        <a:defRPr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60000"/>
        <a:buFont typeface="Wingdings 2" pitchFamily="18" charset="2"/>
        <a:buChar char=""/>
        <a:defRPr sz="20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7" Type="http://schemas.openxmlformats.org/officeDocument/2006/relationships/image" Target="../media/image13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hyperlink" Target="http://upload.wikimedia.org/wikipedia/commons/thumb/8/89/Lactarius_deliciosus.jpg/258px-Lactarius_deliciosus.jpg" TargetMode="External"/><Relationship Id="rId3" Type="http://schemas.openxmlformats.org/officeDocument/2006/relationships/hyperlink" Target="http://upload.wikimedia.org/wikipedia/commons/thumb/8/8c/Parasol-1.jpg/295px-Parasol-1.jpg" TargetMode="External"/><Relationship Id="rId7" Type="http://schemas.openxmlformats.org/officeDocument/2006/relationships/hyperlink" Target="http://upload.wikimedia.org/wikipedia/commons/thumb/6/62/Cantharellus.cibarius.-.lindsey.jpg/258px-Cantharellus.cibarius.-.lindsey.jpg" TargetMode="External"/><Relationship Id="rId2" Type="http://schemas.openxmlformats.org/officeDocument/2006/relationships/hyperlink" Target="http://upload.wikimedia.org/wikipedia/commons/thumb/2/24/Maronenr%C3%B6hrling-1.jpg/258px-Maronenr%C3%B6hrling-1.jpg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upload.wikimedia.org/wikipedia/commons/thumb/c/c8/Koz%C3%A1k_habrov%C3%BD1.jpg/258px-Koz%C3%A1k_habrov%C3%BD1.jpg" TargetMode="External"/><Relationship Id="rId11" Type="http://schemas.openxmlformats.org/officeDocument/2006/relationships/hyperlink" Target="http://upload.wikimedia.org/wikipedia/commons/thumb/e/ec/Armillaria_mellea_lt.jpg/258px-Armillaria_mellea_lt.jpg" TargetMode="External"/><Relationship Id="rId5" Type="http://schemas.openxmlformats.org/officeDocument/2006/relationships/hyperlink" Target="http://upload.wikimedia.org/wikipedia/commons/thumb/c/c6/Espenrotkappe-1.jpg/220px-Espenrotkappe-1.jpg" TargetMode="External"/><Relationship Id="rId10" Type="http://schemas.openxmlformats.org/officeDocument/2006/relationships/hyperlink" Target="http://upload.wikimedia.org/wikipedia/commons/thumb/0/08/Marasmius_oreades_garden_050829B.JPG/258px-Marasmius_oreades_garden_050829B.JPG" TargetMode="External"/><Relationship Id="rId4" Type="http://schemas.openxmlformats.org/officeDocument/2006/relationships/hyperlink" Target="http://upload.wikimedia.org/wikipedia/commons/thumb/4/40/Pieczarka_polowa_vongrzanka.JPG/220px-Pieczarka_polowa_vongrzanka.JPG" TargetMode="External"/><Relationship Id="rId9" Type="http://schemas.openxmlformats.org/officeDocument/2006/relationships/hyperlink" Target="http://upload.wikimedia.org/wikipedia/commons/thumb/1/1b/Goldr%C3%B6hrling-1.jpg/258px-Goldr%C3%B6hrling-1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3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71625" y="642938"/>
            <a:ext cx="6096000" cy="1493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3" name="Tabulka 2"/>
          <p:cNvGraphicFramePr>
            <a:graphicFrameLocks noGrp="1"/>
          </p:cNvGraphicFramePr>
          <p:nvPr/>
        </p:nvGraphicFramePr>
        <p:xfrm>
          <a:off x="785813" y="2598738"/>
          <a:ext cx="7572375" cy="1901825"/>
        </p:xfrm>
        <a:graphic>
          <a:graphicData uri="http://schemas.openxmlformats.org/drawingml/2006/table">
            <a:tbl>
              <a:tblPr/>
              <a:tblGrid>
                <a:gridCol w="7572375"/>
              </a:tblGrid>
              <a:tr h="4143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NÁZEV ŠKOLY: Speciální základní škola, Chlumec nad Cidlinou, Smetanova 123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143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AUTOR: Mgr. Václava Horniková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143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NÁZEV: VY_32_INOVACE_134_Houby jedlé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143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TÉMA: Živá příroda 2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71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ČÍSLO PROJEKTU: CZ.1.07/1.4.00/21.2598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14282" y="214290"/>
            <a:ext cx="8686800" cy="838200"/>
          </a:xfrm>
        </p:spPr>
        <p:txBody>
          <a:bodyPr>
            <a:no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sz="6000" b="1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houby</a:t>
            </a:r>
            <a:endParaRPr lang="cs-CZ" sz="6000" b="1" dirty="0">
              <a:solidFill>
                <a:srgbClr val="0070C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1267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buFont typeface="Wingdings 2" pitchFamily="18" charset="2"/>
              <a:buNone/>
            </a:pPr>
            <a:r>
              <a:rPr lang="cs-CZ" smtClean="0">
                <a:latin typeface="Arial" charset="0"/>
                <a:cs typeface="Arial" charset="0"/>
              </a:rPr>
              <a:t>Tento materiál je </a:t>
            </a:r>
            <a:r>
              <a:rPr lang="cs-CZ" b="1" smtClean="0">
                <a:solidFill>
                  <a:srgbClr val="00B050"/>
                </a:solidFill>
                <a:latin typeface="Arial" charset="0"/>
                <a:cs typeface="Arial" charset="0"/>
              </a:rPr>
              <a:t>o houbách jedlých</a:t>
            </a:r>
            <a:r>
              <a:rPr lang="cs-CZ" smtClean="0">
                <a:latin typeface="Arial" charset="0"/>
                <a:cs typeface="Arial" charset="0"/>
              </a:rPr>
              <a:t>. </a:t>
            </a:r>
          </a:p>
          <a:p>
            <a:pPr eaLnBrk="1" hangingPunct="1">
              <a:buFont typeface="Wingdings 2" pitchFamily="18" charset="2"/>
              <a:buNone/>
            </a:pPr>
            <a:r>
              <a:rPr lang="cs-CZ" smtClean="0">
                <a:latin typeface="Arial" charset="0"/>
                <a:cs typeface="Arial" charset="0"/>
              </a:rPr>
              <a:t>Žáci se seznámí s </a:t>
            </a:r>
            <a:r>
              <a:rPr lang="cs-CZ" b="1" smtClean="0">
                <a:solidFill>
                  <a:srgbClr val="00B050"/>
                </a:solidFill>
                <a:latin typeface="Arial" charset="0"/>
                <a:cs typeface="Arial" charset="0"/>
              </a:rPr>
              <a:t>významem</a:t>
            </a:r>
            <a:r>
              <a:rPr lang="cs-CZ" smtClean="0">
                <a:latin typeface="Arial" charset="0"/>
                <a:cs typeface="Arial" charset="0"/>
              </a:rPr>
              <a:t> a </a:t>
            </a:r>
            <a:r>
              <a:rPr lang="cs-CZ" b="1" smtClean="0">
                <a:solidFill>
                  <a:srgbClr val="00B050"/>
                </a:solidFill>
                <a:latin typeface="Arial" charset="0"/>
                <a:cs typeface="Arial" charset="0"/>
              </a:rPr>
              <a:t>využitím</a:t>
            </a:r>
            <a:r>
              <a:rPr lang="cs-CZ" smtClean="0">
                <a:latin typeface="Arial" charset="0"/>
                <a:cs typeface="Arial" charset="0"/>
              </a:rPr>
              <a:t> hub.</a:t>
            </a:r>
          </a:p>
          <a:p>
            <a:pPr eaLnBrk="1" hangingPunct="1">
              <a:buFont typeface="Wingdings 2" pitchFamily="18" charset="2"/>
              <a:buNone/>
            </a:pPr>
            <a:r>
              <a:rPr lang="cs-CZ" smtClean="0">
                <a:latin typeface="Arial" charset="0"/>
                <a:cs typeface="Arial" charset="0"/>
              </a:rPr>
              <a:t>Dále si osvojí </a:t>
            </a:r>
            <a:r>
              <a:rPr lang="cs-CZ" b="1" smtClean="0">
                <a:solidFill>
                  <a:srgbClr val="00B050"/>
                </a:solidFill>
                <a:latin typeface="Arial" charset="0"/>
                <a:cs typeface="Arial" charset="0"/>
              </a:rPr>
              <a:t>zásady správného houbaření</a:t>
            </a:r>
            <a:r>
              <a:rPr lang="cs-CZ" smtClean="0">
                <a:latin typeface="Arial" charset="0"/>
                <a:cs typeface="Arial" charset="0"/>
              </a:rPr>
              <a:t>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12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112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112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42910" y="214290"/>
            <a:ext cx="8686800" cy="838200"/>
          </a:xfrm>
        </p:spPr>
        <p:txBody>
          <a:bodyPr>
            <a:no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sz="6000" b="1" dirty="0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HOUBY JEDLÉ</a:t>
            </a:r>
            <a:endParaRPr lang="cs-CZ" sz="6000" b="1" dirty="0">
              <a:solidFill>
                <a:srgbClr val="00B05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04800" y="1554163"/>
            <a:ext cx="8839200" cy="5089525"/>
          </a:xfrm>
        </p:spPr>
        <p:txBody>
          <a:bodyPr/>
          <a:lstStyle/>
          <a:p>
            <a:pPr eaLnBrk="1" hangingPunct="1">
              <a:buFont typeface="Wingdings" pitchFamily="2" charset="2"/>
              <a:buChar char="Ø"/>
            </a:pPr>
            <a:r>
              <a:rPr lang="cs-CZ" b="1" u="sng" smtClean="0">
                <a:latin typeface="Arial" charset="0"/>
                <a:cs typeface="Arial" charset="0"/>
              </a:rPr>
              <a:t>rostou</a:t>
            </a:r>
            <a:r>
              <a:rPr lang="cs-CZ" smtClean="0">
                <a:latin typeface="Arial" charset="0"/>
                <a:cs typeface="Arial" charset="0"/>
              </a:rPr>
              <a:t> v </a:t>
            </a:r>
            <a:r>
              <a:rPr lang="cs-CZ" b="1" smtClean="0">
                <a:solidFill>
                  <a:srgbClr val="FF0000"/>
                </a:solidFill>
                <a:latin typeface="Arial" charset="0"/>
                <a:cs typeface="Arial" charset="0"/>
              </a:rPr>
              <a:t>mechovém patru lesa </a:t>
            </a:r>
            <a:r>
              <a:rPr lang="cs-CZ" smtClean="0">
                <a:latin typeface="Arial" charset="0"/>
                <a:cs typeface="Arial" charset="0"/>
              </a:rPr>
              <a:t>(v půdě, </a:t>
            </a:r>
          </a:p>
          <a:p>
            <a:pPr eaLnBrk="1" hangingPunct="1">
              <a:buFont typeface="Wingdings 2" pitchFamily="18" charset="2"/>
              <a:buNone/>
            </a:pPr>
            <a:r>
              <a:rPr lang="cs-CZ" smtClean="0">
                <a:latin typeface="Arial" charset="0"/>
                <a:cs typeface="Arial" charset="0"/>
              </a:rPr>
              <a:t>   v trávě, na pařezech, na stromech)</a:t>
            </a:r>
          </a:p>
          <a:p>
            <a:pPr eaLnBrk="1" hangingPunct="1">
              <a:buFont typeface="Wingdings" pitchFamily="2" charset="2"/>
              <a:buChar char="Ø"/>
            </a:pPr>
            <a:r>
              <a:rPr lang="cs-CZ" smtClean="0">
                <a:latin typeface="Arial" charset="0"/>
                <a:cs typeface="Arial" charset="0"/>
              </a:rPr>
              <a:t>jsou oblíbenou </a:t>
            </a:r>
            <a:r>
              <a:rPr lang="cs-CZ" b="1" smtClean="0">
                <a:solidFill>
                  <a:srgbClr val="FF0000"/>
                </a:solidFill>
                <a:latin typeface="Arial" charset="0"/>
                <a:cs typeface="Arial" charset="0"/>
              </a:rPr>
              <a:t>potravinou</a:t>
            </a:r>
          </a:p>
          <a:p>
            <a:pPr eaLnBrk="1" hangingPunct="1">
              <a:buFont typeface="Wingdings" pitchFamily="2" charset="2"/>
              <a:buChar char="Ø"/>
            </a:pPr>
            <a:r>
              <a:rPr lang="cs-CZ" b="1" u="sng" smtClean="0">
                <a:latin typeface="Arial" charset="0"/>
                <a:cs typeface="Arial" charset="0"/>
              </a:rPr>
              <a:t>obsahují</a:t>
            </a:r>
            <a:r>
              <a:rPr lang="cs-CZ" smtClean="0">
                <a:latin typeface="Arial" charset="0"/>
                <a:cs typeface="Arial" charset="0"/>
              </a:rPr>
              <a:t> </a:t>
            </a:r>
            <a:r>
              <a:rPr lang="cs-CZ" b="1" smtClean="0">
                <a:solidFill>
                  <a:srgbClr val="FF0000"/>
                </a:solidFill>
                <a:latin typeface="Arial" charset="0"/>
                <a:cs typeface="Arial" charset="0"/>
              </a:rPr>
              <a:t>minerální látky </a:t>
            </a:r>
            <a:r>
              <a:rPr lang="cs-CZ" smtClean="0">
                <a:latin typeface="Arial" charset="0"/>
                <a:cs typeface="Arial" charset="0"/>
              </a:rPr>
              <a:t>a </a:t>
            </a:r>
            <a:r>
              <a:rPr lang="cs-CZ" b="1" smtClean="0">
                <a:solidFill>
                  <a:srgbClr val="FF0000"/>
                </a:solidFill>
                <a:latin typeface="Arial" charset="0"/>
                <a:cs typeface="Arial" charset="0"/>
              </a:rPr>
              <a:t>vitamíny B, C, D</a:t>
            </a:r>
          </a:p>
          <a:p>
            <a:pPr eaLnBrk="1" hangingPunct="1">
              <a:buFont typeface="Wingdings" pitchFamily="2" charset="2"/>
              <a:buChar char="Ø"/>
            </a:pPr>
            <a:r>
              <a:rPr lang="cs-CZ" b="1" u="sng" smtClean="0">
                <a:latin typeface="Arial" charset="0"/>
                <a:cs typeface="Arial" charset="0"/>
              </a:rPr>
              <a:t>sbíráme</a:t>
            </a:r>
            <a:r>
              <a:rPr lang="cs-CZ" smtClean="0">
                <a:latin typeface="Arial" charset="0"/>
                <a:cs typeface="Arial" charset="0"/>
              </a:rPr>
              <a:t> jen </a:t>
            </a:r>
            <a:r>
              <a:rPr lang="cs-CZ" b="1" smtClean="0">
                <a:solidFill>
                  <a:srgbClr val="FF0000"/>
                </a:solidFill>
                <a:latin typeface="Arial" charset="0"/>
                <a:cs typeface="Arial" charset="0"/>
              </a:rPr>
              <a:t>zdravé</a:t>
            </a:r>
            <a:r>
              <a:rPr lang="cs-CZ" smtClean="0">
                <a:latin typeface="Arial" charset="0"/>
                <a:cs typeface="Arial" charset="0"/>
              </a:rPr>
              <a:t> a </a:t>
            </a:r>
            <a:r>
              <a:rPr lang="cs-CZ" b="1" smtClean="0">
                <a:solidFill>
                  <a:srgbClr val="FF0000"/>
                </a:solidFill>
                <a:latin typeface="Arial" charset="0"/>
                <a:cs typeface="Arial" charset="0"/>
              </a:rPr>
              <a:t>jedlé</a:t>
            </a:r>
            <a:r>
              <a:rPr lang="cs-CZ" smtClean="0">
                <a:latin typeface="Arial" charset="0"/>
                <a:cs typeface="Arial" charset="0"/>
              </a:rPr>
              <a:t> houby</a:t>
            </a:r>
          </a:p>
          <a:p>
            <a:pPr eaLnBrk="1" hangingPunct="1">
              <a:buFont typeface="Wingdings" pitchFamily="2" charset="2"/>
              <a:buChar char="Ø"/>
            </a:pPr>
            <a:r>
              <a:rPr lang="cs-CZ" b="1" u="sng" smtClean="0">
                <a:latin typeface="Arial" charset="0"/>
                <a:cs typeface="Arial" charset="0"/>
              </a:rPr>
              <a:t>používáme</a:t>
            </a:r>
            <a:r>
              <a:rPr lang="cs-CZ" smtClean="0">
                <a:latin typeface="Arial" charset="0"/>
                <a:cs typeface="Arial" charset="0"/>
              </a:rPr>
              <a:t> </a:t>
            </a:r>
            <a:r>
              <a:rPr lang="cs-CZ" b="1" smtClean="0">
                <a:solidFill>
                  <a:srgbClr val="FF0000"/>
                </a:solidFill>
                <a:latin typeface="Arial" charset="0"/>
                <a:cs typeface="Arial" charset="0"/>
              </a:rPr>
              <a:t>proutěné košíky</a:t>
            </a:r>
          </a:p>
          <a:p>
            <a:pPr eaLnBrk="1" hangingPunct="1">
              <a:buFont typeface="Wingdings" pitchFamily="2" charset="2"/>
              <a:buChar char="Ø"/>
            </a:pPr>
            <a:r>
              <a:rPr lang="cs-CZ" b="1" smtClean="0">
                <a:solidFill>
                  <a:srgbClr val="FF0000"/>
                </a:solidFill>
                <a:latin typeface="Arial" charset="0"/>
                <a:cs typeface="Arial" charset="0"/>
              </a:rPr>
              <a:t>hned upravujeme </a:t>
            </a:r>
            <a:r>
              <a:rPr lang="cs-CZ" smtClean="0">
                <a:latin typeface="Arial" charset="0"/>
                <a:cs typeface="Arial" charset="0"/>
              </a:rPr>
              <a:t>(vaříme, dusíme, smažíme, sušíme)</a:t>
            </a:r>
          </a:p>
          <a:p>
            <a:pPr eaLnBrk="1" hangingPunct="1"/>
            <a:endParaRPr lang="cs-CZ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42852"/>
            <a:ext cx="8686800" cy="838200"/>
          </a:xfrm>
        </p:spPr>
        <p:txBody>
          <a:bodyPr>
            <a:no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sz="6000" b="1" dirty="0" smtClean="0">
                <a:solidFill>
                  <a:schemeClr val="accent6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Hřib hnědý</a:t>
            </a:r>
            <a:endParaRPr lang="cs-CZ" sz="6000" b="1" dirty="0">
              <a:solidFill>
                <a:schemeClr val="accent6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3419475" y="2306638"/>
            <a:ext cx="2457450" cy="3019425"/>
          </a:xfrm>
        </p:spPr>
      </p:pic>
      <p:cxnSp>
        <p:nvCxnSpPr>
          <p:cNvPr id="7" name="Přímá spojovací šipka 6"/>
          <p:cNvCxnSpPr/>
          <p:nvPr/>
        </p:nvCxnSpPr>
        <p:spPr>
          <a:xfrm>
            <a:off x="2000250" y="1714500"/>
            <a:ext cx="1928813" cy="9286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Obdélník 7"/>
          <p:cNvSpPr>
            <a:spLocks noChangeArrowheads="1"/>
          </p:cNvSpPr>
          <p:nvPr/>
        </p:nvSpPr>
        <p:spPr bwMode="auto">
          <a:xfrm>
            <a:off x="642938" y="1428750"/>
            <a:ext cx="4572000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2400" b="1">
                <a:solidFill>
                  <a:srgbClr val="C00000"/>
                </a:solidFill>
                <a:cs typeface="Arial" charset="0"/>
              </a:rPr>
              <a:t>klobouk</a:t>
            </a:r>
          </a:p>
        </p:txBody>
      </p:sp>
      <p:cxnSp>
        <p:nvCxnSpPr>
          <p:cNvPr id="10" name="Přímá spojovací šipka 9"/>
          <p:cNvCxnSpPr/>
          <p:nvPr/>
        </p:nvCxnSpPr>
        <p:spPr>
          <a:xfrm>
            <a:off x="2357438" y="4143375"/>
            <a:ext cx="1214437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ovéPole 10"/>
          <p:cNvSpPr txBox="1">
            <a:spLocks noChangeArrowheads="1"/>
          </p:cNvSpPr>
          <p:nvPr/>
        </p:nvSpPr>
        <p:spPr bwMode="auto">
          <a:xfrm>
            <a:off x="1143000" y="3857625"/>
            <a:ext cx="1143000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400" b="1">
                <a:solidFill>
                  <a:srgbClr val="C00000"/>
                </a:solidFill>
                <a:cs typeface="Arial" charset="0"/>
              </a:rPr>
              <a:t>rourky</a:t>
            </a:r>
          </a:p>
        </p:txBody>
      </p:sp>
      <p:cxnSp>
        <p:nvCxnSpPr>
          <p:cNvPr id="13" name="Přímá spojovací šipka 12"/>
          <p:cNvCxnSpPr/>
          <p:nvPr/>
        </p:nvCxnSpPr>
        <p:spPr>
          <a:xfrm>
            <a:off x="2286000" y="4429125"/>
            <a:ext cx="1571625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ovéPole 13"/>
          <p:cNvSpPr txBox="1">
            <a:spLocks noChangeArrowheads="1"/>
          </p:cNvSpPr>
          <p:nvPr/>
        </p:nvSpPr>
        <p:spPr bwMode="auto">
          <a:xfrm>
            <a:off x="1428750" y="4214813"/>
            <a:ext cx="766763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400" b="1">
                <a:solidFill>
                  <a:srgbClr val="C00000"/>
                </a:solidFill>
                <a:cs typeface="Arial" charset="0"/>
              </a:rPr>
              <a:t>třeň</a:t>
            </a:r>
          </a:p>
        </p:txBody>
      </p:sp>
      <p:cxnSp>
        <p:nvCxnSpPr>
          <p:cNvPr id="16" name="Přímá spojovací šipka 15"/>
          <p:cNvCxnSpPr/>
          <p:nvPr/>
        </p:nvCxnSpPr>
        <p:spPr>
          <a:xfrm>
            <a:off x="2286000" y="4929188"/>
            <a:ext cx="1643063" cy="1587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TextovéPole 16"/>
          <p:cNvSpPr txBox="1">
            <a:spLocks noChangeArrowheads="1"/>
          </p:cNvSpPr>
          <p:nvPr/>
        </p:nvSpPr>
        <p:spPr bwMode="auto">
          <a:xfrm>
            <a:off x="642938" y="4714875"/>
            <a:ext cx="1582737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400" b="1">
                <a:solidFill>
                  <a:srgbClr val="C00000"/>
                </a:solidFill>
                <a:cs typeface="Arial" charset="0"/>
              </a:rPr>
              <a:t>podhoubí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14282" y="285728"/>
            <a:ext cx="8686800" cy="838200"/>
          </a:xfrm>
        </p:spPr>
        <p:txBody>
          <a:bodyPr>
            <a:no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cs-CZ" sz="60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Další jedlé houby</a:t>
            </a:r>
            <a:endParaRPr lang="cs-CZ" sz="6000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14340" name="Picture 4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6500813" y="1571625"/>
            <a:ext cx="2095500" cy="3048000"/>
          </a:xfrm>
        </p:spPr>
      </p:pic>
      <p:pic>
        <p:nvPicPr>
          <p:cNvPr id="14341" name="Picture 5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000500" y="1500188"/>
            <a:ext cx="2095500" cy="3143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2" name="Picture 6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71500" y="1357313"/>
            <a:ext cx="2809875" cy="428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TextovéPole 6"/>
          <p:cNvSpPr txBox="1">
            <a:spLocks noChangeArrowheads="1"/>
          </p:cNvSpPr>
          <p:nvPr/>
        </p:nvSpPr>
        <p:spPr bwMode="auto">
          <a:xfrm>
            <a:off x="928688" y="5643563"/>
            <a:ext cx="2152650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400" b="1">
                <a:solidFill>
                  <a:srgbClr val="002060"/>
                </a:solidFill>
              </a:rPr>
              <a:t>Bedla vysoká</a:t>
            </a:r>
          </a:p>
        </p:txBody>
      </p:sp>
      <p:sp>
        <p:nvSpPr>
          <p:cNvPr id="8" name="TextovéPole 7"/>
          <p:cNvSpPr txBox="1">
            <a:spLocks noChangeArrowheads="1"/>
          </p:cNvSpPr>
          <p:nvPr/>
        </p:nvSpPr>
        <p:spPr bwMode="auto">
          <a:xfrm>
            <a:off x="4000500" y="4643438"/>
            <a:ext cx="2165350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400" b="1">
                <a:solidFill>
                  <a:srgbClr val="002060"/>
                </a:solidFill>
              </a:rPr>
              <a:t>Žampion ovčí</a:t>
            </a:r>
          </a:p>
        </p:txBody>
      </p:sp>
      <p:sp>
        <p:nvSpPr>
          <p:cNvPr id="9" name="TextovéPole 8"/>
          <p:cNvSpPr txBox="1">
            <a:spLocks noChangeArrowheads="1"/>
          </p:cNvSpPr>
          <p:nvPr/>
        </p:nvSpPr>
        <p:spPr bwMode="auto">
          <a:xfrm>
            <a:off x="6237288" y="4714875"/>
            <a:ext cx="2906712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400" b="1">
                <a:solidFill>
                  <a:srgbClr val="002060"/>
                </a:solidFill>
              </a:rPr>
              <a:t>Křemenáč osikový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43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43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43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43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43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43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endParaRPr lang="cs-CZ"/>
          </a:p>
        </p:txBody>
      </p:sp>
      <p:pic>
        <p:nvPicPr>
          <p:cNvPr id="276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6357938" y="3786188"/>
            <a:ext cx="2457450" cy="1847850"/>
          </a:xfrm>
        </p:spPr>
      </p:pic>
      <p:pic>
        <p:nvPicPr>
          <p:cNvPr id="27651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214688" y="1428750"/>
            <a:ext cx="2457450" cy="1628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652" name="Picture 4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57188" y="4071938"/>
            <a:ext cx="2457450" cy="1838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TextovéPole 6"/>
          <p:cNvSpPr txBox="1">
            <a:spLocks noChangeArrowheads="1"/>
          </p:cNvSpPr>
          <p:nvPr/>
        </p:nvSpPr>
        <p:spPr bwMode="auto">
          <a:xfrm>
            <a:off x="428625" y="5929313"/>
            <a:ext cx="2374900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400" b="1">
                <a:solidFill>
                  <a:srgbClr val="002060"/>
                </a:solidFill>
              </a:rPr>
              <a:t>Kozák habrový</a:t>
            </a:r>
          </a:p>
        </p:txBody>
      </p:sp>
      <p:sp>
        <p:nvSpPr>
          <p:cNvPr id="8" name="TextovéPole 7"/>
          <p:cNvSpPr txBox="1">
            <a:spLocks noChangeArrowheads="1"/>
          </p:cNvSpPr>
          <p:nvPr/>
        </p:nvSpPr>
        <p:spPr bwMode="auto">
          <a:xfrm>
            <a:off x="3429000" y="3071813"/>
            <a:ext cx="2133600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400" b="1">
                <a:solidFill>
                  <a:srgbClr val="002060"/>
                </a:solidFill>
              </a:rPr>
              <a:t>Liška obecná</a:t>
            </a:r>
          </a:p>
        </p:txBody>
      </p:sp>
      <p:sp>
        <p:nvSpPr>
          <p:cNvPr id="9" name="TextovéPole 8"/>
          <p:cNvSpPr txBox="1">
            <a:spLocks noChangeArrowheads="1"/>
          </p:cNvSpPr>
          <p:nvPr/>
        </p:nvSpPr>
        <p:spPr bwMode="auto">
          <a:xfrm>
            <a:off x="6643688" y="5643563"/>
            <a:ext cx="1982787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400" b="1">
                <a:solidFill>
                  <a:srgbClr val="002060"/>
                </a:solidFill>
              </a:rPr>
              <a:t>Ryzec pravý</a:t>
            </a:r>
          </a:p>
        </p:txBody>
      </p:sp>
      <p:pic>
        <p:nvPicPr>
          <p:cNvPr id="15369" name="Picture 9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286125" y="3643313"/>
            <a:ext cx="2457450" cy="2457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70" name="Picture 10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214313" y="1357313"/>
            <a:ext cx="2457450" cy="1847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71" name="Picture 11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286500" y="1428750"/>
            <a:ext cx="2457450" cy="163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TextovéPole 11"/>
          <p:cNvSpPr txBox="1">
            <a:spLocks noChangeArrowheads="1"/>
          </p:cNvSpPr>
          <p:nvPr/>
        </p:nvSpPr>
        <p:spPr bwMode="auto">
          <a:xfrm>
            <a:off x="3429000" y="6143625"/>
            <a:ext cx="2320925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400" b="1">
                <a:solidFill>
                  <a:srgbClr val="002060"/>
                </a:solidFill>
              </a:rPr>
              <a:t>Klouzek sličný</a:t>
            </a:r>
          </a:p>
        </p:txBody>
      </p:sp>
      <p:sp>
        <p:nvSpPr>
          <p:cNvPr id="13" name="TextovéPole 12"/>
          <p:cNvSpPr txBox="1">
            <a:spLocks noChangeArrowheads="1"/>
          </p:cNvSpPr>
          <p:nvPr/>
        </p:nvSpPr>
        <p:spPr bwMode="auto">
          <a:xfrm>
            <a:off x="6429375" y="3071813"/>
            <a:ext cx="2338388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400" b="1">
                <a:solidFill>
                  <a:srgbClr val="002060"/>
                </a:solidFill>
              </a:rPr>
              <a:t>Špička obecná</a:t>
            </a:r>
          </a:p>
        </p:txBody>
      </p:sp>
      <p:sp>
        <p:nvSpPr>
          <p:cNvPr id="14" name="TextovéPole 13"/>
          <p:cNvSpPr txBox="1">
            <a:spLocks noChangeArrowheads="1"/>
          </p:cNvSpPr>
          <p:nvPr/>
        </p:nvSpPr>
        <p:spPr bwMode="auto">
          <a:xfrm>
            <a:off x="142875" y="3214688"/>
            <a:ext cx="2665413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400" b="1">
                <a:solidFill>
                  <a:srgbClr val="002060"/>
                </a:solidFill>
              </a:rPr>
              <a:t>Václavka obecná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76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76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53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53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76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76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53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53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53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53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276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276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14290"/>
            <a:ext cx="8686800" cy="838200"/>
          </a:xfrm>
        </p:spPr>
        <p:txBody>
          <a:bodyPr/>
          <a:lstStyle/>
          <a:p>
            <a:pPr>
              <a:defRPr/>
            </a:pPr>
            <a:r>
              <a:rPr lang="cs-CZ" b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Desatero správného houbaře</a:t>
            </a:r>
            <a:endParaRPr lang="cs-CZ" b="1" dirty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04800" y="1071563"/>
            <a:ext cx="8686800" cy="5786437"/>
          </a:xfrm>
        </p:spPr>
        <p:txBody>
          <a:bodyPr/>
          <a:lstStyle/>
          <a:p>
            <a:pPr marL="514350" indent="-514350">
              <a:buFont typeface="Franklin Gothic Medium" pitchFamily="34" charset="0"/>
              <a:buAutoNum type="arabicPeriod"/>
            </a:pPr>
            <a:r>
              <a:rPr lang="cs-CZ" sz="2400" b="1" smtClean="0">
                <a:solidFill>
                  <a:srgbClr val="C00000"/>
                </a:solidFill>
                <a:latin typeface="Arial" charset="0"/>
                <a:cs typeface="Arial" charset="0"/>
              </a:rPr>
              <a:t>Sbíráme jen ty houby, které známe.</a:t>
            </a:r>
          </a:p>
          <a:p>
            <a:pPr marL="514350" indent="-514350">
              <a:buFont typeface="Franklin Gothic Medium" pitchFamily="34" charset="0"/>
              <a:buAutoNum type="arabicPeriod"/>
            </a:pPr>
            <a:r>
              <a:rPr lang="cs-CZ" sz="2400" b="1" smtClean="0">
                <a:solidFill>
                  <a:srgbClr val="C00000"/>
                </a:solidFill>
                <a:latin typeface="Arial" charset="0"/>
                <a:cs typeface="Arial" charset="0"/>
              </a:rPr>
              <a:t>Houby při sběru odřežeme nad povrchem půdy nebo houbu vykroutíme a otvor zakryjeme.</a:t>
            </a:r>
          </a:p>
          <a:p>
            <a:pPr marL="514350" indent="-514350">
              <a:buFont typeface="Franklin Gothic Medium" pitchFamily="34" charset="0"/>
              <a:buAutoNum type="arabicPeriod"/>
            </a:pPr>
            <a:r>
              <a:rPr lang="cs-CZ" sz="2400" b="1" smtClean="0">
                <a:solidFill>
                  <a:srgbClr val="C00000"/>
                </a:solidFill>
                <a:latin typeface="Arial" charset="0"/>
                <a:cs typeface="Arial" charset="0"/>
              </a:rPr>
              <a:t>Nepoužíváme igelitové sáčky.</a:t>
            </a:r>
          </a:p>
          <a:p>
            <a:pPr marL="514350" indent="-514350">
              <a:buFont typeface="Franklin Gothic Medium" pitchFamily="34" charset="0"/>
              <a:buAutoNum type="arabicPeriod"/>
            </a:pPr>
            <a:r>
              <a:rPr lang="cs-CZ" sz="2400" b="1" smtClean="0">
                <a:solidFill>
                  <a:srgbClr val="C00000"/>
                </a:solidFill>
                <a:latin typeface="Arial" charset="0"/>
                <a:cs typeface="Arial" charset="0"/>
              </a:rPr>
              <a:t>Používáme proutěné košíky.</a:t>
            </a:r>
          </a:p>
          <a:p>
            <a:pPr marL="514350" indent="-514350">
              <a:buFont typeface="Franklin Gothic Medium" pitchFamily="34" charset="0"/>
              <a:buAutoNum type="arabicPeriod"/>
            </a:pPr>
            <a:r>
              <a:rPr lang="cs-CZ" sz="2400" b="1" smtClean="0">
                <a:solidFill>
                  <a:srgbClr val="C00000"/>
                </a:solidFill>
                <a:latin typeface="Arial" charset="0"/>
                <a:cs typeface="Arial" charset="0"/>
              </a:rPr>
              <a:t>Jídlo z hub sníme najednou. Krátce je lze uchovat v chladničce, déle v mrazničce.</a:t>
            </a:r>
          </a:p>
          <a:p>
            <a:pPr marL="514350" indent="-514350">
              <a:buFont typeface="Franklin Gothic Medium" pitchFamily="34" charset="0"/>
              <a:buAutoNum type="arabicPeriod"/>
            </a:pPr>
            <a:r>
              <a:rPr lang="cs-CZ" sz="2400" b="1" smtClean="0">
                <a:solidFill>
                  <a:srgbClr val="C00000"/>
                </a:solidFill>
                <a:latin typeface="Arial" charset="0"/>
                <a:cs typeface="Arial" charset="0"/>
              </a:rPr>
              <a:t>Sušíme zdravé houby, které nakrájíme na plátky.</a:t>
            </a:r>
          </a:p>
          <a:p>
            <a:pPr marL="514350" indent="-514350">
              <a:buFont typeface="Franklin Gothic Medium" pitchFamily="34" charset="0"/>
              <a:buAutoNum type="arabicPeriod"/>
            </a:pPr>
            <a:r>
              <a:rPr lang="cs-CZ" sz="2400" b="1" smtClean="0">
                <a:solidFill>
                  <a:srgbClr val="C00000"/>
                </a:solidFill>
                <a:latin typeface="Arial" charset="0"/>
                <a:cs typeface="Arial" charset="0"/>
              </a:rPr>
              <a:t>Konzervovat lze houby v soli nebo v octovém nálevu.</a:t>
            </a:r>
          </a:p>
          <a:p>
            <a:pPr marL="514350" indent="-514350">
              <a:buFont typeface="Franklin Gothic Medium" pitchFamily="34" charset="0"/>
              <a:buAutoNum type="arabicPeriod"/>
            </a:pPr>
            <a:r>
              <a:rPr lang="cs-CZ" sz="2400" b="1" smtClean="0">
                <a:solidFill>
                  <a:srgbClr val="C00000"/>
                </a:solidFill>
                <a:latin typeface="Arial" charset="0"/>
                <a:cs typeface="Arial" charset="0"/>
              </a:rPr>
              <a:t>Žádné houby nerozkopáváme.</a:t>
            </a:r>
          </a:p>
          <a:p>
            <a:pPr marL="514350" indent="-514350">
              <a:buFont typeface="Franklin Gothic Medium" pitchFamily="34" charset="0"/>
              <a:buAutoNum type="arabicPeriod"/>
            </a:pPr>
            <a:r>
              <a:rPr lang="cs-CZ" sz="2400" b="1" smtClean="0">
                <a:solidFill>
                  <a:srgbClr val="C00000"/>
                </a:solidFill>
                <a:latin typeface="Arial" charset="0"/>
                <a:cs typeface="Arial" charset="0"/>
              </a:rPr>
              <a:t>Při  nevolnosti po jídle z hub, ihned vyhledáme lékařskou pomoc.</a:t>
            </a:r>
          </a:p>
          <a:p>
            <a:pPr marL="514350" indent="-514350">
              <a:buFont typeface="Franklin Gothic Medium" pitchFamily="34" charset="0"/>
              <a:buAutoNum type="arabicPeriod"/>
            </a:pPr>
            <a:r>
              <a:rPr lang="cs-CZ" sz="2400" b="1" smtClean="0">
                <a:solidFill>
                  <a:srgbClr val="C00000"/>
                </a:solidFill>
                <a:latin typeface="Arial" charset="0"/>
                <a:cs typeface="Arial" charset="0"/>
              </a:rPr>
              <a:t>V lese se chováme tiše a slušně.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" dur="2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" dur="2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2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2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42910" y="214290"/>
            <a:ext cx="8686800" cy="838200"/>
          </a:xfrm>
        </p:spPr>
        <p:txBody>
          <a:bodyPr>
            <a:noAutofit/>
          </a:bodyPr>
          <a:lstStyle/>
          <a:p>
            <a:pPr eaLnBrk="1" hangingPunct="1">
              <a:defRPr/>
            </a:pPr>
            <a:r>
              <a:rPr lang="cs-CZ" sz="6000" b="1" dirty="0" smtClean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otázky</a:t>
            </a:r>
            <a:endParaRPr lang="cs-CZ" sz="6000" b="1" dirty="0">
              <a:solidFill>
                <a:srgbClr val="FFC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04800" y="1143000"/>
            <a:ext cx="8686800" cy="5429250"/>
          </a:xfrm>
        </p:spPr>
        <p:txBody>
          <a:bodyPr/>
          <a:lstStyle/>
          <a:p>
            <a:pPr eaLnBrk="1" hangingPunct="1">
              <a:buFont typeface="Wingdings" pitchFamily="2" charset="2"/>
              <a:buChar char="v"/>
            </a:pPr>
            <a:r>
              <a:rPr lang="cs-CZ" sz="3600" smtClean="0">
                <a:latin typeface="Arial" charset="0"/>
                <a:cs typeface="Arial" charset="0"/>
              </a:rPr>
              <a:t> Kde houby </a:t>
            </a:r>
            <a:r>
              <a:rPr lang="cs-CZ" sz="3600" b="1" smtClean="0">
                <a:solidFill>
                  <a:srgbClr val="0070C0"/>
                </a:solidFill>
                <a:latin typeface="Arial" charset="0"/>
                <a:cs typeface="Arial" charset="0"/>
              </a:rPr>
              <a:t>rostou</a:t>
            </a:r>
            <a:r>
              <a:rPr lang="cs-CZ" sz="3600" smtClean="0">
                <a:latin typeface="Arial" charset="0"/>
                <a:cs typeface="Arial" charset="0"/>
              </a:rPr>
              <a:t>?</a:t>
            </a:r>
          </a:p>
          <a:p>
            <a:pPr eaLnBrk="1" hangingPunct="1">
              <a:buFont typeface="Wingdings" pitchFamily="2" charset="2"/>
              <a:buChar char="v"/>
            </a:pPr>
            <a:r>
              <a:rPr lang="cs-CZ" sz="3600" smtClean="0">
                <a:latin typeface="Arial" charset="0"/>
                <a:cs typeface="Arial" charset="0"/>
              </a:rPr>
              <a:t> Co houby </a:t>
            </a:r>
            <a:r>
              <a:rPr lang="cs-CZ" sz="3600" b="1" smtClean="0">
                <a:solidFill>
                  <a:srgbClr val="0070C0"/>
                </a:solidFill>
                <a:latin typeface="Arial" charset="0"/>
                <a:cs typeface="Arial" charset="0"/>
              </a:rPr>
              <a:t>obsahují</a:t>
            </a:r>
            <a:r>
              <a:rPr lang="cs-CZ" sz="3600" smtClean="0">
                <a:latin typeface="Arial" charset="0"/>
                <a:cs typeface="Arial" charset="0"/>
              </a:rPr>
              <a:t>?</a:t>
            </a:r>
          </a:p>
          <a:p>
            <a:pPr eaLnBrk="1" hangingPunct="1">
              <a:buFont typeface="Wingdings" pitchFamily="2" charset="2"/>
              <a:buChar char="v"/>
            </a:pPr>
            <a:r>
              <a:rPr lang="cs-CZ" sz="3600" smtClean="0">
                <a:latin typeface="Arial" charset="0"/>
                <a:cs typeface="Arial" charset="0"/>
              </a:rPr>
              <a:t> Jaké houby </a:t>
            </a:r>
            <a:r>
              <a:rPr lang="cs-CZ" sz="3600" b="1" smtClean="0">
                <a:solidFill>
                  <a:srgbClr val="0070C0"/>
                </a:solidFill>
                <a:latin typeface="Arial" charset="0"/>
                <a:cs typeface="Arial" charset="0"/>
              </a:rPr>
              <a:t>sbíráme</a:t>
            </a:r>
            <a:r>
              <a:rPr lang="cs-CZ" sz="3600" smtClean="0">
                <a:latin typeface="Arial" charset="0"/>
                <a:cs typeface="Arial" charset="0"/>
              </a:rPr>
              <a:t>?</a:t>
            </a:r>
          </a:p>
          <a:p>
            <a:pPr eaLnBrk="1" hangingPunct="1">
              <a:buFont typeface="Wingdings" pitchFamily="2" charset="2"/>
              <a:buChar char="v"/>
            </a:pPr>
            <a:r>
              <a:rPr lang="cs-CZ" sz="3600" smtClean="0">
                <a:latin typeface="Arial" charset="0"/>
                <a:cs typeface="Arial" charset="0"/>
              </a:rPr>
              <a:t> Do čeho je </a:t>
            </a:r>
            <a:r>
              <a:rPr lang="cs-CZ" sz="3600" b="1" smtClean="0">
                <a:solidFill>
                  <a:srgbClr val="0070C0"/>
                </a:solidFill>
                <a:latin typeface="Arial" charset="0"/>
                <a:cs typeface="Arial" charset="0"/>
              </a:rPr>
              <a:t>dáváme</a:t>
            </a:r>
            <a:r>
              <a:rPr lang="cs-CZ" sz="3600" smtClean="0">
                <a:latin typeface="Arial" charset="0"/>
                <a:cs typeface="Arial" charset="0"/>
              </a:rPr>
              <a:t>?</a:t>
            </a:r>
          </a:p>
          <a:p>
            <a:pPr eaLnBrk="1" hangingPunct="1">
              <a:buFont typeface="Wingdings" pitchFamily="2" charset="2"/>
              <a:buChar char="v"/>
            </a:pPr>
            <a:r>
              <a:rPr lang="cs-CZ" sz="3600" smtClean="0">
                <a:latin typeface="Arial" charset="0"/>
                <a:cs typeface="Arial" charset="0"/>
              </a:rPr>
              <a:t> Jak se houby </a:t>
            </a:r>
            <a:r>
              <a:rPr lang="cs-CZ" sz="3600" b="1" smtClean="0">
                <a:solidFill>
                  <a:srgbClr val="0070C0"/>
                </a:solidFill>
                <a:latin typeface="Arial" charset="0"/>
                <a:cs typeface="Arial" charset="0"/>
              </a:rPr>
              <a:t>upravují</a:t>
            </a:r>
            <a:r>
              <a:rPr lang="cs-CZ" sz="3600" smtClean="0">
                <a:latin typeface="Arial" charset="0"/>
                <a:cs typeface="Arial" charset="0"/>
              </a:rPr>
              <a:t>?</a:t>
            </a:r>
          </a:p>
          <a:p>
            <a:pPr eaLnBrk="1" hangingPunct="1">
              <a:buFont typeface="Wingdings" pitchFamily="2" charset="2"/>
              <a:buChar char="v"/>
            </a:pPr>
            <a:r>
              <a:rPr lang="cs-CZ" sz="3600" smtClean="0">
                <a:latin typeface="Arial" charset="0"/>
                <a:cs typeface="Arial" charset="0"/>
              </a:rPr>
              <a:t> Jaké znáš </a:t>
            </a:r>
            <a:r>
              <a:rPr lang="cs-CZ" sz="3600" b="1" smtClean="0">
                <a:solidFill>
                  <a:srgbClr val="0070C0"/>
                </a:solidFill>
                <a:latin typeface="Arial" charset="0"/>
                <a:cs typeface="Arial" charset="0"/>
              </a:rPr>
              <a:t>jedlé houby</a:t>
            </a:r>
            <a:r>
              <a:rPr lang="cs-CZ" sz="3600" smtClean="0">
                <a:latin typeface="Arial" charset="0"/>
                <a:cs typeface="Arial" charset="0"/>
              </a:rPr>
              <a:t>?</a:t>
            </a:r>
          </a:p>
          <a:p>
            <a:pPr eaLnBrk="1" hangingPunct="1">
              <a:buFont typeface="Wingdings" pitchFamily="2" charset="2"/>
              <a:buChar char="v"/>
            </a:pPr>
            <a:r>
              <a:rPr lang="cs-CZ" sz="3600" smtClean="0">
                <a:latin typeface="Arial" charset="0"/>
                <a:cs typeface="Arial" charset="0"/>
              </a:rPr>
              <a:t> Vyjmenuj některé</a:t>
            </a:r>
            <a:r>
              <a:rPr lang="cs-CZ" sz="3600" b="1" smtClean="0">
                <a:solidFill>
                  <a:srgbClr val="0070C0"/>
                </a:solidFill>
                <a:latin typeface="Arial" charset="0"/>
                <a:cs typeface="Arial" charset="0"/>
              </a:rPr>
              <a:t> zásady správného</a:t>
            </a:r>
          </a:p>
          <a:p>
            <a:pPr eaLnBrk="1" hangingPunct="1">
              <a:buFont typeface="Wingdings 2" pitchFamily="18" charset="2"/>
              <a:buNone/>
            </a:pPr>
            <a:r>
              <a:rPr lang="cs-CZ" sz="3600" b="1" smtClean="0">
                <a:solidFill>
                  <a:srgbClr val="0070C0"/>
                </a:solidFill>
                <a:latin typeface="Arial" charset="0"/>
                <a:cs typeface="Arial" charset="0"/>
              </a:rPr>
              <a:t>    houbaření</a:t>
            </a:r>
            <a:r>
              <a:rPr lang="cs-CZ" sz="3600" smtClean="0">
                <a:latin typeface="Arial" charset="0"/>
                <a:cs typeface="Arial" charset="0"/>
              </a:rPr>
              <a:t>.</a:t>
            </a:r>
          </a:p>
          <a:p>
            <a:pPr eaLnBrk="1" hangingPunct="1">
              <a:buFont typeface="Wingdings" pitchFamily="2" charset="2"/>
              <a:buChar char="Ø"/>
            </a:pPr>
            <a:endParaRPr lang="cs-CZ" smtClean="0"/>
          </a:p>
          <a:p>
            <a:pPr eaLnBrk="1" hangingPunct="1">
              <a:buFont typeface="Wingdings" pitchFamily="2" charset="2"/>
              <a:buChar char="Ø"/>
            </a:pPr>
            <a:endParaRPr lang="cs-CZ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5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14290"/>
            <a:ext cx="8686800" cy="838200"/>
          </a:xfrm>
        </p:spPr>
        <p:txBody>
          <a:bodyPr>
            <a:noAutofit/>
          </a:bodyPr>
          <a:lstStyle/>
          <a:p>
            <a:pPr>
              <a:defRPr/>
            </a:pPr>
            <a:r>
              <a:rPr lang="cs-CZ" sz="6000" b="1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Použité zdroje</a:t>
            </a:r>
            <a:endParaRPr lang="cs-CZ" sz="6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8435" name="Zástupný symbol pro obsah 2"/>
          <p:cNvSpPr>
            <a:spLocks noGrp="1"/>
          </p:cNvSpPr>
          <p:nvPr>
            <p:ph idx="1"/>
          </p:nvPr>
        </p:nvSpPr>
        <p:spPr>
          <a:xfrm>
            <a:off x="304800" y="1143000"/>
            <a:ext cx="8624888" cy="5715000"/>
          </a:xfrm>
        </p:spPr>
        <p:txBody>
          <a:bodyPr/>
          <a:lstStyle/>
          <a:p>
            <a:r>
              <a:rPr lang="cs-CZ" sz="1400" smtClean="0">
                <a:hlinkClick r:id="rId2"/>
              </a:rPr>
              <a:t>http://upload.wikimedia.org/wikipedia/commons/thumb/2/24/Maronenr%C3%B6hrling-1.jpg/258px-Maronenr%C3%B6hrling-1.jpg</a:t>
            </a:r>
            <a:endParaRPr lang="cs-CZ" sz="1400" smtClean="0"/>
          </a:p>
          <a:p>
            <a:r>
              <a:rPr lang="cs-CZ" sz="1400" smtClean="0">
                <a:hlinkClick r:id="rId3"/>
              </a:rPr>
              <a:t>http://upload.wikimedia.org/wikipedia/commons/thumb/8/8c/Parasol-1.jpg/295px-Parasol-1.jpg</a:t>
            </a:r>
            <a:endParaRPr lang="cs-CZ" sz="1400" smtClean="0"/>
          </a:p>
          <a:p>
            <a:r>
              <a:rPr lang="cs-CZ" sz="1400" smtClean="0">
                <a:hlinkClick r:id="rId4"/>
              </a:rPr>
              <a:t>http://upload.wikimedia.org/wikipedia/commons/thumb/4/40/Pieczarka_polowa_vongrzanka.JPG/220px-Pieczarka_polowa_vongrzanka.JPG</a:t>
            </a:r>
            <a:endParaRPr lang="cs-CZ" sz="1400" smtClean="0"/>
          </a:p>
          <a:p>
            <a:r>
              <a:rPr lang="cs-CZ" sz="1400" smtClean="0">
                <a:hlinkClick r:id="rId5"/>
              </a:rPr>
              <a:t>http://upload.wikimedia.org/wikipedia/commons/thumb/c/c6/Espenrotkappe-1.jpg/220px-Espenrotkappe-1.jpg</a:t>
            </a:r>
            <a:endParaRPr lang="cs-CZ" sz="1400" smtClean="0"/>
          </a:p>
          <a:p>
            <a:r>
              <a:rPr lang="cs-CZ" sz="1400" smtClean="0">
                <a:hlinkClick r:id="rId6"/>
              </a:rPr>
              <a:t>http://upload.wikimedia.org/wikipedia/commons/thumb/c/c8/Koz%C3%A1k_habrov%C3%BD1.jpg/258px-Koz%C3%A1k_habrov%C3%BD1.jpg</a:t>
            </a:r>
            <a:endParaRPr lang="cs-CZ" sz="1400" smtClean="0"/>
          </a:p>
          <a:p>
            <a:r>
              <a:rPr lang="cs-CZ" sz="1400" smtClean="0">
                <a:hlinkClick r:id="rId7"/>
              </a:rPr>
              <a:t>http://upload.wikimedia.org/wikipedia/commons/thumb/6/62/Cantharellus.cibarius.-.lindsey.jpg/258px-Cantharellus.cibarius.-.lindsey.jpg</a:t>
            </a:r>
            <a:endParaRPr lang="cs-CZ" sz="1400" smtClean="0"/>
          </a:p>
          <a:p>
            <a:r>
              <a:rPr lang="cs-CZ" sz="1400" smtClean="0">
                <a:hlinkClick r:id="rId8"/>
              </a:rPr>
              <a:t>http://upload.wikimedia.org/wikipedia/commons/thumb/8/89/Lactarius_deliciosus.jpg/258px-Lactarius_deliciosus.jpg</a:t>
            </a:r>
            <a:endParaRPr lang="cs-CZ" sz="1400" smtClean="0"/>
          </a:p>
          <a:p>
            <a:r>
              <a:rPr lang="cs-CZ" sz="1400" smtClean="0">
                <a:hlinkClick r:id="rId9"/>
              </a:rPr>
              <a:t>http://upload.wikimedia.org/wikipedia/commons/thumb/1/1b/Goldr%C3%B6hrling-1.jpg/258px-Goldr%C3%B6hrling-1.jpg</a:t>
            </a:r>
            <a:endParaRPr lang="cs-CZ" sz="1400" smtClean="0"/>
          </a:p>
          <a:p>
            <a:r>
              <a:rPr lang="cs-CZ" sz="1400" smtClean="0">
                <a:hlinkClick r:id="rId10"/>
              </a:rPr>
              <a:t>http://upload.wikimedia.org/wikipedia/commons/thumb/0/08/Marasmius_oreades_garden_050829B.JPG/258px-Marasmius_oreades_garden_050829B.JPG</a:t>
            </a:r>
            <a:r>
              <a:rPr lang="cs-CZ" sz="1400" smtClean="0"/>
              <a:t> </a:t>
            </a:r>
          </a:p>
          <a:p>
            <a:r>
              <a:rPr lang="cs-CZ" sz="1400" smtClean="0">
                <a:solidFill>
                  <a:srgbClr val="C00000"/>
                </a:solidFill>
                <a:hlinkClick r:id="rId11"/>
              </a:rPr>
              <a:t>http://upload.wikimedia.org/wikipedia/commons/thumb/e/ec/Armillaria_mellea_lt.jpg/258px-Armillaria_mellea_lt.jpg</a:t>
            </a:r>
            <a:endParaRPr lang="cs-CZ" sz="1400" smtClean="0">
              <a:solidFill>
                <a:srgbClr val="C00000"/>
              </a:solidFill>
            </a:endParaRPr>
          </a:p>
          <a:p>
            <a:endParaRPr lang="cs-CZ" sz="1400" smtClean="0"/>
          </a:p>
          <a:p>
            <a:endParaRPr lang="cs-CZ" sz="2000" smtClean="0"/>
          </a:p>
          <a:p>
            <a:endParaRPr lang="cs-CZ" sz="2000" smtClean="0"/>
          </a:p>
          <a:p>
            <a:endParaRPr lang="cs-CZ" sz="2000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84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184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184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" dur="500"/>
                                        <p:tgtEl>
                                          <p:spTgt spid="184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" dur="500"/>
                                        <p:tgtEl>
                                          <p:spTgt spid="1843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843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0" dur="500"/>
                                        <p:tgtEl>
                                          <p:spTgt spid="1843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" dur="500"/>
                                        <p:tgtEl>
                                          <p:spTgt spid="1843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6" dur="500"/>
                                        <p:tgtEl>
                                          <p:spTgt spid="1843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9" dur="500"/>
                                        <p:tgtEl>
                                          <p:spTgt spid="1843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esta">
  <a:themeElements>
    <a:clrScheme name="Cesta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Cesta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Cesta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Cesta">
    <a:dk1>
      <a:sysClr val="windowText" lastClr="000000"/>
    </a:dk1>
    <a:lt1>
      <a:sysClr val="window" lastClr="FFFFFF"/>
    </a:lt1>
    <a:dk2>
      <a:srgbClr val="4E3B30"/>
    </a:dk2>
    <a:lt2>
      <a:srgbClr val="FBEEC9"/>
    </a:lt2>
    <a:accent1>
      <a:srgbClr val="F0A22E"/>
    </a:accent1>
    <a:accent2>
      <a:srgbClr val="A5644E"/>
    </a:accent2>
    <a:accent3>
      <a:srgbClr val="B58B80"/>
    </a:accent3>
    <a:accent4>
      <a:srgbClr val="C3986D"/>
    </a:accent4>
    <a:accent5>
      <a:srgbClr val="A19574"/>
    </a:accent5>
    <a:accent6>
      <a:srgbClr val="C17529"/>
    </a:accent6>
    <a:hlink>
      <a:srgbClr val="AD1F1F"/>
    </a:hlink>
    <a:folHlink>
      <a:srgbClr val="FFC42F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238</TotalTime>
  <Words>228</Words>
  <Application>Microsoft Office PowerPoint</Application>
  <PresentationFormat>On-screen Show (4:3)</PresentationFormat>
  <Paragraphs>58</Paragraphs>
  <Slides>9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7</vt:i4>
      </vt:variant>
      <vt:variant>
        <vt:lpstr>Šablona návrhu</vt:lpstr>
      </vt:variant>
      <vt:variant>
        <vt:i4>9</vt:i4>
      </vt:variant>
      <vt:variant>
        <vt:lpstr>Nadpisy snímků</vt:lpstr>
      </vt:variant>
      <vt:variant>
        <vt:i4>9</vt:i4>
      </vt:variant>
    </vt:vector>
  </HeadingPairs>
  <TitlesOfParts>
    <vt:vector size="25" baseType="lpstr">
      <vt:lpstr>Arial</vt:lpstr>
      <vt:lpstr>Franklin Gothic Medium</vt:lpstr>
      <vt:lpstr>Franklin Gothic Book</vt:lpstr>
      <vt:lpstr>Wingdings 2</vt:lpstr>
      <vt:lpstr>Calibri</vt:lpstr>
      <vt:lpstr>Times New Roman</vt:lpstr>
      <vt:lpstr>Wingdings</vt:lpstr>
      <vt:lpstr>Cesta</vt:lpstr>
      <vt:lpstr>Cesta</vt:lpstr>
      <vt:lpstr>Cesta</vt:lpstr>
      <vt:lpstr>Cesta</vt:lpstr>
      <vt:lpstr>Cesta</vt:lpstr>
      <vt:lpstr>Cesta</vt:lpstr>
      <vt:lpstr>Cesta</vt:lpstr>
      <vt:lpstr>Cesta</vt:lpstr>
      <vt:lpstr>Cesta</vt:lpstr>
      <vt:lpstr>Snímek 1</vt:lpstr>
      <vt:lpstr>Snímek 2</vt:lpstr>
      <vt:lpstr>Snímek 3</vt:lpstr>
      <vt:lpstr>Snímek 4</vt:lpstr>
      <vt:lpstr>Snímek 5</vt:lpstr>
      <vt:lpstr>Snímek 6</vt:lpstr>
      <vt:lpstr>Snímek 7</vt:lpstr>
      <vt:lpstr>Snímek 8</vt:lpstr>
      <vt:lpstr>Snímek 9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winxp</dc:creator>
  <cp:lastModifiedBy>vitek09</cp:lastModifiedBy>
  <cp:revision>34</cp:revision>
  <dcterms:created xsi:type="dcterms:W3CDTF">2011-11-12T10:39:12Z</dcterms:created>
  <dcterms:modified xsi:type="dcterms:W3CDTF">2012-03-19T09:56:25Z</dcterms:modified>
</cp:coreProperties>
</file>