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85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1" r:id="rId13"/>
    <p:sldId id="267" r:id="rId14"/>
    <p:sldId id="268" r:id="rId15"/>
    <p:sldId id="269" r:id="rId16"/>
    <p:sldId id="273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Century Gothic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Century Gothic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Century Gothic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Century Gothic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Century Gothic" pitchFamily="34" charset="0"/>
        <a:ea typeface="+mn-ea"/>
        <a:cs typeface="Arial" charset="0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Century Gothic" pitchFamily="34" charset="0"/>
        <a:ea typeface="+mn-ea"/>
        <a:cs typeface="Arial" charset="0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Century Gothic" pitchFamily="34" charset="0"/>
        <a:ea typeface="+mn-ea"/>
        <a:cs typeface="Arial" charset="0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Century Gothic" pitchFamily="34" charset="0"/>
        <a:ea typeface="+mn-ea"/>
        <a:cs typeface="Arial" charset="0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Century Gothic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9999"/>
    <a:srgbClr val="33CC33"/>
    <a:srgbClr val="FF99FF"/>
    <a:srgbClr val="CCECFF"/>
    <a:srgbClr val="CCFF66"/>
    <a:srgbClr val="0000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87" autoAdjust="0"/>
    <p:restoredTop sz="92619" autoAdjust="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4716463" y="5345113"/>
            <a:ext cx="4427537" cy="1512887"/>
            <a:chOff x="2971" y="3367"/>
            <a:chExt cx="2789" cy="953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971" y="3367"/>
              <a:ext cx="2789" cy="953"/>
            </a:xfrm>
            <a:custGeom>
              <a:avLst/>
              <a:gdLst>
                <a:gd name="T0" fmla="*/ 2786 w 2780"/>
                <a:gd name="T1" fmla="*/ 18 h 953"/>
                <a:gd name="T2" fmla="*/ 2696 w 2780"/>
                <a:gd name="T3" fmla="*/ 24 h 953"/>
                <a:gd name="T4" fmla="*/ 2629 w 2780"/>
                <a:gd name="T5" fmla="*/ 102 h 953"/>
                <a:gd name="T6" fmla="*/ 2527 w 2780"/>
                <a:gd name="T7" fmla="*/ 156 h 953"/>
                <a:gd name="T8" fmla="*/ 2521 w 2780"/>
                <a:gd name="T9" fmla="*/ 222 h 953"/>
                <a:gd name="T10" fmla="*/ 2503 w 2780"/>
                <a:gd name="T11" fmla="*/ 246 h 953"/>
                <a:gd name="T12" fmla="*/ 2485 w 2780"/>
                <a:gd name="T13" fmla="*/ 252 h 953"/>
                <a:gd name="T14" fmla="*/ 2413 w 2780"/>
                <a:gd name="T15" fmla="*/ 210 h 953"/>
                <a:gd name="T16" fmla="*/ 2274 w 2780"/>
                <a:gd name="T17" fmla="*/ 192 h 953"/>
                <a:gd name="T18" fmla="*/ 2250 w 2780"/>
                <a:gd name="T19" fmla="*/ 186 h 953"/>
                <a:gd name="T20" fmla="*/ 2232 w 2780"/>
                <a:gd name="T21" fmla="*/ 192 h 953"/>
                <a:gd name="T22" fmla="*/ 2160 w 2780"/>
                <a:gd name="T23" fmla="*/ 228 h 953"/>
                <a:gd name="T24" fmla="*/ 2124 w 2780"/>
                <a:gd name="T25" fmla="*/ 240 h 953"/>
                <a:gd name="T26" fmla="*/ 2100 w 2780"/>
                <a:gd name="T27" fmla="*/ 246 h 953"/>
                <a:gd name="T28" fmla="*/ 2088 w 2780"/>
                <a:gd name="T29" fmla="*/ 258 h 953"/>
                <a:gd name="T30" fmla="*/ 2088 w 2780"/>
                <a:gd name="T31" fmla="*/ 276 h 953"/>
                <a:gd name="T32" fmla="*/ 2065 w 2780"/>
                <a:gd name="T33" fmla="*/ 300 h 953"/>
                <a:gd name="T34" fmla="*/ 2047 w 2780"/>
                <a:gd name="T35" fmla="*/ 312 h 953"/>
                <a:gd name="T36" fmla="*/ 2035 w 2780"/>
                <a:gd name="T37" fmla="*/ 324 h 953"/>
                <a:gd name="T38" fmla="*/ 2023 w 2780"/>
                <a:gd name="T39" fmla="*/ 336 h 953"/>
                <a:gd name="T40" fmla="*/ 1991 w 2780"/>
                <a:gd name="T41" fmla="*/ 342 h 953"/>
                <a:gd name="T42" fmla="*/ 1925 w 2780"/>
                <a:gd name="T43" fmla="*/ 336 h 953"/>
                <a:gd name="T44" fmla="*/ 1889 w 2780"/>
                <a:gd name="T45" fmla="*/ 330 h 953"/>
                <a:gd name="T46" fmla="*/ 1877 w 2780"/>
                <a:gd name="T47" fmla="*/ 342 h 953"/>
                <a:gd name="T48" fmla="*/ 1865 w 2780"/>
                <a:gd name="T49" fmla="*/ 354 h 953"/>
                <a:gd name="T50" fmla="*/ 1835 w 2780"/>
                <a:gd name="T51" fmla="*/ 360 h 953"/>
                <a:gd name="T52" fmla="*/ 1776 w 2780"/>
                <a:gd name="T53" fmla="*/ 342 h 953"/>
                <a:gd name="T54" fmla="*/ 1752 w 2780"/>
                <a:gd name="T55" fmla="*/ 342 h 953"/>
                <a:gd name="T56" fmla="*/ 1728 w 2780"/>
                <a:gd name="T57" fmla="*/ 354 h 953"/>
                <a:gd name="T58" fmla="*/ 1666 w 2780"/>
                <a:gd name="T59" fmla="*/ 425 h 953"/>
                <a:gd name="T60" fmla="*/ 1624 w 2780"/>
                <a:gd name="T61" fmla="*/ 569 h 953"/>
                <a:gd name="T62" fmla="*/ 1624 w 2780"/>
                <a:gd name="T63" fmla="*/ 593 h 953"/>
                <a:gd name="T64" fmla="*/ 1630 w 2780"/>
                <a:gd name="T65" fmla="*/ 641 h 953"/>
                <a:gd name="T66" fmla="*/ 1648 w 2780"/>
                <a:gd name="T67" fmla="*/ 659 h 953"/>
                <a:gd name="T68" fmla="*/ 1642 w 2780"/>
                <a:gd name="T69" fmla="*/ 671 h 953"/>
                <a:gd name="T70" fmla="*/ 1630 w 2780"/>
                <a:gd name="T71" fmla="*/ 683 h 953"/>
                <a:gd name="T72" fmla="*/ 1552 w 2780"/>
                <a:gd name="T73" fmla="*/ 689 h 953"/>
                <a:gd name="T74" fmla="*/ 1475 w 2780"/>
                <a:gd name="T75" fmla="*/ 629 h 953"/>
                <a:gd name="T76" fmla="*/ 1341 w 2780"/>
                <a:gd name="T77" fmla="*/ 587 h 953"/>
                <a:gd name="T78" fmla="*/ 1192 w 2780"/>
                <a:gd name="T79" fmla="*/ 671 h 953"/>
                <a:gd name="T80" fmla="*/ 1022 w 2780"/>
                <a:gd name="T81" fmla="*/ 731 h 953"/>
                <a:gd name="T82" fmla="*/ 819 w 2780"/>
                <a:gd name="T83" fmla="*/ 743 h 953"/>
                <a:gd name="T84" fmla="*/ 632 w 2780"/>
                <a:gd name="T85" fmla="*/ 701 h 953"/>
                <a:gd name="T86" fmla="*/ 572 w 2780"/>
                <a:gd name="T87" fmla="*/ 695 h 953"/>
                <a:gd name="T88" fmla="*/ 560 w 2780"/>
                <a:gd name="T89" fmla="*/ 701 h 953"/>
                <a:gd name="T90" fmla="*/ 524 w 2780"/>
                <a:gd name="T91" fmla="*/ 731 h 953"/>
                <a:gd name="T92" fmla="*/ 438 w 2780"/>
                <a:gd name="T93" fmla="*/ 809 h 953"/>
                <a:gd name="T94" fmla="*/ 408 w 2780"/>
                <a:gd name="T95" fmla="*/ 821 h 953"/>
                <a:gd name="T96" fmla="*/ 384 w 2780"/>
                <a:gd name="T97" fmla="*/ 821 h 953"/>
                <a:gd name="T98" fmla="*/ 337 w 2780"/>
                <a:gd name="T99" fmla="*/ 827 h 953"/>
                <a:gd name="T100" fmla="*/ 211 w 2780"/>
                <a:gd name="T101" fmla="*/ 851 h 953"/>
                <a:gd name="T102" fmla="*/ 175 w 2780"/>
                <a:gd name="T103" fmla="*/ 857 h 953"/>
                <a:gd name="T104" fmla="*/ 125 w 2780"/>
                <a:gd name="T105" fmla="*/ 851 h 953"/>
                <a:gd name="T106" fmla="*/ 107 w 2780"/>
                <a:gd name="T107" fmla="*/ 857 h 953"/>
                <a:gd name="T108" fmla="*/ 101 w 2780"/>
                <a:gd name="T109" fmla="*/ 875 h 953"/>
                <a:gd name="T110" fmla="*/ 83 w 2780"/>
                <a:gd name="T111" fmla="*/ 887 h 953"/>
                <a:gd name="T112" fmla="*/ 48 w 2780"/>
                <a:gd name="T113" fmla="*/ 899 h 953"/>
                <a:gd name="T114" fmla="*/ 2798 w 2780"/>
                <a:gd name="T115" fmla="*/ 24 h 953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0" t="0" r="r" b="b"/>
              <a:pathLst>
                <a:path w="2780" h="953">
                  <a:moveTo>
                    <a:pt x="2780" y="24"/>
                  </a:moveTo>
                  <a:lnTo>
                    <a:pt x="2774" y="24"/>
                  </a:lnTo>
                  <a:lnTo>
                    <a:pt x="2774" y="18"/>
                  </a:lnTo>
                  <a:lnTo>
                    <a:pt x="2768" y="18"/>
                  </a:lnTo>
                  <a:lnTo>
                    <a:pt x="2756" y="12"/>
                  </a:lnTo>
                  <a:lnTo>
                    <a:pt x="2738" y="6"/>
                  </a:lnTo>
                  <a:lnTo>
                    <a:pt x="2714" y="0"/>
                  </a:lnTo>
                  <a:lnTo>
                    <a:pt x="2678" y="24"/>
                  </a:lnTo>
                  <a:lnTo>
                    <a:pt x="2643" y="54"/>
                  </a:lnTo>
                  <a:lnTo>
                    <a:pt x="2619" y="90"/>
                  </a:lnTo>
                  <a:lnTo>
                    <a:pt x="2613" y="96"/>
                  </a:lnTo>
                  <a:lnTo>
                    <a:pt x="2613" y="102"/>
                  </a:lnTo>
                  <a:lnTo>
                    <a:pt x="2601" y="108"/>
                  </a:lnTo>
                  <a:lnTo>
                    <a:pt x="2583" y="120"/>
                  </a:lnTo>
                  <a:lnTo>
                    <a:pt x="2541" y="132"/>
                  </a:lnTo>
                  <a:lnTo>
                    <a:pt x="2511" y="156"/>
                  </a:lnTo>
                  <a:lnTo>
                    <a:pt x="2511" y="204"/>
                  </a:lnTo>
                  <a:lnTo>
                    <a:pt x="2511" y="210"/>
                  </a:lnTo>
                  <a:lnTo>
                    <a:pt x="2505" y="216"/>
                  </a:lnTo>
                  <a:lnTo>
                    <a:pt x="2505" y="222"/>
                  </a:lnTo>
                  <a:lnTo>
                    <a:pt x="2499" y="228"/>
                  </a:lnTo>
                  <a:lnTo>
                    <a:pt x="2499" y="240"/>
                  </a:lnTo>
                  <a:lnTo>
                    <a:pt x="2493" y="246"/>
                  </a:lnTo>
                  <a:lnTo>
                    <a:pt x="2487" y="246"/>
                  </a:lnTo>
                  <a:lnTo>
                    <a:pt x="2487" y="252"/>
                  </a:lnTo>
                  <a:lnTo>
                    <a:pt x="2481" y="252"/>
                  </a:lnTo>
                  <a:lnTo>
                    <a:pt x="2475" y="252"/>
                  </a:lnTo>
                  <a:lnTo>
                    <a:pt x="2469" y="252"/>
                  </a:lnTo>
                  <a:lnTo>
                    <a:pt x="2457" y="252"/>
                  </a:lnTo>
                  <a:lnTo>
                    <a:pt x="2439" y="258"/>
                  </a:lnTo>
                  <a:lnTo>
                    <a:pt x="2415" y="222"/>
                  </a:lnTo>
                  <a:lnTo>
                    <a:pt x="2397" y="210"/>
                  </a:lnTo>
                  <a:lnTo>
                    <a:pt x="2373" y="216"/>
                  </a:lnTo>
                  <a:lnTo>
                    <a:pt x="2332" y="216"/>
                  </a:lnTo>
                  <a:lnTo>
                    <a:pt x="2296" y="204"/>
                  </a:lnTo>
                  <a:lnTo>
                    <a:pt x="2260" y="192"/>
                  </a:lnTo>
                  <a:lnTo>
                    <a:pt x="2248" y="186"/>
                  </a:lnTo>
                  <a:lnTo>
                    <a:pt x="2242" y="186"/>
                  </a:lnTo>
                  <a:lnTo>
                    <a:pt x="2236" y="186"/>
                  </a:lnTo>
                  <a:lnTo>
                    <a:pt x="2230" y="186"/>
                  </a:lnTo>
                  <a:lnTo>
                    <a:pt x="2224" y="192"/>
                  </a:lnTo>
                  <a:lnTo>
                    <a:pt x="2218" y="192"/>
                  </a:lnTo>
                  <a:lnTo>
                    <a:pt x="2212" y="198"/>
                  </a:lnTo>
                  <a:lnTo>
                    <a:pt x="2194" y="204"/>
                  </a:lnTo>
                  <a:lnTo>
                    <a:pt x="2170" y="210"/>
                  </a:lnTo>
                  <a:lnTo>
                    <a:pt x="2146" y="228"/>
                  </a:lnTo>
                  <a:lnTo>
                    <a:pt x="2122" y="240"/>
                  </a:lnTo>
                  <a:lnTo>
                    <a:pt x="2116" y="240"/>
                  </a:lnTo>
                  <a:lnTo>
                    <a:pt x="2110" y="240"/>
                  </a:lnTo>
                  <a:lnTo>
                    <a:pt x="2104" y="240"/>
                  </a:lnTo>
                  <a:lnTo>
                    <a:pt x="2098" y="246"/>
                  </a:lnTo>
                  <a:lnTo>
                    <a:pt x="2092" y="246"/>
                  </a:lnTo>
                  <a:lnTo>
                    <a:pt x="2086" y="246"/>
                  </a:lnTo>
                  <a:lnTo>
                    <a:pt x="2080" y="252"/>
                  </a:lnTo>
                  <a:lnTo>
                    <a:pt x="2080" y="258"/>
                  </a:lnTo>
                  <a:lnTo>
                    <a:pt x="2074" y="258"/>
                  </a:lnTo>
                  <a:lnTo>
                    <a:pt x="2074" y="264"/>
                  </a:lnTo>
                  <a:lnTo>
                    <a:pt x="2074" y="270"/>
                  </a:lnTo>
                  <a:lnTo>
                    <a:pt x="2074" y="276"/>
                  </a:lnTo>
                  <a:lnTo>
                    <a:pt x="2069" y="288"/>
                  </a:lnTo>
                  <a:lnTo>
                    <a:pt x="2057" y="300"/>
                  </a:lnTo>
                  <a:lnTo>
                    <a:pt x="2051" y="300"/>
                  </a:lnTo>
                  <a:lnTo>
                    <a:pt x="2045" y="300"/>
                  </a:lnTo>
                  <a:lnTo>
                    <a:pt x="2039" y="306"/>
                  </a:lnTo>
                  <a:lnTo>
                    <a:pt x="2033" y="306"/>
                  </a:lnTo>
                  <a:lnTo>
                    <a:pt x="2033" y="312"/>
                  </a:lnTo>
                  <a:lnTo>
                    <a:pt x="2027" y="312"/>
                  </a:lnTo>
                  <a:lnTo>
                    <a:pt x="2027" y="318"/>
                  </a:lnTo>
                  <a:lnTo>
                    <a:pt x="2021" y="324"/>
                  </a:lnTo>
                  <a:lnTo>
                    <a:pt x="2015" y="330"/>
                  </a:lnTo>
                  <a:lnTo>
                    <a:pt x="2009" y="336"/>
                  </a:lnTo>
                  <a:lnTo>
                    <a:pt x="1997" y="336"/>
                  </a:lnTo>
                  <a:lnTo>
                    <a:pt x="1991" y="342"/>
                  </a:lnTo>
                  <a:lnTo>
                    <a:pt x="1985" y="342"/>
                  </a:lnTo>
                  <a:lnTo>
                    <a:pt x="1979" y="342"/>
                  </a:lnTo>
                  <a:lnTo>
                    <a:pt x="1961" y="336"/>
                  </a:lnTo>
                  <a:lnTo>
                    <a:pt x="1925" y="336"/>
                  </a:lnTo>
                  <a:lnTo>
                    <a:pt x="1919" y="336"/>
                  </a:lnTo>
                  <a:lnTo>
                    <a:pt x="1913" y="336"/>
                  </a:lnTo>
                  <a:lnTo>
                    <a:pt x="1895" y="330"/>
                  </a:lnTo>
                  <a:lnTo>
                    <a:pt x="1889" y="330"/>
                  </a:lnTo>
                  <a:lnTo>
                    <a:pt x="1883" y="330"/>
                  </a:lnTo>
                  <a:lnTo>
                    <a:pt x="1877" y="330"/>
                  </a:lnTo>
                  <a:lnTo>
                    <a:pt x="1871" y="336"/>
                  </a:lnTo>
                  <a:lnTo>
                    <a:pt x="1865" y="342"/>
                  </a:lnTo>
                  <a:lnTo>
                    <a:pt x="1859" y="348"/>
                  </a:lnTo>
                  <a:lnTo>
                    <a:pt x="1853" y="354"/>
                  </a:lnTo>
                  <a:lnTo>
                    <a:pt x="1847" y="354"/>
                  </a:lnTo>
                  <a:lnTo>
                    <a:pt x="1835" y="360"/>
                  </a:lnTo>
                  <a:lnTo>
                    <a:pt x="1829" y="360"/>
                  </a:lnTo>
                  <a:lnTo>
                    <a:pt x="1823" y="360"/>
                  </a:lnTo>
                  <a:lnTo>
                    <a:pt x="1817" y="360"/>
                  </a:lnTo>
                  <a:lnTo>
                    <a:pt x="1776" y="342"/>
                  </a:lnTo>
                  <a:lnTo>
                    <a:pt x="1770" y="342"/>
                  </a:lnTo>
                  <a:lnTo>
                    <a:pt x="1764" y="342"/>
                  </a:lnTo>
                  <a:lnTo>
                    <a:pt x="1758" y="342"/>
                  </a:lnTo>
                  <a:lnTo>
                    <a:pt x="1746" y="342"/>
                  </a:lnTo>
                  <a:lnTo>
                    <a:pt x="1740" y="342"/>
                  </a:lnTo>
                  <a:lnTo>
                    <a:pt x="1734" y="342"/>
                  </a:lnTo>
                  <a:lnTo>
                    <a:pt x="1728" y="348"/>
                  </a:lnTo>
                  <a:lnTo>
                    <a:pt x="1722" y="348"/>
                  </a:lnTo>
                  <a:lnTo>
                    <a:pt x="1716" y="354"/>
                  </a:lnTo>
                  <a:lnTo>
                    <a:pt x="1704" y="366"/>
                  </a:lnTo>
                  <a:lnTo>
                    <a:pt x="1698" y="378"/>
                  </a:lnTo>
                  <a:lnTo>
                    <a:pt x="1674" y="402"/>
                  </a:lnTo>
                  <a:lnTo>
                    <a:pt x="1656" y="425"/>
                  </a:lnTo>
                  <a:lnTo>
                    <a:pt x="1632" y="461"/>
                  </a:lnTo>
                  <a:lnTo>
                    <a:pt x="1614" y="509"/>
                  </a:lnTo>
                  <a:lnTo>
                    <a:pt x="1614" y="563"/>
                  </a:lnTo>
                  <a:lnTo>
                    <a:pt x="1614" y="569"/>
                  </a:lnTo>
                  <a:lnTo>
                    <a:pt x="1614" y="575"/>
                  </a:lnTo>
                  <a:lnTo>
                    <a:pt x="1614" y="581"/>
                  </a:lnTo>
                  <a:lnTo>
                    <a:pt x="1614" y="587"/>
                  </a:lnTo>
                  <a:lnTo>
                    <a:pt x="1614" y="593"/>
                  </a:lnTo>
                  <a:lnTo>
                    <a:pt x="1614" y="599"/>
                  </a:lnTo>
                  <a:lnTo>
                    <a:pt x="1614" y="605"/>
                  </a:lnTo>
                  <a:lnTo>
                    <a:pt x="1614" y="617"/>
                  </a:lnTo>
                  <a:lnTo>
                    <a:pt x="1620" y="641"/>
                  </a:lnTo>
                  <a:lnTo>
                    <a:pt x="1626" y="641"/>
                  </a:lnTo>
                  <a:lnTo>
                    <a:pt x="1632" y="647"/>
                  </a:lnTo>
                  <a:lnTo>
                    <a:pt x="1632" y="659"/>
                  </a:lnTo>
                  <a:lnTo>
                    <a:pt x="1638" y="659"/>
                  </a:lnTo>
                  <a:lnTo>
                    <a:pt x="1638" y="665"/>
                  </a:lnTo>
                  <a:lnTo>
                    <a:pt x="1638" y="671"/>
                  </a:lnTo>
                  <a:lnTo>
                    <a:pt x="1632" y="671"/>
                  </a:lnTo>
                  <a:lnTo>
                    <a:pt x="1632" y="677"/>
                  </a:lnTo>
                  <a:lnTo>
                    <a:pt x="1626" y="677"/>
                  </a:lnTo>
                  <a:lnTo>
                    <a:pt x="1620" y="683"/>
                  </a:lnTo>
                  <a:lnTo>
                    <a:pt x="1596" y="689"/>
                  </a:lnTo>
                  <a:lnTo>
                    <a:pt x="1572" y="689"/>
                  </a:lnTo>
                  <a:lnTo>
                    <a:pt x="1548" y="689"/>
                  </a:lnTo>
                  <a:lnTo>
                    <a:pt x="1542" y="689"/>
                  </a:lnTo>
                  <a:lnTo>
                    <a:pt x="1536" y="689"/>
                  </a:lnTo>
                  <a:lnTo>
                    <a:pt x="1518" y="683"/>
                  </a:lnTo>
                  <a:lnTo>
                    <a:pt x="1495" y="671"/>
                  </a:lnTo>
                  <a:lnTo>
                    <a:pt x="1465" y="629"/>
                  </a:lnTo>
                  <a:lnTo>
                    <a:pt x="1435" y="599"/>
                  </a:lnTo>
                  <a:lnTo>
                    <a:pt x="1405" y="581"/>
                  </a:lnTo>
                  <a:lnTo>
                    <a:pt x="1375" y="563"/>
                  </a:lnTo>
                  <a:lnTo>
                    <a:pt x="1333" y="587"/>
                  </a:lnTo>
                  <a:lnTo>
                    <a:pt x="1303" y="653"/>
                  </a:lnTo>
                  <a:lnTo>
                    <a:pt x="1261" y="665"/>
                  </a:lnTo>
                  <a:lnTo>
                    <a:pt x="1219" y="653"/>
                  </a:lnTo>
                  <a:lnTo>
                    <a:pt x="1184" y="671"/>
                  </a:lnTo>
                  <a:lnTo>
                    <a:pt x="1136" y="671"/>
                  </a:lnTo>
                  <a:lnTo>
                    <a:pt x="1106" y="671"/>
                  </a:lnTo>
                  <a:lnTo>
                    <a:pt x="1076" y="707"/>
                  </a:lnTo>
                  <a:lnTo>
                    <a:pt x="1016" y="731"/>
                  </a:lnTo>
                  <a:lnTo>
                    <a:pt x="944" y="761"/>
                  </a:lnTo>
                  <a:lnTo>
                    <a:pt x="921" y="773"/>
                  </a:lnTo>
                  <a:lnTo>
                    <a:pt x="867" y="773"/>
                  </a:lnTo>
                  <a:lnTo>
                    <a:pt x="813" y="743"/>
                  </a:lnTo>
                  <a:lnTo>
                    <a:pt x="783" y="719"/>
                  </a:lnTo>
                  <a:lnTo>
                    <a:pt x="741" y="713"/>
                  </a:lnTo>
                  <a:lnTo>
                    <a:pt x="693" y="701"/>
                  </a:lnTo>
                  <a:lnTo>
                    <a:pt x="628" y="701"/>
                  </a:lnTo>
                  <a:lnTo>
                    <a:pt x="616" y="701"/>
                  </a:lnTo>
                  <a:lnTo>
                    <a:pt x="598" y="695"/>
                  </a:lnTo>
                  <a:lnTo>
                    <a:pt x="580" y="695"/>
                  </a:lnTo>
                  <a:lnTo>
                    <a:pt x="568" y="695"/>
                  </a:lnTo>
                  <a:lnTo>
                    <a:pt x="562" y="701"/>
                  </a:lnTo>
                  <a:lnTo>
                    <a:pt x="556" y="701"/>
                  </a:lnTo>
                  <a:lnTo>
                    <a:pt x="550" y="707"/>
                  </a:lnTo>
                  <a:lnTo>
                    <a:pt x="544" y="713"/>
                  </a:lnTo>
                  <a:lnTo>
                    <a:pt x="520" y="731"/>
                  </a:lnTo>
                  <a:lnTo>
                    <a:pt x="496" y="749"/>
                  </a:lnTo>
                  <a:lnTo>
                    <a:pt x="460" y="785"/>
                  </a:lnTo>
                  <a:lnTo>
                    <a:pt x="454" y="791"/>
                  </a:lnTo>
                  <a:lnTo>
                    <a:pt x="436" y="809"/>
                  </a:lnTo>
                  <a:lnTo>
                    <a:pt x="424" y="815"/>
                  </a:lnTo>
                  <a:lnTo>
                    <a:pt x="418" y="821"/>
                  </a:lnTo>
                  <a:lnTo>
                    <a:pt x="412" y="821"/>
                  </a:lnTo>
                  <a:lnTo>
                    <a:pt x="406" y="821"/>
                  </a:lnTo>
                  <a:lnTo>
                    <a:pt x="400" y="821"/>
                  </a:lnTo>
                  <a:lnTo>
                    <a:pt x="394" y="821"/>
                  </a:lnTo>
                  <a:lnTo>
                    <a:pt x="388" y="821"/>
                  </a:lnTo>
                  <a:lnTo>
                    <a:pt x="382" y="821"/>
                  </a:lnTo>
                  <a:lnTo>
                    <a:pt x="370" y="821"/>
                  </a:lnTo>
                  <a:lnTo>
                    <a:pt x="358" y="821"/>
                  </a:lnTo>
                  <a:lnTo>
                    <a:pt x="352" y="821"/>
                  </a:lnTo>
                  <a:lnTo>
                    <a:pt x="335" y="827"/>
                  </a:lnTo>
                  <a:lnTo>
                    <a:pt x="329" y="827"/>
                  </a:lnTo>
                  <a:lnTo>
                    <a:pt x="233" y="839"/>
                  </a:lnTo>
                  <a:lnTo>
                    <a:pt x="227" y="845"/>
                  </a:lnTo>
                  <a:lnTo>
                    <a:pt x="209" y="851"/>
                  </a:lnTo>
                  <a:lnTo>
                    <a:pt x="197" y="851"/>
                  </a:lnTo>
                  <a:lnTo>
                    <a:pt x="185" y="857"/>
                  </a:lnTo>
                  <a:lnTo>
                    <a:pt x="179" y="857"/>
                  </a:lnTo>
                  <a:lnTo>
                    <a:pt x="173" y="857"/>
                  </a:lnTo>
                  <a:lnTo>
                    <a:pt x="167" y="857"/>
                  </a:lnTo>
                  <a:lnTo>
                    <a:pt x="149" y="851"/>
                  </a:lnTo>
                  <a:lnTo>
                    <a:pt x="137" y="851"/>
                  </a:lnTo>
                  <a:lnTo>
                    <a:pt x="125" y="851"/>
                  </a:lnTo>
                  <a:lnTo>
                    <a:pt x="119" y="857"/>
                  </a:lnTo>
                  <a:lnTo>
                    <a:pt x="113" y="857"/>
                  </a:lnTo>
                  <a:lnTo>
                    <a:pt x="107" y="857"/>
                  </a:lnTo>
                  <a:lnTo>
                    <a:pt x="101" y="863"/>
                  </a:lnTo>
                  <a:lnTo>
                    <a:pt x="101" y="869"/>
                  </a:lnTo>
                  <a:lnTo>
                    <a:pt x="101" y="875"/>
                  </a:lnTo>
                  <a:lnTo>
                    <a:pt x="95" y="875"/>
                  </a:lnTo>
                  <a:lnTo>
                    <a:pt x="95" y="881"/>
                  </a:lnTo>
                  <a:lnTo>
                    <a:pt x="89" y="881"/>
                  </a:lnTo>
                  <a:lnTo>
                    <a:pt x="83" y="887"/>
                  </a:lnTo>
                  <a:lnTo>
                    <a:pt x="77" y="887"/>
                  </a:lnTo>
                  <a:lnTo>
                    <a:pt x="60" y="893"/>
                  </a:lnTo>
                  <a:lnTo>
                    <a:pt x="54" y="899"/>
                  </a:lnTo>
                  <a:lnTo>
                    <a:pt x="48" y="899"/>
                  </a:lnTo>
                  <a:lnTo>
                    <a:pt x="48" y="905"/>
                  </a:lnTo>
                  <a:lnTo>
                    <a:pt x="0" y="953"/>
                  </a:lnTo>
                  <a:lnTo>
                    <a:pt x="2780" y="953"/>
                  </a:lnTo>
                  <a:lnTo>
                    <a:pt x="2780" y="24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4602" y="4014"/>
              <a:ext cx="12" cy="18"/>
            </a:xfrm>
            <a:custGeom>
              <a:avLst/>
              <a:gdLst>
                <a:gd name="T0" fmla="*/ 12 w 12"/>
                <a:gd name="T1" fmla="*/ 18 h 18"/>
                <a:gd name="T2" fmla="*/ 12 w 12"/>
                <a:gd name="T3" fmla="*/ 12 h 18"/>
                <a:gd name="T4" fmla="*/ 6 w 12"/>
                <a:gd name="T5" fmla="*/ 6 h 18"/>
                <a:gd name="T6" fmla="*/ 6 w 12"/>
                <a:gd name="T7" fmla="*/ 6 h 18"/>
                <a:gd name="T8" fmla="*/ 0 w 12"/>
                <a:gd name="T9" fmla="*/ 0 h 18"/>
                <a:gd name="T10" fmla="*/ 12 w 12"/>
                <a:gd name="T11" fmla="*/ 18 h 18"/>
                <a:gd name="T12" fmla="*/ 12 w 12"/>
                <a:gd name="T13" fmla="*/ 18 h 18"/>
                <a:gd name="T14" fmla="*/ 12 w 12"/>
                <a:gd name="T15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18">
                  <a:moveTo>
                    <a:pt x="12" y="18"/>
                  </a:moveTo>
                  <a:lnTo>
                    <a:pt x="12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0" y="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4596" y="3996"/>
              <a:ext cx="6" cy="18"/>
            </a:xfrm>
            <a:custGeom>
              <a:avLst/>
              <a:gdLst>
                <a:gd name="T0" fmla="*/ 0 w 6"/>
                <a:gd name="T1" fmla="*/ 12 h 18"/>
                <a:gd name="T2" fmla="*/ 6 w 6"/>
                <a:gd name="T3" fmla="*/ 18 h 18"/>
                <a:gd name="T4" fmla="*/ 0 w 6"/>
                <a:gd name="T5" fmla="*/ 0 h 18"/>
                <a:gd name="T6" fmla="*/ 0 w 6"/>
                <a:gd name="T7" fmla="*/ 12 h 18"/>
                <a:gd name="T8" fmla="*/ 0 w 6"/>
                <a:gd name="T9" fmla="*/ 12 h 18"/>
                <a:gd name="T10" fmla="*/ 0 w 6"/>
                <a:gd name="T11" fmla="*/ 12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8">
                  <a:moveTo>
                    <a:pt x="0" y="12"/>
                  </a:moveTo>
                  <a:lnTo>
                    <a:pt x="6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180" y="3577"/>
              <a:ext cx="304" cy="741"/>
            </a:xfrm>
            <a:custGeom>
              <a:avLst/>
              <a:gdLst>
                <a:gd name="T0" fmla="*/ 280 w 304"/>
                <a:gd name="T1" fmla="*/ 42 h 741"/>
                <a:gd name="T2" fmla="*/ 274 w 304"/>
                <a:gd name="T3" fmla="*/ 42 h 741"/>
                <a:gd name="T4" fmla="*/ 268 w 304"/>
                <a:gd name="T5" fmla="*/ 42 h 741"/>
                <a:gd name="T6" fmla="*/ 256 w 304"/>
                <a:gd name="T7" fmla="*/ 42 h 741"/>
                <a:gd name="T8" fmla="*/ 238 w 304"/>
                <a:gd name="T9" fmla="*/ 48 h 741"/>
                <a:gd name="T10" fmla="*/ 214 w 304"/>
                <a:gd name="T11" fmla="*/ 12 h 741"/>
                <a:gd name="T12" fmla="*/ 196 w 304"/>
                <a:gd name="T13" fmla="*/ 0 h 741"/>
                <a:gd name="T14" fmla="*/ 196 w 304"/>
                <a:gd name="T15" fmla="*/ 0 h 741"/>
                <a:gd name="T16" fmla="*/ 164 w 304"/>
                <a:gd name="T17" fmla="*/ 167 h 741"/>
                <a:gd name="T18" fmla="*/ 144 w 304"/>
                <a:gd name="T19" fmla="*/ 217 h 741"/>
                <a:gd name="T20" fmla="*/ 110 w 304"/>
                <a:gd name="T21" fmla="*/ 281 h 741"/>
                <a:gd name="T22" fmla="*/ 96 w 304"/>
                <a:gd name="T23" fmla="*/ 327 h 741"/>
                <a:gd name="T24" fmla="*/ 124 w 304"/>
                <a:gd name="T25" fmla="*/ 405 h 741"/>
                <a:gd name="T26" fmla="*/ 100 w 304"/>
                <a:gd name="T27" fmla="*/ 463 h 741"/>
                <a:gd name="T28" fmla="*/ 68 w 304"/>
                <a:gd name="T29" fmla="*/ 503 h 741"/>
                <a:gd name="T30" fmla="*/ 30 w 304"/>
                <a:gd name="T31" fmla="*/ 539 h 741"/>
                <a:gd name="T32" fmla="*/ 24 w 304"/>
                <a:gd name="T33" fmla="*/ 613 h 741"/>
                <a:gd name="T34" fmla="*/ 0 w 304"/>
                <a:gd name="T35" fmla="*/ 741 h 741"/>
                <a:gd name="T36" fmla="*/ 202 w 304"/>
                <a:gd name="T37" fmla="*/ 741 h 741"/>
                <a:gd name="T38" fmla="*/ 180 w 304"/>
                <a:gd name="T39" fmla="*/ 639 h 741"/>
                <a:gd name="T40" fmla="*/ 192 w 304"/>
                <a:gd name="T41" fmla="*/ 589 h 741"/>
                <a:gd name="T42" fmla="*/ 178 w 304"/>
                <a:gd name="T43" fmla="*/ 539 h 741"/>
                <a:gd name="T44" fmla="*/ 190 w 304"/>
                <a:gd name="T45" fmla="*/ 499 h 741"/>
                <a:gd name="T46" fmla="*/ 184 w 304"/>
                <a:gd name="T47" fmla="*/ 465 h 741"/>
                <a:gd name="T48" fmla="*/ 192 w 304"/>
                <a:gd name="T49" fmla="*/ 391 h 741"/>
                <a:gd name="T50" fmla="*/ 216 w 304"/>
                <a:gd name="T51" fmla="*/ 313 h 741"/>
                <a:gd name="T52" fmla="*/ 238 w 304"/>
                <a:gd name="T53" fmla="*/ 249 h 741"/>
                <a:gd name="T54" fmla="*/ 268 w 304"/>
                <a:gd name="T55" fmla="*/ 185 h 741"/>
                <a:gd name="T56" fmla="*/ 284 w 304"/>
                <a:gd name="T57" fmla="*/ 159 h 741"/>
                <a:gd name="T58" fmla="*/ 304 w 304"/>
                <a:gd name="T59" fmla="*/ 12 h 741"/>
                <a:gd name="T60" fmla="*/ 298 w 304"/>
                <a:gd name="T61" fmla="*/ 24 h 741"/>
                <a:gd name="T62" fmla="*/ 292 w 304"/>
                <a:gd name="T63" fmla="*/ 30 h 741"/>
                <a:gd name="T64" fmla="*/ 292 w 304"/>
                <a:gd name="T65" fmla="*/ 36 h 741"/>
                <a:gd name="T66" fmla="*/ 286 w 304"/>
                <a:gd name="T67" fmla="*/ 36 h 741"/>
                <a:gd name="T68" fmla="*/ 286 w 304"/>
                <a:gd name="T69" fmla="*/ 42 h 741"/>
                <a:gd name="T70" fmla="*/ 280 w 304"/>
                <a:gd name="T71" fmla="*/ 42 h 741"/>
                <a:gd name="T72" fmla="*/ 280 w 304"/>
                <a:gd name="T73" fmla="*/ 42 h 741"/>
                <a:gd name="T74" fmla="*/ 280 w 304"/>
                <a:gd name="T75" fmla="*/ 42 h 7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04" h="741">
                  <a:moveTo>
                    <a:pt x="280" y="42"/>
                  </a:moveTo>
                  <a:lnTo>
                    <a:pt x="274" y="42"/>
                  </a:lnTo>
                  <a:lnTo>
                    <a:pt x="268" y="42"/>
                  </a:lnTo>
                  <a:lnTo>
                    <a:pt x="256" y="42"/>
                  </a:lnTo>
                  <a:lnTo>
                    <a:pt x="238" y="48"/>
                  </a:lnTo>
                  <a:lnTo>
                    <a:pt x="214" y="12"/>
                  </a:lnTo>
                  <a:lnTo>
                    <a:pt x="196" y="0"/>
                  </a:lnTo>
                  <a:lnTo>
                    <a:pt x="196" y="0"/>
                  </a:lnTo>
                  <a:lnTo>
                    <a:pt x="164" y="167"/>
                  </a:lnTo>
                  <a:lnTo>
                    <a:pt x="144" y="217"/>
                  </a:lnTo>
                  <a:lnTo>
                    <a:pt x="110" y="281"/>
                  </a:lnTo>
                  <a:lnTo>
                    <a:pt x="96" y="327"/>
                  </a:lnTo>
                  <a:lnTo>
                    <a:pt x="124" y="405"/>
                  </a:lnTo>
                  <a:lnTo>
                    <a:pt x="100" y="463"/>
                  </a:lnTo>
                  <a:lnTo>
                    <a:pt x="68" y="503"/>
                  </a:lnTo>
                  <a:lnTo>
                    <a:pt x="30" y="539"/>
                  </a:lnTo>
                  <a:lnTo>
                    <a:pt x="24" y="613"/>
                  </a:lnTo>
                  <a:lnTo>
                    <a:pt x="0" y="741"/>
                  </a:lnTo>
                  <a:lnTo>
                    <a:pt x="202" y="741"/>
                  </a:lnTo>
                  <a:lnTo>
                    <a:pt x="180" y="639"/>
                  </a:lnTo>
                  <a:lnTo>
                    <a:pt x="192" y="589"/>
                  </a:lnTo>
                  <a:lnTo>
                    <a:pt x="178" y="539"/>
                  </a:lnTo>
                  <a:lnTo>
                    <a:pt x="190" y="499"/>
                  </a:lnTo>
                  <a:lnTo>
                    <a:pt x="184" y="465"/>
                  </a:lnTo>
                  <a:lnTo>
                    <a:pt x="192" y="391"/>
                  </a:lnTo>
                  <a:lnTo>
                    <a:pt x="216" y="313"/>
                  </a:lnTo>
                  <a:lnTo>
                    <a:pt x="238" y="249"/>
                  </a:lnTo>
                  <a:lnTo>
                    <a:pt x="268" y="185"/>
                  </a:lnTo>
                  <a:lnTo>
                    <a:pt x="284" y="159"/>
                  </a:lnTo>
                  <a:lnTo>
                    <a:pt x="304" y="12"/>
                  </a:lnTo>
                  <a:lnTo>
                    <a:pt x="298" y="24"/>
                  </a:lnTo>
                  <a:lnTo>
                    <a:pt x="292" y="30"/>
                  </a:lnTo>
                  <a:lnTo>
                    <a:pt x="292" y="36"/>
                  </a:lnTo>
                  <a:lnTo>
                    <a:pt x="286" y="36"/>
                  </a:lnTo>
                  <a:lnTo>
                    <a:pt x="286" y="42"/>
                  </a:lnTo>
                  <a:lnTo>
                    <a:pt x="280" y="42"/>
                  </a:lnTo>
                  <a:lnTo>
                    <a:pt x="280" y="42"/>
                  </a:lnTo>
                  <a:lnTo>
                    <a:pt x="280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4918" y="3553"/>
              <a:ext cx="314" cy="767"/>
            </a:xfrm>
            <a:custGeom>
              <a:avLst/>
              <a:gdLst>
                <a:gd name="T0" fmla="*/ 284 w 314"/>
                <a:gd name="T1" fmla="*/ 6 h 767"/>
                <a:gd name="T2" fmla="*/ 278 w 314"/>
                <a:gd name="T3" fmla="*/ 6 h 767"/>
                <a:gd name="T4" fmla="*/ 272 w 314"/>
                <a:gd name="T5" fmla="*/ 12 h 767"/>
                <a:gd name="T6" fmla="*/ 254 w 314"/>
                <a:gd name="T7" fmla="*/ 18 h 767"/>
                <a:gd name="T8" fmla="*/ 230 w 314"/>
                <a:gd name="T9" fmla="*/ 24 h 767"/>
                <a:gd name="T10" fmla="*/ 206 w 314"/>
                <a:gd name="T11" fmla="*/ 42 h 767"/>
                <a:gd name="T12" fmla="*/ 188 w 314"/>
                <a:gd name="T13" fmla="*/ 48 h 767"/>
                <a:gd name="T14" fmla="*/ 176 w 314"/>
                <a:gd name="T15" fmla="*/ 54 h 767"/>
                <a:gd name="T16" fmla="*/ 170 w 314"/>
                <a:gd name="T17" fmla="*/ 54 h 767"/>
                <a:gd name="T18" fmla="*/ 150 w 314"/>
                <a:gd name="T19" fmla="*/ 169 h 767"/>
                <a:gd name="T20" fmla="*/ 110 w 314"/>
                <a:gd name="T21" fmla="*/ 225 h 767"/>
                <a:gd name="T22" fmla="*/ 54 w 314"/>
                <a:gd name="T23" fmla="*/ 383 h 767"/>
                <a:gd name="T24" fmla="*/ 82 w 314"/>
                <a:gd name="T25" fmla="*/ 555 h 767"/>
                <a:gd name="T26" fmla="*/ 40 w 314"/>
                <a:gd name="T27" fmla="*/ 679 h 767"/>
                <a:gd name="T28" fmla="*/ 0 w 314"/>
                <a:gd name="T29" fmla="*/ 767 h 767"/>
                <a:gd name="T30" fmla="*/ 108 w 314"/>
                <a:gd name="T31" fmla="*/ 767 h 767"/>
                <a:gd name="T32" fmla="*/ 120 w 314"/>
                <a:gd name="T33" fmla="*/ 611 h 767"/>
                <a:gd name="T34" fmla="*/ 148 w 314"/>
                <a:gd name="T35" fmla="*/ 499 h 767"/>
                <a:gd name="T36" fmla="*/ 160 w 314"/>
                <a:gd name="T37" fmla="*/ 367 h 767"/>
                <a:gd name="T38" fmla="*/ 218 w 314"/>
                <a:gd name="T39" fmla="*/ 327 h 767"/>
                <a:gd name="T40" fmla="*/ 238 w 314"/>
                <a:gd name="T41" fmla="*/ 221 h 767"/>
                <a:gd name="T42" fmla="*/ 296 w 314"/>
                <a:gd name="T43" fmla="*/ 135 h 767"/>
                <a:gd name="T44" fmla="*/ 314 w 314"/>
                <a:gd name="T45" fmla="*/ 0 h 767"/>
                <a:gd name="T46" fmla="*/ 302 w 314"/>
                <a:gd name="T47" fmla="*/ 0 h 767"/>
                <a:gd name="T48" fmla="*/ 296 w 314"/>
                <a:gd name="T49" fmla="*/ 0 h 767"/>
                <a:gd name="T50" fmla="*/ 290 w 314"/>
                <a:gd name="T51" fmla="*/ 0 h 767"/>
                <a:gd name="T52" fmla="*/ 284 w 314"/>
                <a:gd name="T53" fmla="*/ 6 h 767"/>
                <a:gd name="T54" fmla="*/ 284 w 314"/>
                <a:gd name="T55" fmla="*/ 6 h 767"/>
                <a:gd name="T56" fmla="*/ 284 w 314"/>
                <a:gd name="T57" fmla="*/ 6 h 767"/>
                <a:gd name="T58" fmla="*/ 284 w 314"/>
                <a:gd name="T59" fmla="*/ 6 h 7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14" h="767">
                  <a:moveTo>
                    <a:pt x="284" y="6"/>
                  </a:moveTo>
                  <a:lnTo>
                    <a:pt x="278" y="6"/>
                  </a:lnTo>
                  <a:lnTo>
                    <a:pt x="272" y="12"/>
                  </a:lnTo>
                  <a:lnTo>
                    <a:pt x="254" y="18"/>
                  </a:lnTo>
                  <a:lnTo>
                    <a:pt x="230" y="24"/>
                  </a:lnTo>
                  <a:lnTo>
                    <a:pt x="206" y="42"/>
                  </a:lnTo>
                  <a:lnTo>
                    <a:pt x="188" y="48"/>
                  </a:lnTo>
                  <a:lnTo>
                    <a:pt x="176" y="54"/>
                  </a:lnTo>
                  <a:lnTo>
                    <a:pt x="170" y="54"/>
                  </a:lnTo>
                  <a:lnTo>
                    <a:pt x="150" y="169"/>
                  </a:lnTo>
                  <a:lnTo>
                    <a:pt x="110" y="225"/>
                  </a:lnTo>
                  <a:lnTo>
                    <a:pt x="54" y="383"/>
                  </a:lnTo>
                  <a:lnTo>
                    <a:pt x="82" y="555"/>
                  </a:lnTo>
                  <a:lnTo>
                    <a:pt x="40" y="679"/>
                  </a:lnTo>
                  <a:lnTo>
                    <a:pt x="0" y="767"/>
                  </a:lnTo>
                  <a:lnTo>
                    <a:pt x="108" y="767"/>
                  </a:lnTo>
                  <a:lnTo>
                    <a:pt x="120" y="611"/>
                  </a:lnTo>
                  <a:lnTo>
                    <a:pt x="148" y="499"/>
                  </a:lnTo>
                  <a:lnTo>
                    <a:pt x="160" y="367"/>
                  </a:lnTo>
                  <a:lnTo>
                    <a:pt x="218" y="327"/>
                  </a:lnTo>
                  <a:lnTo>
                    <a:pt x="238" y="221"/>
                  </a:lnTo>
                  <a:lnTo>
                    <a:pt x="296" y="135"/>
                  </a:lnTo>
                  <a:lnTo>
                    <a:pt x="314" y="0"/>
                  </a:lnTo>
                  <a:lnTo>
                    <a:pt x="302" y="0"/>
                  </a:lnTo>
                  <a:lnTo>
                    <a:pt x="296" y="0"/>
                  </a:lnTo>
                  <a:lnTo>
                    <a:pt x="290" y="0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4700" y="3697"/>
              <a:ext cx="275" cy="623"/>
            </a:xfrm>
            <a:custGeom>
              <a:avLst/>
              <a:gdLst>
                <a:gd name="T0" fmla="*/ 257 w 275"/>
                <a:gd name="T1" fmla="*/ 12 h 623"/>
                <a:gd name="T2" fmla="*/ 239 w 275"/>
                <a:gd name="T3" fmla="*/ 6 h 623"/>
                <a:gd name="T4" fmla="*/ 203 w 275"/>
                <a:gd name="T5" fmla="*/ 6 h 623"/>
                <a:gd name="T6" fmla="*/ 203 w 275"/>
                <a:gd name="T7" fmla="*/ 6 h 623"/>
                <a:gd name="T8" fmla="*/ 197 w 275"/>
                <a:gd name="T9" fmla="*/ 6 h 623"/>
                <a:gd name="T10" fmla="*/ 185 w 275"/>
                <a:gd name="T11" fmla="*/ 0 h 623"/>
                <a:gd name="T12" fmla="*/ 173 w 275"/>
                <a:gd name="T13" fmla="*/ 0 h 623"/>
                <a:gd name="T14" fmla="*/ 166 w 275"/>
                <a:gd name="T15" fmla="*/ 0 h 623"/>
                <a:gd name="T16" fmla="*/ 160 w 275"/>
                <a:gd name="T17" fmla="*/ 0 h 623"/>
                <a:gd name="T18" fmla="*/ 144 w 275"/>
                <a:gd name="T19" fmla="*/ 117 h 623"/>
                <a:gd name="T20" fmla="*/ 128 w 275"/>
                <a:gd name="T21" fmla="*/ 185 h 623"/>
                <a:gd name="T22" fmla="*/ 58 w 275"/>
                <a:gd name="T23" fmla="*/ 299 h 623"/>
                <a:gd name="T24" fmla="*/ 54 w 275"/>
                <a:gd name="T25" fmla="*/ 441 h 623"/>
                <a:gd name="T26" fmla="*/ 24 w 275"/>
                <a:gd name="T27" fmla="*/ 523 h 623"/>
                <a:gd name="T28" fmla="*/ 0 w 275"/>
                <a:gd name="T29" fmla="*/ 623 h 623"/>
                <a:gd name="T30" fmla="*/ 78 w 275"/>
                <a:gd name="T31" fmla="*/ 623 h 623"/>
                <a:gd name="T32" fmla="*/ 92 w 275"/>
                <a:gd name="T33" fmla="*/ 555 h 623"/>
                <a:gd name="T34" fmla="*/ 134 w 275"/>
                <a:gd name="T35" fmla="*/ 447 h 623"/>
                <a:gd name="T36" fmla="*/ 158 w 275"/>
                <a:gd name="T37" fmla="*/ 315 h 623"/>
                <a:gd name="T38" fmla="*/ 184 w 275"/>
                <a:gd name="T39" fmla="*/ 257 h 623"/>
                <a:gd name="T40" fmla="*/ 216 w 275"/>
                <a:gd name="T41" fmla="*/ 211 h 623"/>
                <a:gd name="T42" fmla="*/ 222 w 275"/>
                <a:gd name="T43" fmla="*/ 145 h 623"/>
                <a:gd name="T44" fmla="*/ 240 w 275"/>
                <a:gd name="T45" fmla="*/ 111 h 623"/>
                <a:gd name="T46" fmla="*/ 262 w 275"/>
                <a:gd name="T47" fmla="*/ 79 h 623"/>
                <a:gd name="T48" fmla="*/ 275 w 275"/>
                <a:gd name="T49" fmla="*/ 6 h 623"/>
                <a:gd name="T50" fmla="*/ 263 w 275"/>
                <a:gd name="T51" fmla="*/ 12 h 623"/>
                <a:gd name="T52" fmla="*/ 257 w 275"/>
                <a:gd name="T53" fmla="*/ 12 h 623"/>
                <a:gd name="T54" fmla="*/ 257 w 275"/>
                <a:gd name="T55" fmla="*/ 12 h 623"/>
                <a:gd name="T56" fmla="*/ 257 w 275"/>
                <a:gd name="T57" fmla="*/ 12 h 6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275" h="623">
                  <a:moveTo>
                    <a:pt x="257" y="12"/>
                  </a:moveTo>
                  <a:lnTo>
                    <a:pt x="239" y="6"/>
                  </a:lnTo>
                  <a:lnTo>
                    <a:pt x="203" y="6"/>
                  </a:lnTo>
                  <a:lnTo>
                    <a:pt x="203" y="6"/>
                  </a:lnTo>
                  <a:lnTo>
                    <a:pt x="197" y="6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6" y="0"/>
                  </a:lnTo>
                  <a:lnTo>
                    <a:pt x="160" y="0"/>
                  </a:lnTo>
                  <a:lnTo>
                    <a:pt x="144" y="117"/>
                  </a:lnTo>
                  <a:lnTo>
                    <a:pt x="128" y="185"/>
                  </a:lnTo>
                  <a:lnTo>
                    <a:pt x="58" y="299"/>
                  </a:lnTo>
                  <a:lnTo>
                    <a:pt x="54" y="441"/>
                  </a:lnTo>
                  <a:lnTo>
                    <a:pt x="24" y="523"/>
                  </a:lnTo>
                  <a:lnTo>
                    <a:pt x="0" y="623"/>
                  </a:lnTo>
                  <a:lnTo>
                    <a:pt x="78" y="623"/>
                  </a:lnTo>
                  <a:lnTo>
                    <a:pt x="92" y="555"/>
                  </a:lnTo>
                  <a:lnTo>
                    <a:pt x="134" y="447"/>
                  </a:lnTo>
                  <a:lnTo>
                    <a:pt x="158" y="315"/>
                  </a:lnTo>
                  <a:lnTo>
                    <a:pt x="184" y="257"/>
                  </a:lnTo>
                  <a:lnTo>
                    <a:pt x="216" y="211"/>
                  </a:lnTo>
                  <a:lnTo>
                    <a:pt x="222" y="145"/>
                  </a:lnTo>
                  <a:lnTo>
                    <a:pt x="240" y="111"/>
                  </a:lnTo>
                  <a:lnTo>
                    <a:pt x="262" y="79"/>
                  </a:lnTo>
                  <a:lnTo>
                    <a:pt x="275" y="6"/>
                  </a:lnTo>
                  <a:lnTo>
                    <a:pt x="263" y="12"/>
                  </a:lnTo>
                  <a:lnTo>
                    <a:pt x="257" y="12"/>
                  </a:lnTo>
                  <a:lnTo>
                    <a:pt x="257" y="12"/>
                  </a:lnTo>
                  <a:lnTo>
                    <a:pt x="257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ltGray">
            <a:xfrm>
              <a:off x="4522" y="3709"/>
              <a:ext cx="213" cy="611"/>
            </a:xfrm>
            <a:custGeom>
              <a:avLst/>
              <a:gdLst>
                <a:gd name="T0" fmla="*/ 171 w 213"/>
                <a:gd name="T1" fmla="*/ 12 h 611"/>
                <a:gd name="T2" fmla="*/ 159 w 213"/>
                <a:gd name="T3" fmla="*/ 24 h 611"/>
                <a:gd name="T4" fmla="*/ 153 w 213"/>
                <a:gd name="T5" fmla="*/ 36 h 611"/>
                <a:gd name="T6" fmla="*/ 128 w 213"/>
                <a:gd name="T7" fmla="*/ 60 h 611"/>
                <a:gd name="T8" fmla="*/ 110 w 213"/>
                <a:gd name="T9" fmla="*/ 83 h 611"/>
                <a:gd name="T10" fmla="*/ 86 w 213"/>
                <a:gd name="T11" fmla="*/ 119 h 611"/>
                <a:gd name="T12" fmla="*/ 68 w 213"/>
                <a:gd name="T13" fmla="*/ 167 h 611"/>
                <a:gd name="T14" fmla="*/ 68 w 213"/>
                <a:gd name="T15" fmla="*/ 221 h 611"/>
                <a:gd name="T16" fmla="*/ 68 w 213"/>
                <a:gd name="T17" fmla="*/ 227 h 611"/>
                <a:gd name="T18" fmla="*/ 68 w 213"/>
                <a:gd name="T19" fmla="*/ 233 h 611"/>
                <a:gd name="T20" fmla="*/ 68 w 213"/>
                <a:gd name="T21" fmla="*/ 239 h 611"/>
                <a:gd name="T22" fmla="*/ 68 w 213"/>
                <a:gd name="T23" fmla="*/ 245 h 611"/>
                <a:gd name="T24" fmla="*/ 68 w 213"/>
                <a:gd name="T25" fmla="*/ 251 h 611"/>
                <a:gd name="T26" fmla="*/ 68 w 213"/>
                <a:gd name="T27" fmla="*/ 251 h 611"/>
                <a:gd name="T28" fmla="*/ 68 w 213"/>
                <a:gd name="T29" fmla="*/ 257 h 611"/>
                <a:gd name="T30" fmla="*/ 68 w 213"/>
                <a:gd name="T31" fmla="*/ 269 h 611"/>
                <a:gd name="T32" fmla="*/ 74 w 213"/>
                <a:gd name="T33" fmla="*/ 287 h 611"/>
                <a:gd name="T34" fmla="*/ 80 w 213"/>
                <a:gd name="T35" fmla="*/ 305 h 611"/>
                <a:gd name="T36" fmla="*/ 86 w 213"/>
                <a:gd name="T37" fmla="*/ 311 h 611"/>
                <a:gd name="T38" fmla="*/ 86 w 213"/>
                <a:gd name="T39" fmla="*/ 311 h 611"/>
                <a:gd name="T40" fmla="*/ 92 w 213"/>
                <a:gd name="T41" fmla="*/ 317 h 611"/>
                <a:gd name="T42" fmla="*/ 92 w 213"/>
                <a:gd name="T43" fmla="*/ 323 h 611"/>
                <a:gd name="T44" fmla="*/ 92 w 213"/>
                <a:gd name="T45" fmla="*/ 323 h 611"/>
                <a:gd name="T46" fmla="*/ 24 w 213"/>
                <a:gd name="T47" fmla="*/ 437 h 611"/>
                <a:gd name="T48" fmla="*/ 18 w 213"/>
                <a:gd name="T49" fmla="*/ 471 h 611"/>
                <a:gd name="T50" fmla="*/ 0 w 213"/>
                <a:gd name="T51" fmla="*/ 547 h 611"/>
                <a:gd name="T52" fmla="*/ 50 w 213"/>
                <a:gd name="T53" fmla="*/ 611 h 611"/>
                <a:gd name="T54" fmla="*/ 114 w 213"/>
                <a:gd name="T55" fmla="*/ 611 h 611"/>
                <a:gd name="T56" fmla="*/ 104 w 213"/>
                <a:gd name="T57" fmla="*/ 555 h 611"/>
                <a:gd name="T58" fmla="*/ 120 w 213"/>
                <a:gd name="T59" fmla="*/ 515 h 611"/>
                <a:gd name="T60" fmla="*/ 150 w 213"/>
                <a:gd name="T61" fmla="*/ 449 h 611"/>
                <a:gd name="T62" fmla="*/ 166 w 213"/>
                <a:gd name="T63" fmla="*/ 377 h 611"/>
                <a:gd name="T64" fmla="*/ 156 w 213"/>
                <a:gd name="T65" fmla="*/ 295 h 611"/>
                <a:gd name="T66" fmla="*/ 170 w 213"/>
                <a:gd name="T67" fmla="*/ 203 h 611"/>
                <a:gd name="T68" fmla="*/ 212 w 213"/>
                <a:gd name="T69" fmla="*/ 95 h 611"/>
                <a:gd name="T70" fmla="*/ 213 w 213"/>
                <a:gd name="T71" fmla="*/ 0 h 611"/>
                <a:gd name="T72" fmla="*/ 207 w 213"/>
                <a:gd name="T73" fmla="*/ 0 h 611"/>
                <a:gd name="T74" fmla="*/ 201 w 213"/>
                <a:gd name="T75" fmla="*/ 0 h 611"/>
                <a:gd name="T76" fmla="*/ 195 w 213"/>
                <a:gd name="T77" fmla="*/ 0 h 611"/>
                <a:gd name="T78" fmla="*/ 189 w 213"/>
                <a:gd name="T79" fmla="*/ 0 h 611"/>
                <a:gd name="T80" fmla="*/ 183 w 213"/>
                <a:gd name="T81" fmla="*/ 6 h 611"/>
                <a:gd name="T82" fmla="*/ 177 w 213"/>
                <a:gd name="T83" fmla="*/ 6 h 611"/>
                <a:gd name="T84" fmla="*/ 171 w 213"/>
                <a:gd name="T85" fmla="*/ 12 h 611"/>
                <a:gd name="T86" fmla="*/ 171 w 213"/>
                <a:gd name="T87" fmla="*/ 12 h 611"/>
                <a:gd name="T88" fmla="*/ 171 w 213"/>
                <a:gd name="T89" fmla="*/ 12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13" h="611">
                  <a:moveTo>
                    <a:pt x="171" y="12"/>
                  </a:moveTo>
                  <a:lnTo>
                    <a:pt x="159" y="24"/>
                  </a:lnTo>
                  <a:lnTo>
                    <a:pt x="153" y="36"/>
                  </a:lnTo>
                  <a:lnTo>
                    <a:pt x="128" y="60"/>
                  </a:lnTo>
                  <a:lnTo>
                    <a:pt x="110" y="83"/>
                  </a:lnTo>
                  <a:lnTo>
                    <a:pt x="86" y="119"/>
                  </a:lnTo>
                  <a:lnTo>
                    <a:pt x="68" y="167"/>
                  </a:lnTo>
                  <a:lnTo>
                    <a:pt x="68" y="221"/>
                  </a:lnTo>
                  <a:lnTo>
                    <a:pt x="68" y="227"/>
                  </a:lnTo>
                  <a:lnTo>
                    <a:pt x="68" y="233"/>
                  </a:lnTo>
                  <a:lnTo>
                    <a:pt x="68" y="239"/>
                  </a:lnTo>
                  <a:lnTo>
                    <a:pt x="68" y="245"/>
                  </a:lnTo>
                  <a:lnTo>
                    <a:pt x="68" y="251"/>
                  </a:lnTo>
                  <a:lnTo>
                    <a:pt x="68" y="251"/>
                  </a:lnTo>
                  <a:lnTo>
                    <a:pt x="68" y="257"/>
                  </a:lnTo>
                  <a:lnTo>
                    <a:pt x="68" y="269"/>
                  </a:lnTo>
                  <a:lnTo>
                    <a:pt x="74" y="287"/>
                  </a:lnTo>
                  <a:lnTo>
                    <a:pt x="80" y="305"/>
                  </a:lnTo>
                  <a:lnTo>
                    <a:pt x="86" y="311"/>
                  </a:lnTo>
                  <a:lnTo>
                    <a:pt x="86" y="311"/>
                  </a:lnTo>
                  <a:lnTo>
                    <a:pt x="92" y="317"/>
                  </a:lnTo>
                  <a:lnTo>
                    <a:pt x="92" y="323"/>
                  </a:lnTo>
                  <a:lnTo>
                    <a:pt x="92" y="323"/>
                  </a:lnTo>
                  <a:lnTo>
                    <a:pt x="24" y="437"/>
                  </a:lnTo>
                  <a:lnTo>
                    <a:pt x="18" y="471"/>
                  </a:lnTo>
                  <a:lnTo>
                    <a:pt x="0" y="547"/>
                  </a:lnTo>
                  <a:lnTo>
                    <a:pt x="50" y="611"/>
                  </a:lnTo>
                  <a:lnTo>
                    <a:pt x="114" y="611"/>
                  </a:lnTo>
                  <a:lnTo>
                    <a:pt x="104" y="555"/>
                  </a:lnTo>
                  <a:lnTo>
                    <a:pt x="120" y="515"/>
                  </a:lnTo>
                  <a:lnTo>
                    <a:pt x="150" y="449"/>
                  </a:lnTo>
                  <a:lnTo>
                    <a:pt x="166" y="377"/>
                  </a:lnTo>
                  <a:lnTo>
                    <a:pt x="156" y="295"/>
                  </a:lnTo>
                  <a:lnTo>
                    <a:pt x="170" y="203"/>
                  </a:lnTo>
                  <a:lnTo>
                    <a:pt x="212" y="95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201" y="0"/>
                  </a:lnTo>
                  <a:lnTo>
                    <a:pt x="195" y="0"/>
                  </a:lnTo>
                  <a:lnTo>
                    <a:pt x="189" y="0"/>
                  </a:lnTo>
                  <a:lnTo>
                    <a:pt x="183" y="6"/>
                  </a:lnTo>
                  <a:lnTo>
                    <a:pt x="177" y="6"/>
                  </a:lnTo>
                  <a:lnTo>
                    <a:pt x="171" y="12"/>
                  </a:lnTo>
                  <a:lnTo>
                    <a:pt x="171" y="12"/>
                  </a:lnTo>
                  <a:lnTo>
                    <a:pt x="171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ltGray">
            <a:xfrm>
              <a:off x="4292" y="3936"/>
              <a:ext cx="167" cy="384"/>
            </a:xfrm>
            <a:custGeom>
              <a:avLst/>
              <a:gdLst>
                <a:gd name="T0" fmla="*/ 149 w 167"/>
                <a:gd name="T1" fmla="*/ 60 h 384"/>
                <a:gd name="T2" fmla="*/ 119 w 167"/>
                <a:gd name="T3" fmla="*/ 30 h 384"/>
                <a:gd name="T4" fmla="*/ 89 w 167"/>
                <a:gd name="T5" fmla="*/ 12 h 384"/>
                <a:gd name="T6" fmla="*/ 59 w 167"/>
                <a:gd name="T7" fmla="*/ 0 h 384"/>
                <a:gd name="T8" fmla="*/ 54 w 167"/>
                <a:gd name="T9" fmla="*/ 70 h 384"/>
                <a:gd name="T10" fmla="*/ 46 w 167"/>
                <a:gd name="T11" fmla="*/ 112 h 384"/>
                <a:gd name="T12" fmla="*/ 52 w 167"/>
                <a:gd name="T13" fmla="*/ 168 h 384"/>
                <a:gd name="T14" fmla="*/ 24 w 167"/>
                <a:gd name="T15" fmla="*/ 194 h 384"/>
                <a:gd name="T16" fmla="*/ 16 w 167"/>
                <a:gd name="T17" fmla="*/ 258 h 384"/>
                <a:gd name="T18" fmla="*/ 2 w 167"/>
                <a:gd name="T19" fmla="*/ 300 h 384"/>
                <a:gd name="T20" fmla="*/ 0 w 167"/>
                <a:gd name="T21" fmla="*/ 352 h 384"/>
                <a:gd name="T22" fmla="*/ 47 w 167"/>
                <a:gd name="T23" fmla="*/ 384 h 384"/>
                <a:gd name="T24" fmla="*/ 149 w 167"/>
                <a:gd name="T25" fmla="*/ 384 h 384"/>
                <a:gd name="T26" fmla="*/ 134 w 167"/>
                <a:gd name="T27" fmla="*/ 350 h 384"/>
                <a:gd name="T28" fmla="*/ 104 w 167"/>
                <a:gd name="T29" fmla="*/ 324 h 384"/>
                <a:gd name="T30" fmla="*/ 138 w 167"/>
                <a:gd name="T31" fmla="*/ 274 h 384"/>
                <a:gd name="T32" fmla="*/ 122 w 167"/>
                <a:gd name="T33" fmla="*/ 220 h 384"/>
                <a:gd name="T34" fmla="*/ 132 w 167"/>
                <a:gd name="T35" fmla="*/ 186 h 384"/>
                <a:gd name="T36" fmla="*/ 140 w 167"/>
                <a:gd name="T37" fmla="*/ 154 h 384"/>
                <a:gd name="T38" fmla="*/ 167 w 167"/>
                <a:gd name="T39" fmla="*/ 90 h 384"/>
                <a:gd name="T40" fmla="*/ 149 w 167"/>
                <a:gd name="T41" fmla="*/ 60 h 384"/>
                <a:gd name="T42" fmla="*/ 149 w 167"/>
                <a:gd name="T43" fmla="*/ 60 h 384"/>
                <a:gd name="T44" fmla="*/ 149 w 167"/>
                <a:gd name="T45" fmla="*/ 60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67" h="384">
                  <a:moveTo>
                    <a:pt x="149" y="60"/>
                  </a:moveTo>
                  <a:lnTo>
                    <a:pt x="119" y="30"/>
                  </a:lnTo>
                  <a:lnTo>
                    <a:pt x="89" y="12"/>
                  </a:lnTo>
                  <a:lnTo>
                    <a:pt x="59" y="0"/>
                  </a:lnTo>
                  <a:lnTo>
                    <a:pt x="54" y="70"/>
                  </a:lnTo>
                  <a:lnTo>
                    <a:pt x="46" y="112"/>
                  </a:lnTo>
                  <a:lnTo>
                    <a:pt x="52" y="168"/>
                  </a:lnTo>
                  <a:lnTo>
                    <a:pt x="24" y="194"/>
                  </a:lnTo>
                  <a:lnTo>
                    <a:pt x="16" y="258"/>
                  </a:lnTo>
                  <a:lnTo>
                    <a:pt x="2" y="300"/>
                  </a:lnTo>
                  <a:lnTo>
                    <a:pt x="0" y="352"/>
                  </a:lnTo>
                  <a:lnTo>
                    <a:pt x="47" y="384"/>
                  </a:lnTo>
                  <a:lnTo>
                    <a:pt x="149" y="384"/>
                  </a:lnTo>
                  <a:lnTo>
                    <a:pt x="134" y="350"/>
                  </a:lnTo>
                  <a:lnTo>
                    <a:pt x="104" y="324"/>
                  </a:lnTo>
                  <a:lnTo>
                    <a:pt x="138" y="274"/>
                  </a:lnTo>
                  <a:lnTo>
                    <a:pt x="122" y="220"/>
                  </a:lnTo>
                  <a:lnTo>
                    <a:pt x="132" y="186"/>
                  </a:lnTo>
                  <a:lnTo>
                    <a:pt x="140" y="154"/>
                  </a:lnTo>
                  <a:lnTo>
                    <a:pt x="167" y="90"/>
                  </a:lnTo>
                  <a:lnTo>
                    <a:pt x="149" y="60"/>
                  </a:lnTo>
                  <a:lnTo>
                    <a:pt x="149" y="60"/>
                  </a:lnTo>
                  <a:lnTo>
                    <a:pt x="149" y="6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ltGray">
            <a:xfrm>
              <a:off x="4100" y="4020"/>
              <a:ext cx="166" cy="300"/>
            </a:xfrm>
            <a:custGeom>
              <a:avLst/>
              <a:gdLst>
                <a:gd name="T0" fmla="*/ 136 w 166"/>
                <a:gd name="T1" fmla="*/ 12 h 300"/>
                <a:gd name="T2" fmla="*/ 100 w 166"/>
                <a:gd name="T3" fmla="*/ 0 h 300"/>
                <a:gd name="T4" fmla="*/ 78 w 166"/>
                <a:gd name="T5" fmla="*/ 64 h 300"/>
                <a:gd name="T6" fmla="*/ 70 w 166"/>
                <a:gd name="T7" fmla="*/ 126 h 300"/>
                <a:gd name="T8" fmla="*/ 46 w 166"/>
                <a:gd name="T9" fmla="*/ 184 h 300"/>
                <a:gd name="T10" fmla="*/ 58 w 166"/>
                <a:gd name="T11" fmla="*/ 232 h 300"/>
                <a:gd name="T12" fmla="*/ 38 w 166"/>
                <a:gd name="T13" fmla="*/ 268 h 300"/>
                <a:gd name="T14" fmla="*/ 0 w 166"/>
                <a:gd name="T15" fmla="*/ 300 h 300"/>
                <a:gd name="T16" fmla="*/ 160 w 166"/>
                <a:gd name="T17" fmla="*/ 300 h 300"/>
                <a:gd name="T18" fmla="*/ 136 w 166"/>
                <a:gd name="T19" fmla="*/ 272 h 300"/>
                <a:gd name="T20" fmla="*/ 98 w 166"/>
                <a:gd name="T21" fmla="*/ 234 h 300"/>
                <a:gd name="T22" fmla="*/ 130 w 166"/>
                <a:gd name="T23" fmla="*/ 188 h 300"/>
                <a:gd name="T24" fmla="*/ 138 w 166"/>
                <a:gd name="T25" fmla="*/ 134 h 300"/>
                <a:gd name="T26" fmla="*/ 144 w 166"/>
                <a:gd name="T27" fmla="*/ 94 h 300"/>
                <a:gd name="T28" fmla="*/ 164 w 166"/>
                <a:gd name="T29" fmla="*/ 60 h 300"/>
                <a:gd name="T30" fmla="*/ 166 w 166"/>
                <a:gd name="T31" fmla="*/ 0 h 300"/>
                <a:gd name="T32" fmla="*/ 136 w 166"/>
                <a:gd name="T33" fmla="*/ 12 h 300"/>
                <a:gd name="T34" fmla="*/ 136 w 166"/>
                <a:gd name="T35" fmla="*/ 12 h 300"/>
                <a:gd name="T36" fmla="*/ 136 w 166"/>
                <a:gd name="T37" fmla="*/ 12 h 3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66" h="300">
                  <a:moveTo>
                    <a:pt x="136" y="12"/>
                  </a:moveTo>
                  <a:lnTo>
                    <a:pt x="100" y="0"/>
                  </a:lnTo>
                  <a:lnTo>
                    <a:pt x="78" y="64"/>
                  </a:lnTo>
                  <a:lnTo>
                    <a:pt x="70" y="126"/>
                  </a:lnTo>
                  <a:lnTo>
                    <a:pt x="46" y="184"/>
                  </a:lnTo>
                  <a:lnTo>
                    <a:pt x="58" y="232"/>
                  </a:lnTo>
                  <a:lnTo>
                    <a:pt x="38" y="268"/>
                  </a:lnTo>
                  <a:lnTo>
                    <a:pt x="0" y="300"/>
                  </a:lnTo>
                  <a:lnTo>
                    <a:pt x="160" y="300"/>
                  </a:lnTo>
                  <a:lnTo>
                    <a:pt x="136" y="272"/>
                  </a:lnTo>
                  <a:lnTo>
                    <a:pt x="98" y="234"/>
                  </a:lnTo>
                  <a:lnTo>
                    <a:pt x="130" y="188"/>
                  </a:lnTo>
                  <a:lnTo>
                    <a:pt x="138" y="134"/>
                  </a:lnTo>
                  <a:lnTo>
                    <a:pt x="144" y="94"/>
                  </a:lnTo>
                  <a:lnTo>
                    <a:pt x="164" y="60"/>
                  </a:lnTo>
                  <a:lnTo>
                    <a:pt x="166" y="0"/>
                  </a:lnTo>
                  <a:lnTo>
                    <a:pt x="136" y="12"/>
                  </a:lnTo>
                  <a:lnTo>
                    <a:pt x="136" y="12"/>
                  </a:lnTo>
                  <a:lnTo>
                    <a:pt x="136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ltGray">
            <a:xfrm>
              <a:off x="3910" y="4038"/>
              <a:ext cx="237" cy="282"/>
            </a:xfrm>
            <a:custGeom>
              <a:avLst/>
              <a:gdLst>
                <a:gd name="T0" fmla="*/ 201 w 237"/>
                <a:gd name="T1" fmla="*/ 0 h 282"/>
                <a:gd name="T2" fmla="*/ 183 w 237"/>
                <a:gd name="T3" fmla="*/ 0 h 282"/>
                <a:gd name="T4" fmla="*/ 158 w 237"/>
                <a:gd name="T5" fmla="*/ 50 h 282"/>
                <a:gd name="T6" fmla="*/ 148 w 237"/>
                <a:gd name="T7" fmla="*/ 92 h 282"/>
                <a:gd name="T8" fmla="*/ 120 w 237"/>
                <a:gd name="T9" fmla="*/ 144 h 282"/>
                <a:gd name="T10" fmla="*/ 82 w 237"/>
                <a:gd name="T11" fmla="*/ 182 h 282"/>
                <a:gd name="T12" fmla="*/ 60 w 237"/>
                <a:gd name="T13" fmla="*/ 232 h 282"/>
                <a:gd name="T14" fmla="*/ 0 w 237"/>
                <a:gd name="T15" fmla="*/ 282 h 282"/>
                <a:gd name="T16" fmla="*/ 128 w 237"/>
                <a:gd name="T17" fmla="*/ 282 h 282"/>
                <a:gd name="T18" fmla="*/ 154 w 237"/>
                <a:gd name="T19" fmla="*/ 254 h 282"/>
                <a:gd name="T20" fmla="*/ 158 w 237"/>
                <a:gd name="T21" fmla="*/ 196 h 282"/>
                <a:gd name="T22" fmla="*/ 188 w 237"/>
                <a:gd name="T23" fmla="*/ 148 h 282"/>
                <a:gd name="T24" fmla="*/ 196 w 237"/>
                <a:gd name="T25" fmla="*/ 70 h 282"/>
                <a:gd name="T26" fmla="*/ 237 w 237"/>
                <a:gd name="T27" fmla="*/ 0 h 282"/>
                <a:gd name="T28" fmla="*/ 201 w 237"/>
                <a:gd name="T29" fmla="*/ 0 h 282"/>
                <a:gd name="T30" fmla="*/ 201 w 237"/>
                <a:gd name="T31" fmla="*/ 0 h 282"/>
                <a:gd name="T32" fmla="*/ 201 w 237"/>
                <a:gd name="T33" fmla="*/ 0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7" h="282">
                  <a:moveTo>
                    <a:pt x="201" y="0"/>
                  </a:moveTo>
                  <a:lnTo>
                    <a:pt x="183" y="0"/>
                  </a:lnTo>
                  <a:lnTo>
                    <a:pt x="158" y="50"/>
                  </a:lnTo>
                  <a:lnTo>
                    <a:pt x="148" y="92"/>
                  </a:lnTo>
                  <a:lnTo>
                    <a:pt x="120" y="144"/>
                  </a:lnTo>
                  <a:lnTo>
                    <a:pt x="82" y="182"/>
                  </a:lnTo>
                  <a:lnTo>
                    <a:pt x="60" y="232"/>
                  </a:lnTo>
                  <a:lnTo>
                    <a:pt x="0" y="282"/>
                  </a:lnTo>
                  <a:lnTo>
                    <a:pt x="128" y="282"/>
                  </a:lnTo>
                  <a:lnTo>
                    <a:pt x="154" y="254"/>
                  </a:lnTo>
                  <a:lnTo>
                    <a:pt x="158" y="196"/>
                  </a:lnTo>
                  <a:lnTo>
                    <a:pt x="188" y="148"/>
                  </a:lnTo>
                  <a:lnTo>
                    <a:pt x="196" y="70"/>
                  </a:lnTo>
                  <a:lnTo>
                    <a:pt x="237" y="0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0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ltGray">
            <a:xfrm>
              <a:off x="3674" y="4086"/>
              <a:ext cx="196" cy="234"/>
            </a:xfrm>
            <a:custGeom>
              <a:avLst/>
              <a:gdLst>
                <a:gd name="T0" fmla="*/ 167 w 196"/>
                <a:gd name="T1" fmla="*/ 54 h 234"/>
                <a:gd name="T2" fmla="*/ 113 w 196"/>
                <a:gd name="T3" fmla="*/ 24 h 234"/>
                <a:gd name="T4" fmla="*/ 83 w 196"/>
                <a:gd name="T5" fmla="*/ 0 h 234"/>
                <a:gd name="T6" fmla="*/ 80 w 196"/>
                <a:gd name="T7" fmla="*/ 62 h 234"/>
                <a:gd name="T8" fmla="*/ 58 w 196"/>
                <a:gd name="T9" fmla="*/ 100 h 234"/>
                <a:gd name="T10" fmla="*/ 54 w 196"/>
                <a:gd name="T11" fmla="*/ 160 h 234"/>
                <a:gd name="T12" fmla="*/ 36 w 196"/>
                <a:gd name="T13" fmla="*/ 202 h 234"/>
                <a:gd name="T14" fmla="*/ 0 w 196"/>
                <a:gd name="T15" fmla="*/ 234 h 234"/>
                <a:gd name="T16" fmla="*/ 146 w 196"/>
                <a:gd name="T17" fmla="*/ 234 h 234"/>
                <a:gd name="T18" fmla="*/ 170 w 196"/>
                <a:gd name="T19" fmla="*/ 198 h 234"/>
                <a:gd name="T20" fmla="*/ 158 w 196"/>
                <a:gd name="T21" fmla="*/ 138 h 234"/>
                <a:gd name="T22" fmla="*/ 196 w 196"/>
                <a:gd name="T23" fmla="*/ 100 h 234"/>
                <a:gd name="T24" fmla="*/ 191 w 196"/>
                <a:gd name="T25" fmla="*/ 54 h 234"/>
                <a:gd name="T26" fmla="*/ 167 w 196"/>
                <a:gd name="T27" fmla="*/ 54 h 234"/>
                <a:gd name="T28" fmla="*/ 167 w 196"/>
                <a:gd name="T29" fmla="*/ 54 h 234"/>
                <a:gd name="T30" fmla="*/ 167 w 196"/>
                <a:gd name="T31" fmla="*/ 54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6" h="234">
                  <a:moveTo>
                    <a:pt x="167" y="54"/>
                  </a:moveTo>
                  <a:lnTo>
                    <a:pt x="113" y="24"/>
                  </a:lnTo>
                  <a:lnTo>
                    <a:pt x="83" y="0"/>
                  </a:lnTo>
                  <a:lnTo>
                    <a:pt x="80" y="62"/>
                  </a:lnTo>
                  <a:lnTo>
                    <a:pt x="58" y="100"/>
                  </a:lnTo>
                  <a:lnTo>
                    <a:pt x="54" y="160"/>
                  </a:lnTo>
                  <a:lnTo>
                    <a:pt x="36" y="202"/>
                  </a:lnTo>
                  <a:lnTo>
                    <a:pt x="0" y="234"/>
                  </a:lnTo>
                  <a:lnTo>
                    <a:pt x="146" y="234"/>
                  </a:lnTo>
                  <a:lnTo>
                    <a:pt x="170" y="198"/>
                  </a:lnTo>
                  <a:lnTo>
                    <a:pt x="158" y="138"/>
                  </a:lnTo>
                  <a:lnTo>
                    <a:pt x="196" y="100"/>
                  </a:lnTo>
                  <a:lnTo>
                    <a:pt x="191" y="54"/>
                  </a:lnTo>
                  <a:lnTo>
                    <a:pt x="167" y="54"/>
                  </a:lnTo>
                  <a:lnTo>
                    <a:pt x="167" y="54"/>
                  </a:lnTo>
                  <a:lnTo>
                    <a:pt x="167" y="5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ltGray">
            <a:xfrm>
              <a:off x="3476" y="4068"/>
              <a:ext cx="190" cy="252"/>
            </a:xfrm>
            <a:custGeom>
              <a:avLst/>
              <a:gdLst>
                <a:gd name="T0" fmla="*/ 190 w 190"/>
                <a:gd name="T1" fmla="*/ 0 h 252"/>
                <a:gd name="T2" fmla="*/ 166 w 190"/>
                <a:gd name="T3" fmla="*/ 0 h 252"/>
                <a:gd name="T4" fmla="*/ 158 w 190"/>
                <a:gd name="T5" fmla="*/ 38 h 252"/>
                <a:gd name="T6" fmla="*/ 138 w 190"/>
                <a:gd name="T7" fmla="*/ 120 h 252"/>
                <a:gd name="T8" fmla="*/ 94 w 190"/>
                <a:gd name="T9" fmla="*/ 180 h 252"/>
                <a:gd name="T10" fmla="*/ 62 w 190"/>
                <a:gd name="T11" fmla="*/ 234 h 252"/>
                <a:gd name="T12" fmla="*/ 0 w 190"/>
                <a:gd name="T13" fmla="*/ 252 h 252"/>
                <a:gd name="T14" fmla="*/ 128 w 190"/>
                <a:gd name="T15" fmla="*/ 252 h 252"/>
                <a:gd name="T16" fmla="*/ 142 w 190"/>
                <a:gd name="T17" fmla="*/ 188 h 252"/>
                <a:gd name="T18" fmla="*/ 186 w 190"/>
                <a:gd name="T19" fmla="*/ 90 h 252"/>
                <a:gd name="T20" fmla="*/ 190 w 190"/>
                <a:gd name="T21" fmla="*/ 38 h 252"/>
                <a:gd name="T22" fmla="*/ 190 w 190"/>
                <a:gd name="T23" fmla="*/ 0 h 252"/>
                <a:gd name="T24" fmla="*/ 190 w 190"/>
                <a:gd name="T25" fmla="*/ 0 h 252"/>
                <a:gd name="T26" fmla="*/ 190 w 190"/>
                <a:gd name="T27" fmla="*/ 0 h 252"/>
                <a:gd name="T28" fmla="*/ 190 w 190"/>
                <a:gd name="T29" fmla="*/ 0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90" h="252">
                  <a:moveTo>
                    <a:pt x="190" y="0"/>
                  </a:moveTo>
                  <a:lnTo>
                    <a:pt x="166" y="0"/>
                  </a:lnTo>
                  <a:lnTo>
                    <a:pt x="158" y="38"/>
                  </a:lnTo>
                  <a:lnTo>
                    <a:pt x="138" y="120"/>
                  </a:lnTo>
                  <a:lnTo>
                    <a:pt x="94" y="180"/>
                  </a:lnTo>
                  <a:lnTo>
                    <a:pt x="62" y="234"/>
                  </a:lnTo>
                  <a:lnTo>
                    <a:pt x="0" y="252"/>
                  </a:lnTo>
                  <a:lnTo>
                    <a:pt x="128" y="252"/>
                  </a:lnTo>
                  <a:lnTo>
                    <a:pt x="142" y="188"/>
                  </a:lnTo>
                  <a:lnTo>
                    <a:pt x="186" y="90"/>
                  </a:lnTo>
                  <a:lnTo>
                    <a:pt x="190" y="38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ltGray">
            <a:xfrm>
              <a:off x="3170" y="4188"/>
              <a:ext cx="230" cy="132"/>
            </a:xfrm>
            <a:custGeom>
              <a:avLst/>
              <a:gdLst>
                <a:gd name="T0" fmla="*/ 197 w 230"/>
                <a:gd name="T1" fmla="*/ 0 h 132"/>
                <a:gd name="T2" fmla="*/ 191 w 230"/>
                <a:gd name="T3" fmla="*/ 0 h 132"/>
                <a:gd name="T4" fmla="*/ 185 w 230"/>
                <a:gd name="T5" fmla="*/ 0 h 132"/>
                <a:gd name="T6" fmla="*/ 173 w 230"/>
                <a:gd name="T7" fmla="*/ 0 h 132"/>
                <a:gd name="T8" fmla="*/ 161 w 230"/>
                <a:gd name="T9" fmla="*/ 0 h 132"/>
                <a:gd name="T10" fmla="*/ 155 w 230"/>
                <a:gd name="T11" fmla="*/ 0 h 132"/>
                <a:gd name="T12" fmla="*/ 138 w 230"/>
                <a:gd name="T13" fmla="*/ 6 h 132"/>
                <a:gd name="T14" fmla="*/ 132 w 230"/>
                <a:gd name="T15" fmla="*/ 6 h 132"/>
                <a:gd name="T16" fmla="*/ 35 w 230"/>
                <a:gd name="T17" fmla="*/ 18 h 132"/>
                <a:gd name="T18" fmla="*/ 11 w 230"/>
                <a:gd name="T19" fmla="*/ 30 h 132"/>
                <a:gd name="T20" fmla="*/ 23 w 230"/>
                <a:gd name="T21" fmla="*/ 54 h 132"/>
                <a:gd name="T22" fmla="*/ 0 w 230"/>
                <a:gd name="T23" fmla="*/ 100 h 132"/>
                <a:gd name="T24" fmla="*/ 0 w 230"/>
                <a:gd name="T25" fmla="*/ 132 h 132"/>
                <a:gd name="T26" fmla="*/ 162 w 230"/>
                <a:gd name="T27" fmla="*/ 132 h 132"/>
                <a:gd name="T28" fmla="*/ 204 w 230"/>
                <a:gd name="T29" fmla="*/ 88 h 132"/>
                <a:gd name="T30" fmla="*/ 230 w 230"/>
                <a:gd name="T31" fmla="*/ 46 h 132"/>
                <a:gd name="T32" fmla="*/ 214 w 230"/>
                <a:gd name="T33" fmla="*/ 24 h 132"/>
                <a:gd name="T34" fmla="*/ 215 w 230"/>
                <a:gd name="T35" fmla="*/ 0 h 132"/>
                <a:gd name="T36" fmla="*/ 209 w 230"/>
                <a:gd name="T37" fmla="*/ 0 h 132"/>
                <a:gd name="T38" fmla="*/ 203 w 230"/>
                <a:gd name="T39" fmla="*/ 0 h 132"/>
                <a:gd name="T40" fmla="*/ 203 w 230"/>
                <a:gd name="T41" fmla="*/ 0 h 132"/>
                <a:gd name="T42" fmla="*/ 197 w 230"/>
                <a:gd name="T43" fmla="*/ 0 h 132"/>
                <a:gd name="T44" fmla="*/ 197 w 230"/>
                <a:gd name="T45" fmla="*/ 0 h 132"/>
                <a:gd name="T46" fmla="*/ 197 w 230"/>
                <a:gd name="T47" fmla="*/ 0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30" h="132">
                  <a:moveTo>
                    <a:pt x="197" y="0"/>
                  </a:moveTo>
                  <a:lnTo>
                    <a:pt x="191" y="0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38" y="6"/>
                  </a:lnTo>
                  <a:lnTo>
                    <a:pt x="132" y="6"/>
                  </a:lnTo>
                  <a:lnTo>
                    <a:pt x="35" y="18"/>
                  </a:lnTo>
                  <a:lnTo>
                    <a:pt x="11" y="30"/>
                  </a:lnTo>
                  <a:lnTo>
                    <a:pt x="23" y="54"/>
                  </a:lnTo>
                  <a:lnTo>
                    <a:pt x="0" y="100"/>
                  </a:lnTo>
                  <a:lnTo>
                    <a:pt x="0" y="132"/>
                  </a:lnTo>
                  <a:lnTo>
                    <a:pt x="162" y="132"/>
                  </a:lnTo>
                  <a:lnTo>
                    <a:pt x="204" y="88"/>
                  </a:lnTo>
                  <a:lnTo>
                    <a:pt x="230" y="46"/>
                  </a:lnTo>
                  <a:lnTo>
                    <a:pt x="214" y="24"/>
                  </a:lnTo>
                  <a:lnTo>
                    <a:pt x="215" y="0"/>
                  </a:lnTo>
                  <a:lnTo>
                    <a:pt x="209" y="0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97" y="0"/>
                  </a:lnTo>
                  <a:lnTo>
                    <a:pt x="197" y="0"/>
                  </a:lnTo>
                  <a:lnTo>
                    <a:pt x="197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ltGray">
            <a:xfrm>
              <a:off x="3044" y="4218"/>
              <a:ext cx="89" cy="102"/>
            </a:xfrm>
            <a:custGeom>
              <a:avLst/>
              <a:gdLst>
                <a:gd name="T0" fmla="*/ 71 w 89"/>
                <a:gd name="T1" fmla="*/ 0 h 102"/>
                <a:gd name="T2" fmla="*/ 66 w 89"/>
                <a:gd name="T3" fmla="*/ 48 h 102"/>
                <a:gd name="T4" fmla="*/ 30 w 89"/>
                <a:gd name="T5" fmla="*/ 72 h 102"/>
                <a:gd name="T6" fmla="*/ 0 w 89"/>
                <a:gd name="T7" fmla="*/ 102 h 102"/>
                <a:gd name="T8" fmla="*/ 66 w 89"/>
                <a:gd name="T9" fmla="*/ 102 h 102"/>
                <a:gd name="T10" fmla="*/ 88 w 89"/>
                <a:gd name="T11" fmla="*/ 56 h 102"/>
                <a:gd name="T12" fmla="*/ 89 w 89"/>
                <a:gd name="T13" fmla="*/ 6 h 102"/>
                <a:gd name="T14" fmla="*/ 71 w 89"/>
                <a:gd name="T15" fmla="*/ 0 h 102"/>
                <a:gd name="T16" fmla="*/ 71 w 89"/>
                <a:gd name="T17" fmla="*/ 0 h 102"/>
                <a:gd name="T18" fmla="*/ 71 w 89"/>
                <a:gd name="T19" fmla="*/ 0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9" h="102">
                  <a:moveTo>
                    <a:pt x="71" y="0"/>
                  </a:moveTo>
                  <a:lnTo>
                    <a:pt x="66" y="48"/>
                  </a:lnTo>
                  <a:lnTo>
                    <a:pt x="30" y="72"/>
                  </a:lnTo>
                  <a:lnTo>
                    <a:pt x="0" y="102"/>
                  </a:lnTo>
                  <a:lnTo>
                    <a:pt x="66" y="102"/>
                  </a:lnTo>
                  <a:lnTo>
                    <a:pt x="88" y="56"/>
                  </a:lnTo>
                  <a:lnTo>
                    <a:pt x="89" y="6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ltGray">
            <a:xfrm>
              <a:off x="5482" y="3367"/>
              <a:ext cx="278" cy="953"/>
            </a:xfrm>
            <a:custGeom>
              <a:avLst/>
              <a:gdLst>
                <a:gd name="T0" fmla="*/ 278 w 278"/>
                <a:gd name="T1" fmla="*/ 24 h 953"/>
                <a:gd name="T2" fmla="*/ 272 w 278"/>
                <a:gd name="T3" fmla="*/ 24 h 953"/>
                <a:gd name="T4" fmla="*/ 272 w 278"/>
                <a:gd name="T5" fmla="*/ 18 h 953"/>
                <a:gd name="T6" fmla="*/ 266 w 278"/>
                <a:gd name="T7" fmla="*/ 18 h 953"/>
                <a:gd name="T8" fmla="*/ 254 w 278"/>
                <a:gd name="T9" fmla="*/ 12 h 953"/>
                <a:gd name="T10" fmla="*/ 236 w 278"/>
                <a:gd name="T11" fmla="*/ 6 h 953"/>
                <a:gd name="T12" fmla="*/ 212 w 278"/>
                <a:gd name="T13" fmla="*/ 0 h 953"/>
                <a:gd name="T14" fmla="*/ 206 w 278"/>
                <a:gd name="T15" fmla="*/ 6 h 953"/>
                <a:gd name="T16" fmla="*/ 198 w 278"/>
                <a:gd name="T17" fmla="*/ 129 h 953"/>
                <a:gd name="T18" fmla="*/ 184 w 278"/>
                <a:gd name="T19" fmla="*/ 209 h 953"/>
                <a:gd name="T20" fmla="*/ 182 w 278"/>
                <a:gd name="T21" fmla="*/ 249 h 953"/>
                <a:gd name="T22" fmla="*/ 200 w 278"/>
                <a:gd name="T23" fmla="*/ 339 h 953"/>
                <a:gd name="T24" fmla="*/ 186 w 278"/>
                <a:gd name="T25" fmla="*/ 481 h 953"/>
                <a:gd name="T26" fmla="*/ 176 w 278"/>
                <a:gd name="T27" fmla="*/ 521 h 953"/>
                <a:gd name="T28" fmla="*/ 156 w 278"/>
                <a:gd name="T29" fmla="*/ 601 h 953"/>
                <a:gd name="T30" fmla="*/ 172 w 278"/>
                <a:gd name="T31" fmla="*/ 681 h 953"/>
                <a:gd name="T32" fmla="*/ 138 w 278"/>
                <a:gd name="T33" fmla="*/ 765 h 953"/>
                <a:gd name="T34" fmla="*/ 96 w 278"/>
                <a:gd name="T35" fmla="*/ 847 h 953"/>
                <a:gd name="T36" fmla="*/ 50 w 278"/>
                <a:gd name="T37" fmla="*/ 899 h 953"/>
                <a:gd name="T38" fmla="*/ 0 w 278"/>
                <a:gd name="T39" fmla="*/ 953 h 953"/>
                <a:gd name="T40" fmla="*/ 278 w 278"/>
                <a:gd name="T41" fmla="*/ 953 h 953"/>
                <a:gd name="T42" fmla="*/ 278 w 278"/>
                <a:gd name="T43" fmla="*/ 24 h 953"/>
                <a:gd name="T44" fmla="*/ 278 w 278"/>
                <a:gd name="T45" fmla="*/ 24 h 953"/>
                <a:gd name="T46" fmla="*/ 278 w 278"/>
                <a:gd name="T47" fmla="*/ 24 h 9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78" h="953">
                  <a:moveTo>
                    <a:pt x="278" y="24"/>
                  </a:moveTo>
                  <a:lnTo>
                    <a:pt x="272" y="24"/>
                  </a:lnTo>
                  <a:lnTo>
                    <a:pt x="272" y="18"/>
                  </a:lnTo>
                  <a:lnTo>
                    <a:pt x="266" y="18"/>
                  </a:lnTo>
                  <a:lnTo>
                    <a:pt x="254" y="12"/>
                  </a:lnTo>
                  <a:lnTo>
                    <a:pt x="236" y="6"/>
                  </a:lnTo>
                  <a:lnTo>
                    <a:pt x="212" y="0"/>
                  </a:lnTo>
                  <a:lnTo>
                    <a:pt x="206" y="6"/>
                  </a:lnTo>
                  <a:lnTo>
                    <a:pt x="198" y="129"/>
                  </a:lnTo>
                  <a:lnTo>
                    <a:pt x="184" y="209"/>
                  </a:lnTo>
                  <a:lnTo>
                    <a:pt x="182" y="249"/>
                  </a:lnTo>
                  <a:lnTo>
                    <a:pt x="200" y="339"/>
                  </a:lnTo>
                  <a:lnTo>
                    <a:pt x="186" y="481"/>
                  </a:lnTo>
                  <a:lnTo>
                    <a:pt x="176" y="521"/>
                  </a:lnTo>
                  <a:lnTo>
                    <a:pt x="156" y="601"/>
                  </a:lnTo>
                  <a:lnTo>
                    <a:pt x="172" y="681"/>
                  </a:lnTo>
                  <a:lnTo>
                    <a:pt x="138" y="765"/>
                  </a:lnTo>
                  <a:lnTo>
                    <a:pt x="96" y="847"/>
                  </a:lnTo>
                  <a:lnTo>
                    <a:pt x="50" y="899"/>
                  </a:lnTo>
                  <a:lnTo>
                    <a:pt x="0" y="953"/>
                  </a:lnTo>
                  <a:lnTo>
                    <a:pt x="278" y="953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46098" name="Rectangle 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 anchor="b"/>
          <a:lstStyle>
            <a:lvl1pPr>
              <a:defRPr sz="5700"/>
            </a:lvl1pPr>
          </a:lstStyle>
          <a:p>
            <a:pPr lvl="0"/>
            <a:r>
              <a:rPr lang="cs-CZ" altLang="cs-CZ" noProof="0" smtClean="0"/>
              <a:t>Klepnutím lze upravit styl předlohy nadpisů.</a:t>
            </a:r>
          </a:p>
        </p:txBody>
      </p:sp>
      <p:sp>
        <p:nvSpPr>
          <p:cNvPr id="46099" name="Rectangle 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7338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pPr lvl="0"/>
            <a:r>
              <a:rPr lang="cs-CZ" altLang="cs-CZ" noProof="0" smtClean="0"/>
              <a:t>Klepnutím lze upravit styl předlohy podnadpisů.</a:t>
            </a:r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1" name="Rectangle 2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2" name="Rectangle 2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C91DD-89C9-461A-BC25-B50775903D4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59686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BAF7D6-C95E-4467-93CE-8AE0663B9CB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617473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F23620-4D12-482E-BC91-F8E826DF31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805913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6A8957-7FCC-4276-9BDD-93E086D87D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08973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B734F7-E132-4204-BFBE-E76CBC07A17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00842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41747D-A462-4B1E-A821-7547AC7FF21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5216668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5D7019-9509-42D6-B209-0B20C16F23F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34722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CA637F-6723-4BFC-87DE-65F588A42A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82649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21BE91-64E5-4C44-A9B3-291AD415BF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14038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9503BD-E0B1-4B9A-A445-AFA942F7B3E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96909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744528-BCB6-45E2-9547-EC244907B49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5823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tint val="63529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4716463" y="5345113"/>
            <a:ext cx="4427537" cy="1512887"/>
            <a:chOff x="2971" y="3367"/>
            <a:chExt cx="2789" cy="953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2971" y="3367"/>
              <a:ext cx="2789" cy="953"/>
            </a:xfrm>
            <a:custGeom>
              <a:avLst/>
              <a:gdLst>
                <a:gd name="T0" fmla="*/ 2786 w 2780"/>
                <a:gd name="T1" fmla="*/ 18 h 953"/>
                <a:gd name="T2" fmla="*/ 2696 w 2780"/>
                <a:gd name="T3" fmla="*/ 24 h 953"/>
                <a:gd name="T4" fmla="*/ 2629 w 2780"/>
                <a:gd name="T5" fmla="*/ 102 h 953"/>
                <a:gd name="T6" fmla="*/ 2527 w 2780"/>
                <a:gd name="T7" fmla="*/ 156 h 953"/>
                <a:gd name="T8" fmla="*/ 2521 w 2780"/>
                <a:gd name="T9" fmla="*/ 222 h 953"/>
                <a:gd name="T10" fmla="*/ 2503 w 2780"/>
                <a:gd name="T11" fmla="*/ 246 h 953"/>
                <a:gd name="T12" fmla="*/ 2485 w 2780"/>
                <a:gd name="T13" fmla="*/ 252 h 953"/>
                <a:gd name="T14" fmla="*/ 2413 w 2780"/>
                <a:gd name="T15" fmla="*/ 210 h 953"/>
                <a:gd name="T16" fmla="*/ 2274 w 2780"/>
                <a:gd name="T17" fmla="*/ 192 h 953"/>
                <a:gd name="T18" fmla="*/ 2250 w 2780"/>
                <a:gd name="T19" fmla="*/ 186 h 953"/>
                <a:gd name="T20" fmla="*/ 2232 w 2780"/>
                <a:gd name="T21" fmla="*/ 192 h 953"/>
                <a:gd name="T22" fmla="*/ 2160 w 2780"/>
                <a:gd name="T23" fmla="*/ 228 h 953"/>
                <a:gd name="T24" fmla="*/ 2124 w 2780"/>
                <a:gd name="T25" fmla="*/ 240 h 953"/>
                <a:gd name="T26" fmla="*/ 2100 w 2780"/>
                <a:gd name="T27" fmla="*/ 246 h 953"/>
                <a:gd name="T28" fmla="*/ 2088 w 2780"/>
                <a:gd name="T29" fmla="*/ 258 h 953"/>
                <a:gd name="T30" fmla="*/ 2088 w 2780"/>
                <a:gd name="T31" fmla="*/ 276 h 953"/>
                <a:gd name="T32" fmla="*/ 2065 w 2780"/>
                <a:gd name="T33" fmla="*/ 300 h 953"/>
                <a:gd name="T34" fmla="*/ 2047 w 2780"/>
                <a:gd name="T35" fmla="*/ 312 h 953"/>
                <a:gd name="T36" fmla="*/ 2035 w 2780"/>
                <a:gd name="T37" fmla="*/ 324 h 953"/>
                <a:gd name="T38" fmla="*/ 2023 w 2780"/>
                <a:gd name="T39" fmla="*/ 336 h 953"/>
                <a:gd name="T40" fmla="*/ 1991 w 2780"/>
                <a:gd name="T41" fmla="*/ 342 h 953"/>
                <a:gd name="T42" fmla="*/ 1925 w 2780"/>
                <a:gd name="T43" fmla="*/ 336 h 953"/>
                <a:gd name="T44" fmla="*/ 1889 w 2780"/>
                <a:gd name="T45" fmla="*/ 330 h 953"/>
                <a:gd name="T46" fmla="*/ 1877 w 2780"/>
                <a:gd name="T47" fmla="*/ 342 h 953"/>
                <a:gd name="T48" fmla="*/ 1865 w 2780"/>
                <a:gd name="T49" fmla="*/ 354 h 953"/>
                <a:gd name="T50" fmla="*/ 1835 w 2780"/>
                <a:gd name="T51" fmla="*/ 360 h 953"/>
                <a:gd name="T52" fmla="*/ 1776 w 2780"/>
                <a:gd name="T53" fmla="*/ 342 h 953"/>
                <a:gd name="T54" fmla="*/ 1752 w 2780"/>
                <a:gd name="T55" fmla="*/ 342 h 953"/>
                <a:gd name="T56" fmla="*/ 1728 w 2780"/>
                <a:gd name="T57" fmla="*/ 354 h 953"/>
                <a:gd name="T58" fmla="*/ 1666 w 2780"/>
                <a:gd name="T59" fmla="*/ 425 h 953"/>
                <a:gd name="T60" fmla="*/ 1624 w 2780"/>
                <a:gd name="T61" fmla="*/ 569 h 953"/>
                <a:gd name="T62" fmla="*/ 1624 w 2780"/>
                <a:gd name="T63" fmla="*/ 593 h 953"/>
                <a:gd name="T64" fmla="*/ 1630 w 2780"/>
                <a:gd name="T65" fmla="*/ 641 h 953"/>
                <a:gd name="T66" fmla="*/ 1648 w 2780"/>
                <a:gd name="T67" fmla="*/ 659 h 953"/>
                <a:gd name="T68" fmla="*/ 1642 w 2780"/>
                <a:gd name="T69" fmla="*/ 671 h 953"/>
                <a:gd name="T70" fmla="*/ 1630 w 2780"/>
                <a:gd name="T71" fmla="*/ 683 h 953"/>
                <a:gd name="T72" fmla="*/ 1552 w 2780"/>
                <a:gd name="T73" fmla="*/ 689 h 953"/>
                <a:gd name="T74" fmla="*/ 1475 w 2780"/>
                <a:gd name="T75" fmla="*/ 629 h 953"/>
                <a:gd name="T76" fmla="*/ 1341 w 2780"/>
                <a:gd name="T77" fmla="*/ 587 h 953"/>
                <a:gd name="T78" fmla="*/ 1192 w 2780"/>
                <a:gd name="T79" fmla="*/ 671 h 953"/>
                <a:gd name="T80" fmla="*/ 1022 w 2780"/>
                <a:gd name="T81" fmla="*/ 731 h 953"/>
                <a:gd name="T82" fmla="*/ 819 w 2780"/>
                <a:gd name="T83" fmla="*/ 743 h 953"/>
                <a:gd name="T84" fmla="*/ 632 w 2780"/>
                <a:gd name="T85" fmla="*/ 701 h 953"/>
                <a:gd name="T86" fmla="*/ 572 w 2780"/>
                <a:gd name="T87" fmla="*/ 695 h 953"/>
                <a:gd name="T88" fmla="*/ 560 w 2780"/>
                <a:gd name="T89" fmla="*/ 701 h 953"/>
                <a:gd name="T90" fmla="*/ 524 w 2780"/>
                <a:gd name="T91" fmla="*/ 731 h 953"/>
                <a:gd name="T92" fmla="*/ 438 w 2780"/>
                <a:gd name="T93" fmla="*/ 809 h 953"/>
                <a:gd name="T94" fmla="*/ 408 w 2780"/>
                <a:gd name="T95" fmla="*/ 821 h 953"/>
                <a:gd name="T96" fmla="*/ 384 w 2780"/>
                <a:gd name="T97" fmla="*/ 821 h 953"/>
                <a:gd name="T98" fmla="*/ 337 w 2780"/>
                <a:gd name="T99" fmla="*/ 827 h 953"/>
                <a:gd name="T100" fmla="*/ 211 w 2780"/>
                <a:gd name="T101" fmla="*/ 851 h 953"/>
                <a:gd name="T102" fmla="*/ 175 w 2780"/>
                <a:gd name="T103" fmla="*/ 857 h 953"/>
                <a:gd name="T104" fmla="*/ 125 w 2780"/>
                <a:gd name="T105" fmla="*/ 851 h 953"/>
                <a:gd name="T106" fmla="*/ 107 w 2780"/>
                <a:gd name="T107" fmla="*/ 857 h 953"/>
                <a:gd name="T108" fmla="*/ 101 w 2780"/>
                <a:gd name="T109" fmla="*/ 875 h 953"/>
                <a:gd name="T110" fmla="*/ 83 w 2780"/>
                <a:gd name="T111" fmla="*/ 887 h 953"/>
                <a:gd name="T112" fmla="*/ 48 w 2780"/>
                <a:gd name="T113" fmla="*/ 899 h 953"/>
                <a:gd name="T114" fmla="*/ 2798 w 2780"/>
                <a:gd name="T115" fmla="*/ 24 h 953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0" t="0" r="r" b="b"/>
              <a:pathLst>
                <a:path w="2780" h="953">
                  <a:moveTo>
                    <a:pt x="2780" y="24"/>
                  </a:moveTo>
                  <a:lnTo>
                    <a:pt x="2774" y="24"/>
                  </a:lnTo>
                  <a:lnTo>
                    <a:pt x="2774" y="18"/>
                  </a:lnTo>
                  <a:lnTo>
                    <a:pt x="2768" y="18"/>
                  </a:lnTo>
                  <a:lnTo>
                    <a:pt x="2756" y="12"/>
                  </a:lnTo>
                  <a:lnTo>
                    <a:pt x="2738" y="6"/>
                  </a:lnTo>
                  <a:lnTo>
                    <a:pt x="2714" y="0"/>
                  </a:lnTo>
                  <a:lnTo>
                    <a:pt x="2678" y="24"/>
                  </a:lnTo>
                  <a:lnTo>
                    <a:pt x="2643" y="54"/>
                  </a:lnTo>
                  <a:lnTo>
                    <a:pt x="2619" y="90"/>
                  </a:lnTo>
                  <a:lnTo>
                    <a:pt x="2613" y="96"/>
                  </a:lnTo>
                  <a:lnTo>
                    <a:pt x="2613" y="102"/>
                  </a:lnTo>
                  <a:lnTo>
                    <a:pt x="2601" y="108"/>
                  </a:lnTo>
                  <a:lnTo>
                    <a:pt x="2583" y="120"/>
                  </a:lnTo>
                  <a:lnTo>
                    <a:pt x="2541" y="132"/>
                  </a:lnTo>
                  <a:lnTo>
                    <a:pt x="2511" y="156"/>
                  </a:lnTo>
                  <a:lnTo>
                    <a:pt x="2511" y="204"/>
                  </a:lnTo>
                  <a:lnTo>
                    <a:pt x="2511" y="210"/>
                  </a:lnTo>
                  <a:lnTo>
                    <a:pt x="2505" y="216"/>
                  </a:lnTo>
                  <a:lnTo>
                    <a:pt x="2505" y="222"/>
                  </a:lnTo>
                  <a:lnTo>
                    <a:pt x="2499" y="228"/>
                  </a:lnTo>
                  <a:lnTo>
                    <a:pt x="2499" y="240"/>
                  </a:lnTo>
                  <a:lnTo>
                    <a:pt x="2493" y="246"/>
                  </a:lnTo>
                  <a:lnTo>
                    <a:pt x="2487" y="246"/>
                  </a:lnTo>
                  <a:lnTo>
                    <a:pt x="2487" y="252"/>
                  </a:lnTo>
                  <a:lnTo>
                    <a:pt x="2481" y="252"/>
                  </a:lnTo>
                  <a:lnTo>
                    <a:pt x="2475" y="252"/>
                  </a:lnTo>
                  <a:lnTo>
                    <a:pt x="2469" y="252"/>
                  </a:lnTo>
                  <a:lnTo>
                    <a:pt x="2457" y="252"/>
                  </a:lnTo>
                  <a:lnTo>
                    <a:pt x="2439" y="258"/>
                  </a:lnTo>
                  <a:lnTo>
                    <a:pt x="2415" y="222"/>
                  </a:lnTo>
                  <a:lnTo>
                    <a:pt x="2397" y="210"/>
                  </a:lnTo>
                  <a:lnTo>
                    <a:pt x="2373" y="216"/>
                  </a:lnTo>
                  <a:lnTo>
                    <a:pt x="2332" y="216"/>
                  </a:lnTo>
                  <a:lnTo>
                    <a:pt x="2296" y="204"/>
                  </a:lnTo>
                  <a:lnTo>
                    <a:pt x="2260" y="192"/>
                  </a:lnTo>
                  <a:lnTo>
                    <a:pt x="2248" y="186"/>
                  </a:lnTo>
                  <a:lnTo>
                    <a:pt x="2242" y="186"/>
                  </a:lnTo>
                  <a:lnTo>
                    <a:pt x="2236" y="186"/>
                  </a:lnTo>
                  <a:lnTo>
                    <a:pt x="2230" y="186"/>
                  </a:lnTo>
                  <a:lnTo>
                    <a:pt x="2224" y="192"/>
                  </a:lnTo>
                  <a:lnTo>
                    <a:pt x="2218" y="192"/>
                  </a:lnTo>
                  <a:lnTo>
                    <a:pt x="2212" y="198"/>
                  </a:lnTo>
                  <a:lnTo>
                    <a:pt x="2194" y="204"/>
                  </a:lnTo>
                  <a:lnTo>
                    <a:pt x="2170" y="210"/>
                  </a:lnTo>
                  <a:lnTo>
                    <a:pt x="2146" y="228"/>
                  </a:lnTo>
                  <a:lnTo>
                    <a:pt x="2122" y="240"/>
                  </a:lnTo>
                  <a:lnTo>
                    <a:pt x="2116" y="240"/>
                  </a:lnTo>
                  <a:lnTo>
                    <a:pt x="2110" y="240"/>
                  </a:lnTo>
                  <a:lnTo>
                    <a:pt x="2104" y="240"/>
                  </a:lnTo>
                  <a:lnTo>
                    <a:pt x="2098" y="246"/>
                  </a:lnTo>
                  <a:lnTo>
                    <a:pt x="2092" y="246"/>
                  </a:lnTo>
                  <a:lnTo>
                    <a:pt x="2086" y="246"/>
                  </a:lnTo>
                  <a:lnTo>
                    <a:pt x="2080" y="252"/>
                  </a:lnTo>
                  <a:lnTo>
                    <a:pt x="2080" y="258"/>
                  </a:lnTo>
                  <a:lnTo>
                    <a:pt x="2074" y="258"/>
                  </a:lnTo>
                  <a:lnTo>
                    <a:pt x="2074" y="264"/>
                  </a:lnTo>
                  <a:lnTo>
                    <a:pt x="2074" y="270"/>
                  </a:lnTo>
                  <a:lnTo>
                    <a:pt x="2074" y="276"/>
                  </a:lnTo>
                  <a:lnTo>
                    <a:pt x="2069" y="288"/>
                  </a:lnTo>
                  <a:lnTo>
                    <a:pt x="2057" y="300"/>
                  </a:lnTo>
                  <a:lnTo>
                    <a:pt x="2051" y="300"/>
                  </a:lnTo>
                  <a:lnTo>
                    <a:pt x="2045" y="300"/>
                  </a:lnTo>
                  <a:lnTo>
                    <a:pt x="2039" y="306"/>
                  </a:lnTo>
                  <a:lnTo>
                    <a:pt x="2033" y="306"/>
                  </a:lnTo>
                  <a:lnTo>
                    <a:pt x="2033" y="312"/>
                  </a:lnTo>
                  <a:lnTo>
                    <a:pt x="2027" y="312"/>
                  </a:lnTo>
                  <a:lnTo>
                    <a:pt x="2027" y="318"/>
                  </a:lnTo>
                  <a:lnTo>
                    <a:pt x="2021" y="324"/>
                  </a:lnTo>
                  <a:lnTo>
                    <a:pt x="2015" y="330"/>
                  </a:lnTo>
                  <a:lnTo>
                    <a:pt x="2009" y="336"/>
                  </a:lnTo>
                  <a:lnTo>
                    <a:pt x="1997" y="336"/>
                  </a:lnTo>
                  <a:lnTo>
                    <a:pt x="1991" y="342"/>
                  </a:lnTo>
                  <a:lnTo>
                    <a:pt x="1985" y="342"/>
                  </a:lnTo>
                  <a:lnTo>
                    <a:pt x="1979" y="342"/>
                  </a:lnTo>
                  <a:lnTo>
                    <a:pt x="1961" y="336"/>
                  </a:lnTo>
                  <a:lnTo>
                    <a:pt x="1925" y="336"/>
                  </a:lnTo>
                  <a:lnTo>
                    <a:pt x="1919" y="336"/>
                  </a:lnTo>
                  <a:lnTo>
                    <a:pt x="1913" y="336"/>
                  </a:lnTo>
                  <a:lnTo>
                    <a:pt x="1895" y="330"/>
                  </a:lnTo>
                  <a:lnTo>
                    <a:pt x="1889" y="330"/>
                  </a:lnTo>
                  <a:lnTo>
                    <a:pt x="1883" y="330"/>
                  </a:lnTo>
                  <a:lnTo>
                    <a:pt x="1877" y="330"/>
                  </a:lnTo>
                  <a:lnTo>
                    <a:pt x="1871" y="336"/>
                  </a:lnTo>
                  <a:lnTo>
                    <a:pt x="1865" y="342"/>
                  </a:lnTo>
                  <a:lnTo>
                    <a:pt x="1859" y="348"/>
                  </a:lnTo>
                  <a:lnTo>
                    <a:pt x="1853" y="354"/>
                  </a:lnTo>
                  <a:lnTo>
                    <a:pt x="1847" y="354"/>
                  </a:lnTo>
                  <a:lnTo>
                    <a:pt x="1835" y="360"/>
                  </a:lnTo>
                  <a:lnTo>
                    <a:pt x="1829" y="360"/>
                  </a:lnTo>
                  <a:lnTo>
                    <a:pt x="1823" y="360"/>
                  </a:lnTo>
                  <a:lnTo>
                    <a:pt x="1817" y="360"/>
                  </a:lnTo>
                  <a:lnTo>
                    <a:pt x="1776" y="342"/>
                  </a:lnTo>
                  <a:lnTo>
                    <a:pt x="1770" y="342"/>
                  </a:lnTo>
                  <a:lnTo>
                    <a:pt x="1764" y="342"/>
                  </a:lnTo>
                  <a:lnTo>
                    <a:pt x="1758" y="342"/>
                  </a:lnTo>
                  <a:lnTo>
                    <a:pt x="1746" y="342"/>
                  </a:lnTo>
                  <a:lnTo>
                    <a:pt x="1740" y="342"/>
                  </a:lnTo>
                  <a:lnTo>
                    <a:pt x="1734" y="342"/>
                  </a:lnTo>
                  <a:lnTo>
                    <a:pt x="1728" y="348"/>
                  </a:lnTo>
                  <a:lnTo>
                    <a:pt x="1722" y="348"/>
                  </a:lnTo>
                  <a:lnTo>
                    <a:pt x="1716" y="354"/>
                  </a:lnTo>
                  <a:lnTo>
                    <a:pt x="1704" y="366"/>
                  </a:lnTo>
                  <a:lnTo>
                    <a:pt x="1698" y="378"/>
                  </a:lnTo>
                  <a:lnTo>
                    <a:pt x="1674" y="402"/>
                  </a:lnTo>
                  <a:lnTo>
                    <a:pt x="1656" y="425"/>
                  </a:lnTo>
                  <a:lnTo>
                    <a:pt x="1632" y="461"/>
                  </a:lnTo>
                  <a:lnTo>
                    <a:pt x="1614" y="509"/>
                  </a:lnTo>
                  <a:lnTo>
                    <a:pt x="1614" y="563"/>
                  </a:lnTo>
                  <a:lnTo>
                    <a:pt x="1614" y="569"/>
                  </a:lnTo>
                  <a:lnTo>
                    <a:pt x="1614" y="575"/>
                  </a:lnTo>
                  <a:lnTo>
                    <a:pt x="1614" y="581"/>
                  </a:lnTo>
                  <a:lnTo>
                    <a:pt x="1614" y="587"/>
                  </a:lnTo>
                  <a:lnTo>
                    <a:pt x="1614" y="593"/>
                  </a:lnTo>
                  <a:lnTo>
                    <a:pt x="1614" y="599"/>
                  </a:lnTo>
                  <a:lnTo>
                    <a:pt x="1614" y="605"/>
                  </a:lnTo>
                  <a:lnTo>
                    <a:pt x="1614" y="617"/>
                  </a:lnTo>
                  <a:lnTo>
                    <a:pt x="1620" y="641"/>
                  </a:lnTo>
                  <a:lnTo>
                    <a:pt x="1626" y="641"/>
                  </a:lnTo>
                  <a:lnTo>
                    <a:pt x="1632" y="647"/>
                  </a:lnTo>
                  <a:lnTo>
                    <a:pt x="1632" y="659"/>
                  </a:lnTo>
                  <a:lnTo>
                    <a:pt x="1638" y="659"/>
                  </a:lnTo>
                  <a:lnTo>
                    <a:pt x="1638" y="665"/>
                  </a:lnTo>
                  <a:lnTo>
                    <a:pt x="1638" y="671"/>
                  </a:lnTo>
                  <a:lnTo>
                    <a:pt x="1632" y="671"/>
                  </a:lnTo>
                  <a:lnTo>
                    <a:pt x="1632" y="677"/>
                  </a:lnTo>
                  <a:lnTo>
                    <a:pt x="1626" y="677"/>
                  </a:lnTo>
                  <a:lnTo>
                    <a:pt x="1620" y="683"/>
                  </a:lnTo>
                  <a:lnTo>
                    <a:pt x="1596" y="689"/>
                  </a:lnTo>
                  <a:lnTo>
                    <a:pt x="1572" y="689"/>
                  </a:lnTo>
                  <a:lnTo>
                    <a:pt x="1548" y="689"/>
                  </a:lnTo>
                  <a:lnTo>
                    <a:pt x="1542" y="689"/>
                  </a:lnTo>
                  <a:lnTo>
                    <a:pt x="1536" y="689"/>
                  </a:lnTo>
                  <a:lnTo>
                    <a:pt x="1518" y="683"/>
                  </a:lnTo>
                  <a:lnTo>
                    <a:pt x="1495" y="671"/>
                  </a:lnTo>
                  <a:lnTo>
                    <a:pt x="1465" y="629"/>
                  </a:lnTo>
                  <a:lnTo>
                    <a:pt x="1435" y="599"/>
                  </a:lnTo>
                  <a:lnTo>
                    <a:pt x="1405" y="581"/>
                  </a:lnTo>
                  <a:lnTo>
                    <a:pt x="1375" y="563"/>
                  </a:lnTo>
                  <a:lnTo>
                    <a:pt x="1333" y="587"/>
                  </a:lnTo>
                  <a:lnTo>
                    <a:pt x="1303" y="653"/>
                  </a:lnTo>
                  <a:lnTo>
                    <a:pt x="1261" y="665"/>
                  </a:lnTo>
                  <a:lnTo>
                    <a:pt x="1219" y="653"/>
                  </a:lnTo>
                  <a:lnTo>
                    <a:pt x="1184" y="671"/>
                  </a:lnTo>
                  <a:lnTo>
                    <a:pt x="1136" y="671"/>
                  </a:lnTo>
                  <a:lnTo>
                    <a:pt x="1106" y="671"/>
                  </a:lnTo>
                  <a:lnTo>
                    <a:pt x="1076" y="707"/>
                  </a:lnTo>
                  <a:lnTo>
                    <a:pt x="1016" y="731"/>
                  </a:lnTo>
                  <a:lnTo>
                    <a:pt x="944" y="761"/>
                  </a:lnTo>
                  <a:lnTo>
                    <a:pt x="921" y="773"/>
                  </a:lnTo>
                  <a:lnTo>
                    <a:pt x="867" y="773"/>
                  </a:lnTo>
                  <a:lnTo>
                    <a:pt x="813" y="743"/>
                  </a:lnTo>
                  <a:lnTo>
                    <a:pt x="783" y="719"/>
                  </a:lnTo>
                  <a:lnTo>
                    <a:pt x="741" y="713"/>
                  </a:lnTo>
                  <a:lnTo>
                    <a:pt x="693" y="701"/>
                  </a:lnTo>
                  <a:lnTo>
                    <a:pt x="628" y="701"/>
                  </a:lnTo>
                  <a:lnTo>
                    <a:pt x="616" y="701"/>
                  </a:lnTo>
                  <a:lnTo>
                    <a:pt x="598" y="695"/>
                  </a:lnTo>
                  <a:lnTo>
                    <a:pt x="580" y="695"/>
                  </a:lnTo>
                  <a:lnTo>
                    <a:pt x="568" y="695"/>
                  </a:lnTo>
                  <a:lnTo>
                    <a:pt x="562" y="701"/>
                  </a:lnTo>
                  <a:lnTo>
                    <a:pt x="556" y="701"/>
                  </a:lnTo>
                  <a:lnTo>
                    <a:pt x="550" y="707"/>
                  </a:lnTo>
                  <a:lnTo>
                    <a:pt x="544" y="713"/>
                  </a:lnTo>
                  <a:lnTo>
                    <a:pt x="520" y="731"/>
                  </a:lnTo>
                  <a:lnTo>
                    <a:pt x="496" y="749"/>
                  </a:lnTo>
                  <a:lnTo>
                    <a:pt x="460" y="785"/>
                  </a:lnTo>
                  <a:lnTo>
                    <a:pt x="454" y="791"/>
                  </a:lnTo>
                  <a:lnTo>
                    <a:pt x="436" y="809"/>
                  </a:lnTo>
                  <a:lnTo>
                    <a:pt x="424" y="815"/>
                  </a:lnTo>
                  <a:lnTo>
                    <a:pt x="418" y="821"/>
                  </a:lnTo>
                  <a:lnTo>
                    <a:pt x="412" y="821"/>
                  </a:lnTo>
                  <a:lnTo>
                    <a:pt x="406" y="821"/>
                  </a:lnTo>
                  <a:lnTo>
                    <a:pt x="400" y="821"/>
                  </a:lnTo>
                  <a:lnTo>
                    <a:pt x="394" y="821"/>
                  </a:lnTo>
                  <a:lnTo>
                    <a:pt x="388" y="821"/>
                  </a:lnTo>
                  <a:lnTo>
                    <a:pt x="382" y="821"/>
                  </a:lnTo>
                  <a:lnTo>
                    <a:pt x="370" y="821"/>
                  </a:lnTo>
                  <a:lnTo>
                    <a:pt x="358" y="821"/>
                  </a:lnTo>
                  <a:lnTo>
                    <a:pt x="352" y="821"/>
                  </a:lnTo>
                  <a:lnTo>
                    <a:pt x="335" y="827"/>
                  </a:lnTo>
                  <a:lnTo>
                    <a:pt x="329" y="827"/>
                  </a:lnTo>
                  <a:lnTo>
                    <a:pt x="233" y="839"/>
                  </a:lnTo>
                  <a:lnTo>
                    <a:pt x="227" y="845"/>
                  </a:lnTo>
                  <a:lnTo>
                    <a:pt x="209" y="851"/>
                  </a:lnTo>
                  <a:lnTo>
                    <a:pt x="197" y="851"/>
                  </a:lnTo>
                  <a:lnTo>
                    <a:pt x="185" y="857"/>
                  </a:lnTo>
                  <a:lnTo>
                    <a:pt x="179" y="857"/>
                  </a:lnTo>
                  <a:lnTo>
                    <a:pt x="173" y="857"/>
                  </a:lnTo>
                  <a:lnTo>
                    <a:pt x="167" y="857"/>
                  </a:lnTo>
                  <a:lnTo>
                    <a:pt x="149" y="851"/>
                  </a:lnTo>
                  <a:lnTo>
                    <a:pt x="137" y="851"/>
                  </a:lnTo>
                  <a:lnTo>
                    <a:pt x="125" y="851"/>
                  </a:lnTo>
                  <a:lnTo>
                    <a:pt x="119" y="857"/>
                  </a:lnTo>
                  <a:lnTo>
                    <a:pt x="113" y="857"/>
                  </a:lnTo>
                  <a:lnTo>
                    <a:pt x="107" y="857"/>
                  </a:lnTo>
                  <a:lnTo>
                    <a:pt x="101" y="863"/>
                  </a:lnTo>
                  <a:lnTo>
                    <a:pt x="101" y="869"/>
                  </a:lnTo>
                  <a:lnTo>
                    <a:pt x="101" y="875"/>
                  </a:lnTo>
                  <a:lnTo>
                    <a:pt x="95" y="875"/>
                  </a:lnTo>
                  <a:lnTo>
                    <a:pt x="95" y="881"/>
                  </a:lnTo>
                  <a:lnTo>
                    <a:pt x="89" y="881"/>
                  </a:lnTo>
                  <a:lnTo>
                    <a:pt x="83" y="887"/>
                  </a:lnTo>
                  <a:lnTo>
                    <a:pt x="77" y="887"/>
                  </a:lnTo>
                  <a:lnTo>
                    <a:pt x="60" y="893"/>
                  </a:lnTo>
                  <a:lnTo>
                    <a:pt x="54" y="899"/>
                  </a:lnTo>
                  <a:lnTo>
                    <a:pt x="48" y="899"/>
                  </a:lnTo>
                  <a:lnTo>
                    <a:pt x="48" y="905"/>
                  </a:lnTo>
                  <a:lnTo>
                    <a:pt x="0" y="953"/>
                  </a:lnTo>
                  <a:lnTo>
                    <a:pt x="2780" y="953"/>
                  </a:lnTo>
                  <a:lnTo>
                    <a:pt x="2780" y="24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5060" name="Freeform 4"/>
            <p:cNvSpPr>
              <a:spLocks/>
            </p:cNvSpPr>
            <p:nvPr/>
          </p:nvSpPr>
          <p:spPr bwMode="ltGray">
            <a:xfrm>
              <a:off x="4602" y="4014"/>
              <a:ext cx="12" cy="18"/>
            </a:xfrm>
            <a:custGeom>
              <a:avLst/>
              <a:gdLst>
                <a:gd name="T0" fmla="*/ 12 w 12"/>
                <a:gd name="T1" fmla="*/ 18 h 18"/>
                <a:gd name="T2" fmla="*/ 12 w 12"/>
                <a:gd name="T3" fmla="*/ 12 h 18"/>
                <a:gd name="T4" fmla="*/ 6 w 12"/>
                <a:gd name="T5" fmla="*/ 6 h 18"/>
                <a:gd name="T6" fmla="*/ 6 w 12"/>
                <a:gd name="T7" fmla="*/ 6 h 18"/>
                <a:gd name="T8" fmla="*/ 0 w 12"/>
                <a:gd name="T9" fmla="*/ 0 h 18"/>
                <a:gd name="T10" fmla="*/ 12 w 12"/>
                <a:gd name="T11" fmla="*/ 18 h 18"/>
                <a:gd name="T12" fmla="*/ 12 w 12"/>
                <a:gd name="T13" fmla="*/ 18 h 18"/>
                <a:gd name="T14" fmla="*/ 12 w 12"/>
                <a:gd name="T15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18">
                  <a:moveTo>
                    <a:pt x="12" y="18"/>
                  </a:moveTo>
                  <a:lnTo>
                    <a:pt x="12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0" y="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61" name="Freeform 5"/>
            <p:cNvSpPr>
              <a:spLocks/>
            </p:cNvSpPr>
            <p:nvPr/>
          </p:nvSpPr>
          <p:spPr bwMode="ltGray">
            <a:xfrm>
              <a:off x="4596" y="3996"/>
              <a:ext cx="6" cy="18"/>
            </a:xfrm>
            <a:custGeom>
              <a:avLst/>
              <a:gdLst>
                <a:gd name="T0" fmla="*/ 0 w 6"/>
                <a:gd name="T1" fmla="*/ 12 h 18"/>
                <a:gd name="T2" fmla="*/ 6 w 6"/>
                <a:gd name="T3" fmla="*/ 18 h 18"/>
                <a:gd name="T4" fmla="*/ 0 w 6"/>
                <a:gd name="T5" fmla="*/ 0 h 18"/>
                <a:gd name="T6" fmla="*/ 0 w 6"/>
                <a:gd name="T7" fmla="*/ 12 h 18"/>
                <a:gd name="T8" fmla="*/ 0 w 6"/>
                <a:gd name="T9" fmla="*/ 12 h 18"/>
                <a:gd name="T10" fmla="*/ 0 w 6"/>
                <a:gd name="T11" fmla="*/ 12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8">
                  <a:moveTo>
                    <a:pt x="0" y="12"/>
                  </a:moveTo>
                  <a:lnTo>
                    <a:pt x="6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62" name="Freeform 6"/>
            <p:cNvSpPr>
              <a:spLocks/>
            </p:cNvSpPr>
            <p:nvPr/>
          </p:nvSpPr>
          <p:spPr bwMode="ltGray">
            <a:xfrm>
              <a:off x="5180" y="3577"/>
              <a:ext cx="304" cy="741"/>
            </a:xfrm>
            <a:custGeom>
              <a:avLst/>
              <a:gdLst>
                <a:gd name="T0" fmla="*/ 280 w 304"/>
                <a:gd name="T1" fmla="*/ 42 h 741"/>
                <a:gd name="T2" fmla="*/ 274 w 304"/>
                <a:gd name="T3" fmla="*/ 42 h 741"/>
                <a:gd name="T4" fmla="*/ 268 w 304"/>
                <a:gd name="T5" fmla="*/ 42 h 741"/>
                <a:gd name="T6" fmla="*/ 256 w 304"/>
                <a:gd name="T7" fmla="*/ 42 h 741"/>
                <a:gd name="T8" fmla="*/ 238 w 304"/>
                <a:gd name="T9" fmla="*/ 48 h 741"/>
                <a:gd name="T10" fmla="*/ 214 w 304"/>
                <a:gd name="T11" fmla="*/ 12 h 741"/>
                <a:gd name="T12" fmla="*/ 196 w 304"/>
                <a:gd name="T13" fmla="*/ 0 h 741"/>
                <a:gd name="T14" fmla="*/ 196 w 304"/>
                <a:gd name="T15" fmla="*/ 0 h 741"/>
                <a:gd name="T16" fmla="*/ 164 w 304"/>
                <a:gd name="T17" fmla="*/ 167 h 741"/>
                <a:gd name="T18" fmla="*/ 144 w 304"/>
                <a:gd name="T19" fmla="*/ 217 h 741"/>
                <a:gd name="T20" fmla="*/ 110 w 304"/>
                <a:gd name="T21" fmla="*/ 281 h 741"/>
                <a:gd name="T22" fmla="*/ 96 w 304"/>
                <a:gd name="T23" fmla="*/ 327 h 741"/>
                <a:gd name="T24" fmla="*/ 124 w 304"/>
                <a:gd name="T25" fmla="*/ 405 h 741"/>
                <a:gd name="T26" fmla="*/ 100 w 304"/>
                <a:gd name="T27" fmla="*/ 463 h 741"/>
                <a:gd name="T28" fmla="*/ 68 w 304"/>
                <a:gd name="T29" fmla="*/ 503 h 741"/>
                <a:gd name="T30" fmla="*/ 30 w 304"/>
                <a:gd name="T31" fmla="*/ 539 h 741"/>
                <a:gd name="T32" fmla="*/ 24 w 304"/>
                <a:gd name="T33" fmla="*/ 613 h 741"/>
                <a:gd name="T34" fmla="*/ 0 w 304"/>
                <a:gd name="T35" fmla="*/ 741 h 741"/>
                <a:gd name="T36" fmla="*/ 202 w 304"/>
                <a:gd name="T37" fmla="*/ 741 h 741"/>
                <a:gd name="T38" fmla="*/ 180 w 304"/>
                <a:gd name="T39" fmla="*/ 639 h 741"/>
                <a:gd name="T40" fmla="*/ 192 w 304"/>
                <a:gd name="T41" fmla="*/ 589 h 741"/>
                <a:gd name="T42" fmla="*/ 178 w 304"/>
                <a:gd name="T43" fmla="*/ 539 h 741"/>
                <a:gd name="T44" fmla="*/ 190 w 304"/>
                <a:gd name="T45" fmla="*/ 499 h 741"/>
                <a:gd name="T46" fmla="*/ 184 w 304"/>
                <a:gd name="T47" fmla="*/ 465 h 741"/>
                <a:gd name="T48" fmla="*/ 192 w 304"/>
                <a:gd name="T49" fmla="*/ 391 h 741"/>
                <a:gd name="T50" fmla="*/ 216 w 304"/>
                <a:gd name="T51" fmla="*/ 313 h 741"/>
                <a:gd name="T52" fmla="*/ 238 w 304"/>
                <a:gd name="T53" fmla="*/ 249 h 741"/>
                <a:gd name="T54" fmla="*/ 268 w 304"/>
                <a:gd name="T55" fmla="*/ 185 h 741"/>
                <a:gd name="T56" fmla="*/ 284 w 304"/>
                <a:gd name="T57" fmla="*/ 159 h 741"/>
                <a:gd name="T58" fmla="*/ 304 w 304"/>
                <a:gd name="T59" fmla="*/ 12 h 741"/>
                <a:gd name="T60" fmla="*/ 298 w 304"/>
                <a:gd name="T61" fmla="*/ 24 h 741"/>
                <a:gd name="T62" fmla="*/ 292 w 304"/>
                <a:gd name="T63" fmla="*/ 30 h 741"/>
                <a:gd name="T64" fmla="*/ 292 w 304"/>
                <a:gd name="T65" fmla="*/ 36 h 741"/>
                <a:gd name="T66" fmla="*/ 286 w 304"/>
                <a:gd name="T67" fmla="*/ 36 h 741"/>
                <a:gd name="T68" fmla="*/ 286 w 304"/>
                <a:gd name="T69" fmla="*/ 42 h 741"/>
                <a:gd name="T70" fmla="*/ 280 w 304"/>
                <a:gd name="T71" fmla="*/ 42 h 741"/>
                <a:gd name="T72" fmla="*/ 280 w 304"/>
                <a:gd name="T73" fmla="*/ 42 h 741"/>
                <a:gd name="T74" fmla="*/ 280 w 304"/>
                <a:gd name="T75" fmla="*/ 42 h 7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04" h="741">
                  <a:moveTo>
                    <a:pt x="280" y="42"/>
                  </a:moveTo>
                  <a:lnTo>
                    <a:pt x="274" y="42"/>
                  </a:lnTo>
                  <a:lnTo>
                    <a:pt x="268" y="42"/>
                  </a:lnTo>
                  <a:lnTo>
                    <a:pt x="256" y="42"/>
                  </a:lnTo>
                  <a:lnTo>
                    <a:pt x="238" y="48"/>
                  </a:lnTo>
                  <a:lnTo>
                    <a:pt x="214" y="12"/>
                  </a:lnTo>
                  <a:lnTo>
                    <a:pt x="196" y="0"/>
                  </a:lnTo>
                  <a:lnTo>
                    <a:pt x="196" y="0"/>
                  </a:lnTo>
                  <a:lnTo>
                    <a:pt x="164" y="167"/>
                  </a:lnTo>
                  <a:lnTo>
                    <a:pt x="144" y="217"/>
                  </a:lnTo>
                  <a:lnTo>
                    <a:pt x="110" y="281"/>
                  </a:lnTo>
                  <a:lnTo>
                    <a:pt x="96" y="327"/>
                  </a:lnTo>
                  <a:lnTo>
                    <a:pt x="124" y="405"/>
                  </a:lnTo>
                  <a:lnTo>
                    <a:pt x="100" y="463"/>
                  </a:lnTo>
                  <a:lnTo>
                    <a:pt x="68" y="503"/>
                  </a:lnTo>
                  <a:lnTo>
                    <a:pt x="30" y="539"/>
                  </a:lnTo>
                  <a:lnTo>
                    <a:pt x="24" y="613"/>
                  </a:lnTo>
                  <a:lnTo>
                    <a:pt x="0" y="741"/>
                  </a:lnTo>
                  <a:lnTo>
                    <a:pt x="202" y="741"/>
                  </a:lnTo>
                  <a:lnTo>
                    <a:pt x="180" y="639"/>
                  </a:lnTo>
                  <a:lnTo>
                    <a:pt x="192" y="589"/>
                  </a:lnTo>
                  <a:lnTo>
                    <a:pt x="178" y="539"/>
                  </a:lnTo>
                  <a:lnTo>
                    <a:pt x="190" y="499"/>
                  </a:lnTo>
                  <a:lnTo>
                    <a:pt x="184" y="465"/>
                  </a:lnTo>
                  <a:lnTo>
                    <a:pt x="192" y="391"/>
                  </a:lnTo>
                  <a:lnTo>
                    <a:pt x="216" y="313"/>
                  </a:lnTo>
                  <a:lnTo>
                    <a:pt x="238" y="249"/>
                  </a:lnTo>
                  <a:lnTo>
                    <a:pt x="268" y="185"/>
                  </a:lnTo>
                  <a:lnTo>
                    <a:pt x="284" y="159"/>
                  </a:lnTo>
                  <a:lnTo>
                    <a:pt x="304" y="12"/>
                  </a:lnTo>
                  <a:lnTo>
                    <a:pt x="298" y="24"/>
                  </a:lnTo>
                  <a:lnTo>
                    <a:pt x="292" y="30"/>
                  </a:lnTo>
                  <a:lnTo>
                    <a:pt x="292" y="36"/>
                  </a:lnTo>
                  <a:lnTo>
                    <a:pt x="286" y="36"/>
                  </a:lnTo>
                  <a:lnTo>
                    <a:pt x="286" y="42"/>
                  </a:lnTo>
                  <a:lnTo>
                    <a:pt x="280" y="42"/>
                  </a:lnTo>
                  <a:lnTo>
                    <a:pt x="280" y="42"/>
                  </a:lnTo>
                  <a:lnTo>
                    <a:pt x="280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63" name="Freeform 7"/>
            <p:cNvSpPr>
              <a:spLocks/>
            </p:cNvSpPr>
            <p:nvPr/>
          </p:nvSpPr>
          <p:spPr bwMode="ltGray">
            <a:xfrm>
              <a:off x="4918" y="3553"/>
              <a:ext cx="314" cy="767"/>
            </a:xfrm>
            <a:custGeom>
              <a:avLst/>
              <a:gdLst>
                <a:gd name="T0" fmla="*/ 284 w 314"/>
                <a:gd name="T1" fmla="*/ 6 h 767"/>
                <a:gd name="T2" fmla="*/ 278 w 314"/>
                <a:gd name="T3" fmla="*/ 6 h 767"/>
                <a:gd name="T4" fmla="*/ 272 w 314"/>
                <a:gd name="T5" fmla="*/ 12 h 767"/>
                <a:gd name="T6" fmla="*/ 254 w 314"/>
                <a:gd name="T7" fmla="*/ 18 h 767"/>
                <a:gd name="T8" fmla="*/ 230 w 314"/>
                <a:gd name="T9" fmla="*/ 24 h 767"/>
                <a:gd name="T10" fmla="*/ 206 w 314"/>
                <a:gd name="T11" fmla="*/ 42 h 767"/>
                <a:gd name="T12" fmla="*/ 188 w 314"/>
                <a:gd name="T13" fmla="*/ 48 h 767"/>
                <a:gd name="T14" fmla="*/ 176 w 314"/>
                <a:gd name="T15" fmla="*/ 54 h 767"/>
                <a:gd name="T16" fmla="*/ 170 w 314"/>
                <a:gd name="T17" fmla="*/ 54 h 767"/>
                <a:gd name="T18" fmla="*/ 150 w 314"/>
                <a:gd name="T19" fmla="*/ 169 h 767"/>
                <a:gd name="T20" fmla="*/ 110 w 314"/>
                <a:gd name="T21" fmla="*/ 225 h 767"/>
                <a:gd name="T22" fmla="*/ 54 w 314"/>
                <a:gd name="T23" fmla="*/ 383 h 767"/>
                <a:gd name="T24" fmla="*/ 82 w 314"/>
                <a:gd name="T25" fmla="*/ 555 h 767"/>
                <a:gd name="T26" fmla="*/ 40 w 314"/>
                <a:gd name="T27" fmla="*/ 679 h 767"/>
                <a:gd name="T28" fmla="*/ 0 w 314"/>
                <a:gd name="T29" fmla="*/ 767 h 767"/>
                <a:gd name="T30" fmla="*/ 108 w 314"/>
                <a:gd name="T31" fmla="*/ 767 h 767"/>
                <a:gd name="T32" fmla="*/ 120 w 314"/>
                <a:gd name="T33" fmla="*/ 611 h 767"/>
                <a:gd name="T34" fmla="*/ 148 w 314"/>
                <a:gd name="T35" fmla="*/ 499 h 767"/>
                <a:gd name="T36" fmla="*/ 160 w 314"/>
                <a:gd name="T37" fmla="*/ 367 h 767"/>
                <a:gd name="T38" fmla="*/ 218 w 314"/>
                <a:gd name="T39" fmla="*/ 327 h 767"/>
                <a:gd name="T40" fmla="*/ 238 w 314"/>
                <a:gd name="T41" fmla="*/ 221 h 767"/>
                <a:gd name="T42" fmla="*/ 296 w 314"/>
                <a:gd name="T43" fmla="*/ 135 h 767"/>
                <a:gd name="T44" fmla="*/ 314 w 314"/>
                <a:gd name="T45" fmla="*/ 0 h 767"/>
                <a:gd name="T46" fmla="*/ 302 w 314"/>
                <a:gd name="T47" fmla="*/ 0 h 767"/>
                <a:gd name="T48" fmla="*/ 296 w 314"/>
                <a:gd name="T49" fmla="*/ 0 h 767"/>
                <a:gd name="T50" fmla="*/ 290 w 314"/>
                <a:gd name="T51" fmla="*/ 0 h 767"/>
                <a:gd name="T52" fmla="*/ 284 w 314"/>
                <a:gd name="T53" fmla="*/ 6 h 767"/>
                <a:gd name="T54" fmla="*/ 284 w 314"/>
                <a:gd name="T55" fmla="*/ 6 h 767"/>
                <a:gd name="T56" fmla="*/ 284 w 314"/>
                <a:gd name="T57" fmla="*/ 6 h 767"/>
                <a:gd name="T58" fmla="*/ 284 w 314"/>
                <a:gd name="T59" fmla="*/ 6 h 7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14" h="767">
                  <a:moveTo>
                    <a:pt x="284" y="6"/>
                  </a:moveTo>
                  <a:lnTo>
                    <a:pt x="278" y="6"/>
                  </a:lnTo>
                  <a:lnTo>
                    <a:pt x="272" y="12"/>
                  </a:lnTo>
                  <a:lnTo>
                    <a:pt x="254" y="18"/>
                  </a:lnTo>
                  <a:lnTo>
                    <a:pt x="230" y="24"/>
                  </a:lnTo>
                  <a:lnTo>
                    <a:pt x="206" y="42"/>
                  </a:lnTo>
                  <a:lnTo>
                    <a:pt x="188" y="48"/>
                  </a:lnTo>
                  <a:lnTo>
                    <a:pt x="176" y="54"/>
                  </a:lnTo>
                  <a:lnTo>
                    <a:pt x="170" y="54"/>
                  </a:lnTo>
                  <a:lnTo>
                    <a:pt x="150" y="169"/>
                  </a:lnTo>
                  <a:lnTo>
                    <a:pt x="110" y="225"/>
                  </a:lnTo>
                  <a:lnTo>
                    <a:pt x="54" y="383"/>
                  </a:lnTo>
                  <a:lnTo>
                    <a:pt x="82" y="555"/>
                  </a:lnTo>
                  <a:lnTo>
                    <a:pt x="40" y="679"/>
                  </a:lnTo>
                  <a:lnTo>
                    <a:pt x="0" y="767"/>
                  </a:lnTo>
                  <a:lnTo>
                    <a:pt x="108" y="767"/>
                  </a:lnTo>
                  <a:lnTo>
                    <a:pt x="120" y="611"/>
                  </a:lnTo>
                  <a:lnTo>
                    <a:pt x="148" y="499"/>
                  </a:lnTo>
                  <a:lnTo>
                    <a:pt x="160" y="367"/>
                  </a:lnTo>
                  <a:lnTo>
                    <a:pt x="218" y="327"/>
                  </a:lnTo>
                  <a:lnTo>
                    <a:pt x="238" y="221"/>
                  </a:lnTo>
                  <a:lnTo>
                    <a:pt x="296" y="135"/>
                  </a:lnTo>
                  <a:lnTo>
                    <a:pt x="314" y="0"/>
                  </a:lnTo>
                  <a:lnTo>
                    <a:pt x="302" y="0"/>
                  </a:lnTo>
                  <a:lnTo>
                    <a:pt x="296" y="0"/>
                  </a:lnTo>
                  <a:lnTo>
                    <a:pt x="290" y="0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64" name="Freeform 8"/>
            <p:cNvSpPr>
              <a:spLocks/>
            </p:cNvSpPr>
            <p:nvPr/>
          </p:nvSpPr>
          <p:spPr bwMode="ltGray">
            <a:xfrm>
              <a:off x="4700" y="3697"/>
              <a:ext cx="275" cy="623"/>
            </a:xfrm>
            <a:custGeom>
              <a:avLst/>
              <a:gdLst>
                <a:gd name="T0" fmla="*/ 257 w 275"/>
                <a:gd name="T1" fmla="*/ 12 h 623"/>
                <a:gd name="T2" fmla="*/ 239 w 275"/>
                <a:gd name="T3" fmla="*/ 6 h 623"/>
                <a:gd name="T4" fmla="*/ 203 w 275"/>
                <a:gd name="T5" fmla="*/ 6 h 623"/>
                <a:gd name="T6" fmla="*/ 203 w 275"/>
                <a:gd name="T7" fmla="*/ 6 h 623"/>
                <a:gd name="T8" fmla="*/ 197 w 275"/>
                <a:gd name="T9" fmla="*/ 6 h 623"/>
                <a:gd name="T10" fmla="*/ 185 w 275"/>
                <a:gd name="T11" fmla="*/ 0 h 623"/>
                <a:gd name="T12" fmla="*/ 173 w 275"/>
                <a:gd name="T13" fmla="*/ 0 h 623"/>
                <a:gd name="T14" fmla="*/ 166 w 275"/>
                <a:gd name="T15" fmla="*/ 0 h 623"/>
                <a:gd name="T16" fmla="*/ 160 w 275"/>
                <a:gd name="T17" fmla="*/ 0 h 623"/>
                <a:gd name="T18" fmla="*/ 144 w 275"/>
                <a:gd name="T19" fmla="*/ 117 h 623"/>
                <a:gd name="T20" fmla="*/ 128 w 275"/>
                <a:gd name="T21" fmla="*/ 185 h 623"/>
                <a:gd name="T22" fmla="*/ 58 w 275"/>
                <a:gd name="T23" fmla="*/ 299 h 623"/>
                <a:gd name="T24" fmla="*/ 54 w 275"/>
                <a:gd name="T25" fmla="*/ 441 h 623"/>
                <a:gd name="T26" fmla="*/ 24 w 275"/>
                <a:gd name="T27" fmla="*/ 523 h 623"/>
                <a:gd name="T28" fmla="*/ 0 w 275"/>
                <a:gd name="T29" fmla="*/ 623 h 623"/>
                <a:gd name="T30" fmla="*/ 78 w 275"/>
                <a:gd name="T31" fmla="*/ 623 h 623"/>
                <a:gd name="T32" fmla="*/ 92 w 275"/>
                <a:gd name="T33" fmla="*/ 555 h 623"/>
                <a:gd name="T34" fmla="*/ 134 w 275"/>
                <a:gd name="T35" fmla="*/ 447 h 623"/>
                <a:gd name="T36" fmla="*/ 158 w 275"/>
                <a:gd name="T37" fmla="*/ 315 h 623"/>
                <a:gd name="T38" fmla="*/ 184 w 275"/>
                <a:gd name="T39" fmla="*/ 257 h 623"/>
                <a:gd name="T40" fmla="*/ 216 w 275"/>
                <a:gd name="T41" fmla="*/ 211 h 623"/>
                <a:gd name="T42" fmla="*/ 222 w 275"/>
                <a:gd name="T43" fmla="*/ 145 h 623"/>
                <a:gd name="T44" fmla="*/ 240 w 275"/>
                <a:gd name="T45" fmla="*/ 111 h 623"/>
                <a:gd name="T46" fmla="*/ 262 w 275"/>
                <a:gd name="T47" fmla="*/ 79 h 623"/>
                <a:gd name="T48" fmla="*/ 275 w 275"/>
                <a:gd name="T49" fmla="*/ 6 h 623"/>
                <a:gd name="T50" fmla="*/ 263 w 275"/>
                <a:gd name="T51" fmla="*/ 12 h 623"/>
                <a:gd name="T52" fmla="*/ 257 w 275"/>
                <a:gd name="T53" fmla="*/ 12 h 623"/>
                <a:gd name="T54" fmla="*/ 257 w 275"/>
                <a:gd name="T55" fmla="*/ 12 h 623"/>
                <a:gd name="T56" fmla="*/ 257 w 275"/>
                <a:gd name="T57" fmla="*/ 12 h 6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275" h="623">
                  <a:moveTo>
                    <a:pt x="257" y="12"/>
                  </a:moveTo>
                  <a:lnTo>
                    <a:pt x="239" y="6"/>
                  </a:lnTo>
                  <a:lnTo>
                    <a:pt x="203" y="6"/>
                  </a:lnTo>
                  <a:lnTo>
                    <a:pt x="203" y="6"/>
                  </a:lnTo>
                  <a:lnTo>
                    <a:pt x="197" y="6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6" y="0"/>
                  </a:lnTo>
                  <a:lnTo>
                    <a:pt x="160" y="0"/>
                  </a:lnTo>
                  <a:lnTo>
                    <a:pt x="144" y="117"/>
                  </a:lnTo>
                  <a:lnTo>
                    <a:pt x="128" y="185"/>
                  </a:lnTo>
                  <a:lnTo>
                    <a:pt x="58" y="299"/>
                  </a:lnTo>
                  <a:lnTo>
                    <a:pt x="54" y="441"/>
                  </a:lnTo>
                  <a:lnTo>
                    <a:pt x="24" y="523"/>
                  </a:lnTo>
                  <a:lnTo>
                    <a:pt x="0" y="623"/>
                  </a:lnTo>
                  <a:lnTo>
                    <a:pt x="78" y="623"/>
                  </a:lnTo>
                  <a:lnTo>
                    <a:pt x="92" y="555"/>
                  </a:lnTo>
                  <a:lnTo>
                    <a:pt x="134" y="447"/>
                  </a:lnTo>
                  <a:lnTo>
                    <a:pt x="158" y="315"/>
                  </a:lnTo>
                  <a:lnTo>
                    <a:pt x="184" y="257"/>
                  </a:lnTo>
                  <a:lnTo>
                    <a:pt x="216" y="211"/>
                  </a:lnTo>
                  <a:lnTo>
                    <a:pt x="222" y="145"/>
                  </a:lnTo>
                  <a:lnTo>
                    <a:pt x="240" y="111"/>
                  </a:lnTo>
                  <a:lnTo>
                    <a:pt x="262" y="79"/>
                  </a:lnTo>
                  <a:lnTo>
                    <a:pt x="275" y="6"/>
                  </a:lnTo>
                  <a:lnTo>
                    <a:pt x="263" y="12"/>
                  </a:lnTo>
                  <a:lnTo>
                    <a:pt x="257" y="12"/>
                  </a:lnTo>
                  <a:lnTo>
                    <a:pt x="257" y="12"/>
                  </a:lnTo>
                  <a:lnTo>
                    <a:pt x="257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65" name="Freeform 9"/>
            <p:cNvSpPr>
              <a:spLocks/>
            </p:cNvSpPr>
            <p:nvPr/>
          </p:nvSpPr>
          <p:spPr bwMode="ltGray">
            <a:xfrm>
              <a:off x="4522" y="3709"/>
              <a:ext cx="213" cy="611"/>
            </a:xfrm>
            <a:custGeom>
              <a:avLst/>
              <a:gdLst>
                <a:gd name="T0" fmla="*/ 171 w 213"/>
                <a:gd name="T1" fmla="*/ 12 h 611"/>
                <a:gd name="T2" fmla="*/ 159 w 213"/>
                <a:gd name="T3" fmla="*/ 24 h 611"/>
                <a:gd name="T4" fmla="*/ 153 w 213"/>
                <a:gd name="T5" fmla="*/ 36 h 611"/>
                <a:gd name="T6" fmla="*/ 128 w 213"/>
                <a:gd name="T7" fmla="*/ 60 h 611"/>
                <a:gd name="T8" fmla="*/ 110 w 213"/>
                <a:gd name="T9" fmla="*/ 83 h 611"/>
                <a:gd name="T10" fmla="*/ 86 w 213"/>
                <a:gd name="T11" fmla="*/ 119 h 611"/>
                <a:gd name="T12" fmla="*/ 68 w 213"/>
                <a:gd name="T13" fmla="*/ 167 h 611"/>
                <a:gd name="T14" fmla="*/ 68 w 213"/>
                <a:gd name="T15" fmla="*/ 221 h 611"/>
                <a:gd name="T16" fmla="*/ 68 w 213"/>
                <a:gd name="T17" fmla="*/ 227 h 611"/>
                <a:gd name="T18" fmla="*/ 68 w 213"/>
                <a:gd name="T19" fmla="*/ 233 h 611"/>
                <a:gd name="T20" fmla="*/ 68 w 213"/>
                <a:gd name="T21" fmla="*/ 239 h 611"/>
                <a:gd name="T22" fmla="*/ 68 w 213"/>
                <a:gd name="T23" fmla="*/ 245 h 611"/>
                <a:gd name="T24" fmla="*/ 68 w 213"/>
                <a:gd name="T25" fmla="*/ 251 h 611"/>
                <a:gd name="T26" fmla="*/ 68 w 213"/>
                <a:gd name="T27" fmla="*/ 251 h 611"/>
                <a:gd name="T28" fmla="*/ 68 w 213"/>
                <a:gd name="T29" fmla="*/ 257 h 611"/>
                <a:gd name="T30" fmla="*/ 68 w 213"/>
                <a:gd name="T31" fmla="*/ 269 h 611"/>
                <a:gd name="T32" fmla="*/ 74 w 213"/>
                <a:gd name="T33" fmla="*/ 287 h 611"/>
                <a:gd name="T34" fmla="*/ 80 w 213"/>
                <a:gd name="T35" fmla="*/ 305 h 611"/>
                <a:gd name="T36" fmla="*/ 86 w 213"/>
                <a:gd name="T37" fmla="*/ 311 h 611"/>
                <a:gd name="T38" fmla="*/ 86 w 213"/>
                <a:gd name="T39" fmla="*/ 311 h 611"/>
                <a:gd name="T40" fmla="*/ 92 w 213"/>
                <a:gd name="T41" fmla="*/ 317 h 611"/>
                <a:gd name="T42" fmla="*/ 92 w 213"/>
                <a:gd name="T43" fmla="*/ 323 h 611"/>
                <a:gd name="T44" fmla="*/ 92 w 213"/>
                <a:gd name="T45" fmla="*/ 323 h 611"/>
                <a:gd name="T46" fmla="*/ 24 w 213"/>
                <a:gd name="T47" fmla="*/ 437 h 611"/>
                <a:gd name="T48" fmla="*/ 18 w 213"/>
                <a:gd name="T49" fmla="*/ 471 h 611"/>
                <a:gd name="T50" fmla="*/ 0 w 213"/>
                <a:gd name="T51" fmla="*/ 547 h 611"/>
                <a:gd name="T52" fmla="*/ 50 w 213"/>
                <a:gd name="T53" fmla="*/ 611 h 611"/>
                <a:gd name="T54" fmla="*/ 114 w 213"/>
                <a:gd name="T55" fmla="*/ 611 h 611"/>
                <a:gd name="T56" fmla="*/ 104 w 213"/>
                <a:gd name="T57" fmla="*/ 555 h 611"/>
                <a:gd name="T58" fmla="*/ 120 w 213"/>
                <a:gd name="T59" fmla="*/ 515 h 611"/>
                <a:gd name="T60" fmla="*/ 150 w 213"/>
                <a:gd name="T61" fmla="*/ 449 h 611"/>
                <a:gd name="T62" fmla="*/ 166 w 213"/>
                <a:gd name="T63" fmla="*/ 377 h 611"/>
                <a:gd name="T64" fmla="*/ 156 w 213"/>
                <a:gd name="T65" fmla="*/ 295 h 611"/>
                <a:gd name="T66" fmla="*/ 170 w 213"/>
                <a:gd name="T67" fmla="*/ 203 h 611"/>
                <a:gd name="T68" fmla="*/ 212 w 213"/>
                <a:gd name="T69" fmla="*/ 95 h 611"/>
                <a:gd name="T70" fmla="*/ 213 w 213"/>
                <a:gd name="T71" fmla="*/ 0 h 611"/>
                <a:gd name="T72" fmla="*/ 207 w 213"/>
                <a:gd name="T73" fmla="*/ 0 h 611"/>
                <a:gd name="T74" fmla="*/ 201 w 213"/>
                <a:gd name="T75" fmla="*/ 0 h 611"/>
                <a:gd name="T76" fmla="*/ 195 w 213"/>
                <a:gd name="T77" fmla="*/ 0 h 611"/>
                <a:gd name="T78" fmla="*/ 189 w 213"/>
                <a:gd name="T79" fmla="*/ 0 h 611"/>
                <a:gd name="T80" fmla="*/ 183 w 213"/>
                <a:gd name="T81" fmla="*/ 6 h 611"/>
                <a:gd name="T82" fmla="*/ 177 w 213"/>
                <a:gd name="T83" fmla="*/ 6 h 611"/>
                <a:gd name="T84" fmla="*/ 171 w 213"/>
                <a:gd name="T85" fmla="*/ 12 h 611"/>
                <a:gd name="T86" fmla="*/ 171 w 213"/>
                <a:gd name="T87" fmla="*/ 12 h 611"/>
                <a:gd name="T88" fmla="*/ 171 w 213"/>
                <a:gd name="T89" fmla="*/ 12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13" h="611">
                  <a:moveTo>
                    <a:pt x="171" y="12"/>
                  </a:moveTo>
                  <a:lnTo>
                    <a:pt x="159" y="24"/>
                  </a:lnTo>
                  <a:lnTo>
                    <a:pt x="153" y="36"/>
                  </a:lnTo>
                  <a:lnTo>
                    <a:pt x="128" y="60"/>
                  </a:lnTo>
                  <a:lnTo>
                    <a:pt x="110" y="83"/>
                  </a:lnTo>
                  <a:lnTo>
                    <a:pt x="86" y="119"/>
                  </a:lnTo>
                  <a:lnTo>
                    <a:pt x="68" y="167"/>
                  </a:lnTo>
                  <a:lnTo>
                    <a:pt x="68" y="221"/>
                  </a:lnTo>
                  <a:lnTo>
                    <a:pt x="68" y="227"/>
                  </a:lnTo>
                  <a:lnTo>
                    <a:pt x="68" y="233"/>
                  </a:lnTo>
                  <a:lnTo>
                    <a:pt x="68" y="239"/>
                  </a:lnTo>
                  <a:lnTo>
                    <a:pt x="68" y="245"/>
                  </a:lnTo>
                  <a:lnTo>
                    <a:pt x="68" y="251"/>
                  </a:lnTo>
                  <a:lnTo>
                    <a:pt x="68" y="251"/>
                  </a:lnTo>
                  <a:lnTo>
                    <a:pt x="68" y="257"/>
                  </a:lnTo>
                  <a:lnTo>
                    <a:pt x="68" y="269"/>
                  </a:lnTo>
                  <a:lnTo>
                    <a:pt x="74" y="287"/>
                  </a:lnTo>
                  <a:lnTo>
                    <a:pt x="80" y="305"/>
                  </a:lnTo>
                  <a:lnTo>
                    <a:pt x="86" y="311"/>
                  </a:lnTo>
                  <a:lnTo>
                    <a:pt x="86" y="311"/>
                  </a:lnTo>
                  <a:lnTo>
                    <a:pt x="92" y="317"/>
                  </a:lnTo>
                  <a:lnTo>
                    <a:pt x="92" y="323"/>
                  </a:lnTo>
                  <a:lnTo>
                    <a:pt x="92" y="323"/>
                  </a:lnTo>
                  <a:lnTo>
                    <a:pt x="24" y="437"/>
                  </a:lnTo>
                  <a:lnTo>
                    <a:pt x="18" y="471"/>
                  </a:lnTo>
                  <a:lnTo>
                    <a:pt x="0" y="547"/>
                  </a:lnTo>
                  <a:lnTo>
                    <a:pt x="50" y="611"/>
                  </a:lnTo>
                  <a:lnTo>
                    <a:pt x="114" y="611"/>
                  </a:lnTo>
                  <a:lnTo>
                    <a:pt x="104" y="555"/>
                  </a:lnTo>
                  <a:lnTo>
                    <a:pt x="120" y="515"/>
                  </a:lnTo>
                  <a:lnTo>
                    <a:pt x="150" y="449"/>
                  </a:lnTo>
                  <a:lnTo>
                    <a:pt x="166" y="377"/>
                  </a:lnTo>
                  <a:lnTo>
                    <a:pt x="156" y="295"/>
                  </a:lnTo>
                  <a:lnTo>
                    <a:pt x="170" y="203"/>
                  </a:lnTo>
                  <a:lnTo>
                    <a:pt x="212" y="95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201" y="0"/>
                  </a:lnTo>
                  <a:lnTo>
                    <a:pt x="195" y="0"/>
                  </a:lnTo>
                  <a:lnTo>
                    <a:pt x="189" y="0"/>
                  </a:lnTo>
                  <a:lnTo>
                    <a:pt x="183" y="6"/>
                  </a:lnTo>
                  <a:lnTo>
                    <a:pt x="177" y="6"/>
                  </a:lnTo>
                  <a:lnTo>
                    <a:pt x="171" y="12"/>
                  </a:lnTo>
                  <a:lnTo>
                    <a:pt x="171" y="12"/>
                  </a:lnTo>
                  <a:lnTo>
                    <a:pt x="171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66" name="Freeform 10"/>
            <p:cNvSpPr>
              <a:spLocks/>
            </p:cNvSpPr>
            <p:nvPr/>
          </p:nvSpPr>
          <p:spPr bwMode="ltGray">
            <a:xfrm>
              <a:off x="4292" y="3936"/>
              <a:ext cx="167" cy="384"/>
            </a:xfrm>
            <a:custGeom>
              <a:avLst/>
              <a:gdLst>
                <a:gd name="T0" fmla="*/ 149 w 167"/>
                <a:gd name="T1" fmla="*/ 60 h 384"/>
                <a:gd name="T2" fmla="*/ 119 w 167"/>
                <a:gd name="T3" fmla="*/ 30 h 384"/>
                <a:gd name="T4" fmla="*/ 89 w 167"/>
                <a:gd name="T5" fmla="*/ 12 h 384"/>
                <a:gd name="T6" fmla="*/ 59 w 167"/>
                <a:gd name="T7" fmla="*/ 0 h 384"/>
                <a:gd name="T8" fmla="*/ 54 w 167"/>
                <a:gd name="T9" fmla="*/ 70 h 384"/>
                <a:gd name="T10" fmla="*/ 46 w 167"/>
                <a:gd name="T11" fmla="*/ 112 h 384"/>
                <a:gd name="T12" fmla="*/ 52 w 167"/>
                <a:gd name="T13" fmla="*/ 168 h 384"/>
                <a:gd name="T14" fmla="*/ 24 w 167"/>
                <a:gd name="T15" fmla="*/ 194 h 384"/>
                <a:gd name="T16" fmla="*/ 16 w 167"/>
                <a:gd name="T17" fmla="*/ 258 h 384"/>
                <a:gd name="T18" fmla="*/ 2 w 167"/>
                <a:gd name="T19" fmla="*/ 300 h 384"/>
                <a:gd name="T20" fmla="*/ 0 w 167"/>
                <a:gd name="T21" fmla="*/ 352 h 384"/>
                <a:gd name="T22" fmla="*/ 47 w 167"/>
                <a:gd name="T23" fmla="*/ 384 h 384"/>
                <a:gd name="T24" fmla="*/ 149 w 167"/>
                <a:gd name="T25" fmla="*/ 384 h 384"/>
                <a:gd name="T26" fmla="*/ 134 w 167"/>
                <a:gd name="T27" fmla="*/ 350 h 384"/>
                <a:gd name="T28" fmla="*/ 104 w 167"/>
                <a:gd name="T29" fmla="*/ 324 h 384"/>
                <a:gd name="T30" fmla="*/ 138 w 167"/>
                <a:gd name="T31" fmla="*/ 274 h 384"/>
                <a:gd name="T32" fmla="*/ 122 w 167"/>
                <a:gd name="T33" fmla="*/ 220 h 384"/>
                <a:gd name="T34" fmla="*/ 132 w 167"/>
                <a:gd name="T35" fmla="*/ 186 h 384"/>
                <a:gd name="T36" fmla="*/ 140 w 167"/>
                <a:gd name="T37" fmla="*/ 154 h 384"/>
                <a:gd name="T38" fmla="*/ 167 w 167"/>
                <a:gd name="T39" fmla="*/ 90 h 384"/>
                <a:gd name="T40" fmla="*/ 149 w 167"/>
                <a:gd name="T41" fmla="*/ 60 h 384"/>
                <a:gd name="T42" fmla="*/ 149 w 167"/>
                <a:gd name="T43" fmla="*/ 60 h 384"/>
                <a:gd name="T44" fmla="*/ 149 w 167"/>
                <a:gd name="T45" fmla="*/ 60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67" h="384">
                  <a:moveTo>
                    <a:pt x="149" y="60"/>
                  </a:moveTo>
                  <a:lnTo>
                    <a:pt x="119" y="30"/>
                  </a:lnTo>
                  <a:lnTo>
                    <a:pt x="89" y="12"/>
                  </a:lnTo>
                  <a:lnTo>
                    <a:pt x="59" y="0"/>
                  </a:lnTo>
                  <a:lnTo>
                    <a:pt x="54" y="70"/>
                  </a:lnTo>
                  <a:lnTo>
                    <a:pt x="46" y="112"/>
                  </a:lnTo>
                  <a:lnTo>
                    <a:pt x="52" y="168"/>
                  </a:lnTo>
                  <a:lnTo>
                    <a:pt x="24" y="194"/>
                  </a:lnTo>
                  <a:lnTo>
                    <a:pt x="16" y="258"/>
                  </a:lnTo>
                  <a:lnTo>
                    <a:pt x="2" y="300"/>
                  </a:lnTo>
                  <a:lnTo>
                    <a:pt x="0" y="352"/>
                  </a:lnTo>
                  <a:lnTo>
                    <a:pt x="47" y="384"/>
                  </a:lnTo>
                  <a:lnTo>
                    <a:pt x="149" y="384"/>
                  </a:lnTo>
                  <a:lnTo>
                    <a:pt x="134" y="350"/>
                  </a:lnTo>
                  <a:lnTo>
                    <a:pt x="104" y="324"/>
                  </a:lnTo>
                  <a:lnTo>
                    <a:pt x="138" y="274"/>
                  </a:lnTo>
                  <a:lnTo>
                    <a:pt x="122" y="220"/>
                  </a:lnTo>
                  <a:lnTo>
                    <a:pt x="132" y="186"/>
                  </a:lnTo>
                  <a:lnTo>
                    <a:pt x="140" y="154"/>
                  </a:lnTo>
                  <a:lnTo>
                    <a:pt x="167" y="90"/>
                  </a:lnTo>
                  <a:lnTo>
                    <a:pt x="149" y="60"/>
                  </a:lnTo>
                  <a:lnTo>
                    <a:pt x="149" y="60"/>
                  </a:lnTo>
                  <a:lnTo>
                    <a:pt x="149" y="6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67" name="Freeform 11"/>
            <p:cNvSpPr>
              <a:spLocks/>
            </p:cNvSpPr>
            <p:nvPr/>
          </p:nvSpPr>
          <p:spPr bwMode="ltGray">
            <a:xfrm>
              <a:off x="4100" y="4020"/>
              <a:ext cx="166" cy="300"/>
            </a:xfrm>
            <a:custGeom>
              <a:avLst/>
              <a:gdLst>
                <a:gd name="T0" fmla="*/ 136 w 166"/>
                <a:gd name="T1" fmla="*/ 12 h 300"/>
                <a:gd name="T2" fmla="*/ 100 w 166"/>
                <a:gd name="T3" fmla="*/ 0 h 300"/>
                <a:gd name="T4" fmla="*/ 78 w 166"/>
                <a:gd name="T5" fmla="*/ 64 h 300"/>
                <a:gd name="T6" fmla="*/ 70 w 166"/>
                <a:gd name="T7" fmla="*/ 126 h 300"/>
                <a:gd name="T8" fmla="*/ 46 w 166"/>
                <a:gd name="T9" fmla="*/ 184 h 300"/>
                <a:gd name="T10" fmla="*/ 58 w 166"/>
                <a:gd name="T11" fmla="*/ 232 h 300"/>
                <a:gd name="T12" fmla="*/ 38 w 166"/>
                <a:gd name="T13" fmla="*/ 268 h 300"/>
                <a:gd name="T14" fmla="*/ 0 w 166"/>
                <a:gd name="T15" fmla="*/ 300 h 300"/>
                <a:gd name="T16" fmla="*/ 160 w 166"/>
                <a:gd name="T17" fmla="*/ 300 h 300"/>
                <a:gd name="T18" fmla="*/ 136 w 166"/>
                <a:gd name="T19" fmla="*/ 272 h 300"/>
                <a:gd name="T20" fmla="*/ 98 w 166"/>
                <a:gd name="T21" fmla="*/ 234 h 300"/>
                <a:gd name="T22" fmla="*/ 130 w 166"/>
                <a:gd name="T23" fmla="*/ 188 h 300"/>
                <a:gd name="T24" fmla="*/ 138 w 166"/>
                <a:gd name="T25" fmla="*/ 134 h 300"/>
                <a:gd name="T26" fmla="*/ 144 w 166"/>
                <a:gd name="T27" fmla="*/ 94 h 300"/>
                <a:gd name="T28" fmla="*/ 164 w 166"/>
                <a:gd name="T29" fmla="*/ 60 h 300"/>
                <a:gd name="T30" fmla="*/ 166 w 166"/>
                <a:gd name="T31" fmla="*/ 0 h 300"/>
                <a:gd name="T32" fmla="*/ 136 w 166"/>
                <a:gd name="T33" fmla="*/ 12 h 300"/>
                <a:gd name="T34" fmla="*/ 136 w 166"/>
                <a:gd name="T35" fmla="*/ 12 h 300"/>
                <a:gd name="T36" fmla="*/ 136 w 166"/>
                <a:gd name="T37" fmla="*/ 12 h 3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66" h="300">
                  <a:moveTo>
                    <a:pt x="136" y="12"/>
                  </a:moveTo>
                  <a:lnTo>
                    <a:pt x="100" y="0"/>
                  </a:lnTo>
                  <a:lnTo>
                    <a:pt x="78" y="64"/>
                  </a:lnTo>
                  <a:lnTo>
                    <a:pt x="70" y="126"/>
                  </a:lnTo>
                  <a:lnTo>
                    <a:pt x="46" y="184"/>
                  </a:lnTo>
                  <a:lnTo>
                    <a:pt x="58" y="232"/>
                  </a:lnTo>
                  <a:lnTo>
                    <a:pt x="38" y="268"/>
                  </a:lnTo>
                  <a:lnTo>
                    <a:pt x="0" y="300"/>
                  </a:lnTo>
                  <a:lnTo>
                    <a:pt x="160" y="300"/>
                  </a:lnTo>
                  <a:lnTo>
                    <a:pt x="136" y="272"/>
                  </a:lnTo>
                  <a:lnTo>
                    <a:pt x="98" y="234"/>
                  </a:lnTo>
                  <a:lnTo>
                    <a:pt x="130" y="188"/>
                  </a:lnTo>
                  <a:lnTo>
                    <a:pt x="138" y="134"/>
                  </a:lnTo>
                  <a:lnTo>
                    <a:pt x="144" y="94"/>
                  </a:lnTo>
                  <a:lnTo>
                    <a:pt x="164" y="60"/>
                  </a:lnTo>
                  <a:lnTo>
                    <a:pt x="166" y="0"/>
                  </a:lnTo>
                  <a:lnTo>
                    <a:pt x="136" y="12"/>
                  </a:lnTo>
                  <a:lnTo>
                    <a:pt x="136" y="12"/>
                  </a:lnTo>
                  <a:lnTo>
                    <a:pt x="136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68" name="Freeform 12"/>
            <p:cNvSpPr>
              <a:spLocks/>
            </p:cNvSpPr>
            <p:nvPr/>
          </p:nvSpPr>
          <p:spPr bwMode="ltGray">
            <a:xfrm>
              <a:off x="3910" y="4038"/>
              <a:ext cx="237" cy="282"/>
            </a:xfrm>
            <a:custGeom>
              <a:avLst/>
              <a:gdLst>
                <a:gd name="T0" fmla="*/ 201 w 237"/>
                <a:gd name="T1" fmla="*/ 0 h 282"/>
                <a:gd name="T2" fmla="*/ 183 w 237"/>
                <a:gd name="T3" fmla="*/ 0 h 282"/>
                <a:gd name="T4" fmla="*/ 158 w 237"/>
                <a:gd name="T5" fmla="*/ 50 h 282"/>
                <a:gd name="T6" fmla="*/ 148 w 237"/>
                <a:gd name="T7" fmla="*/ 92 h 282"/>
                <a:gd name="T8" fmla="*/ 120 w 237"/>
                <a:gd name="T9" fmla="*/ 144 h 282"/>
                <a:gd name="T10" fmla="*/ 82 w 237"/>
                <a:gd name="T11" fmla="*/ 182 h 282"/>
                <a:gd name="T12" fmla="*/ 60 w 237"/>
                <a:gd name="T13" fmla="*/ 232 h 282"/>
                <a:gd name="T14" fmla="*/ 0 w 237"/>
                <a:gd name="T15" fmla="*/ 282 h 282"/>
                <a:gd name="T16" fmla="*/ 128 w 237"/>
                <a:gd name="T17" fmla="*/ 282 h 282"/>
                <a:gd name="T18" fmla="*/ 154 w 237"/>
                <a:gd name="T19" fmla="*/ 254 h 282"/>
                <a:gd name="T20" fmla="*/ 158 w 237"/>
                <a:gd name="T21" fmla="*/ 196 h 282"/>
                <a:gd name="T22" fmla="*/ 188 w 237"/>
                <a:gd name="T23" fmla="*/ 148 h 282"/>
                <a:gd name="T24" fmla="*/ 196 w 237"/>
                <a:gd name="T25" fmla="*/ 70 h 282"/>
                <a:gd name="T26" fmla="*/ 237 w 237"/>
                <a:gd name="T27" fmla="*/ 0 h 282"/>
                <a:gd name="T28" fmla="*/ 201 w 237"/>
                <a:gd name="T29" fmla="*/ 0 h 282"/>
                <a:gd name="T30" fmla="*/ 201 w 237"/>
                <a:gd name="T31" fmla="*/ 0 h 282"/>
                <a:gd name="T32" fmla="*/ 201 w 237"/>
                <a:gd name="T33" fmla="*/ 0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7" h="282">
                  <a:moveTo>
                    <a:pt x="201" y="0"/>
                  </a:moveTo>
                  <a:lnTo>
                    <a:pt x="183" y="0"/>
                  </a:lnTo>
                  <a:lnTo>
                    <a:pt x="158" y="50"/>
                  </a:lnTo>
                  <a:lnTo>
                    <a:pt x="148" y="92"/>
                  </a:lnTo>
                  <a:lnTo>
                    <a:pt x="120" y="144"/>
                  </a:lnTo>
                  <a:lnTo>
                    <a:pt x="82" y="182"/>
                  </a:lnTo>
                  <a:lnTo>
                    <a:pt x="60" y="232"/>
                  </a:lnTo>
                  <a:lnTo>
                    <a:pt x="0" y="282"/>
                  </a:lnTo>
                  <a:lnTo>
                    <a:pt x="128" y="282"/>
                  </a:lnTo>
                  <a:lnTo>
                    <a:pt x="154" y="254"/>
                  </a:lnTo>
                  <a:lnTo>
                    <a:pt x="158" y="196"/>
                  </a:lnTo>
                  <a:lnTo>
                    <a:pt x="188" y="148"/>
                  </a:lnTo>
                  <a:lnTo>
                    <a:pt x="196" y="70"/>
                  </a:lnTo>
                  <a:lnTo>
                    <a:pt x="237" y="0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0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69" name="Freeform 13"/>
            <p:cNvSpPr>
              <a:spLocks/>
            </p:cNvSpPr>
            <p:nvPr/>
          </p:nvSpPr>
          <p:spPr bwMode="ltGray">
            <a:xfrm>
              <a:off x="3674" y="4086"/>
              <a:ext cx="196" cy="234"/>
            </a:xfrm>
            <a:custGeom>
              <a:avLst/>
              <a:gdLst>
                <a:gd name="T0" fmla="*/ 167 w 196"/>
                <a:gd name="T1" fmla="*/ 54 h 234"/>
                <a:gd name="T2" fmla="*/ 113 w 196"/>
                <a:gd name="T3" fmla="*/ 24 h 234"/>
                <a:gd name="T4" fmla="*/ 83 w 196"/>
                <a:gd name="T5" fmla="*/ 0 h 234"/>
                <a:gd name="T6" fmla="*/ 80 w 196"/>
                <a:gd name="T7" fmla="*/ 62 h 234"/>
                <a:gd name="T8" fmla="*/ 58 w 196"/>
                <a:gd name="T9" fmla="*/ 100 h 234"/>
                <a:gd name="T10" fmla="*/ 54 w 196"/>
                <a:gd name="T11" fmla="*/ 160 h 234"/>
                <a:gd name="T12" fmla="*/ 36 w 196"/>
                <a:gd name="T13" fmla="*/ 202 h 234"/>
                <a:gd name="T14" fmla="*/ 0 w 196"/>
                <a:gd name="T15" fmla="*/ 234 h 234"/>
                <a:gd name="T16" fmla="*/ 146 w 196"/>
                <a:gd name="T17" fmla="*/ 234 h 234"/>
                <a:gd name="T18" fmla="*/ 170 w 196"/>
                <a:gd name="T19" fmla="*/ 198 h 234"/>
                <a:gd name="T20" fmla="*/ 158 w 196"/>
                <a:gd name="T21" fmla="*/ 138 h 234"/>
                <a:gd name="T22" fmla="*/ 196 w 196"/>
                <a:gd name="T23" fmla="*/ 100 h 234"/>
                <a:gd name="T24" fmla="*/ 191 w 196"/>
                <a:gd name="T25" fmla="*/ 54 h 234"/>
                <a:gd name="T26" fmla="*/ 167 w 196"/>
                <a:gd name="T27" fmla="*/ 54 h 234"/>
                <a:gd name="T28" fmla="*/ 167 w 196"/>
                <a:gd name="T29" fmla="*/ 54 h 234"/>
                <a:gd name="T30" fmla="*/ 167 w 196"/>
                <a:gd name="T31" fmla="*/ 54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6" h="234">
                  <a:moveTo>
                    <a:pt x="167" y="54"/>
                  </a:moveTo>
                  <a:lnTo>
                    <a:pt x="113" y="24"/>
                  </a:lnTo>
                  <a:lnTo>
                    <a:pt x="83" y="0"/>
                  </a:lnTo>
                  <a:lnTo>
                    <a:pt x="80" y="62"/>
                  </a:lnTo>
                  <a:lnTo>
                    <a:pt x="58" y="100"/>
                  </a:lnTo>
                  <a:lnTo>
                    <a:pt x="54" y="160"/>
                  </a:lnTo>
                  <a:lnTo>
                    <a:pt x="36" y="202"/>
                  </a:lnTo>
                  <a:lnTo>
                    <a:pt x="0" y="234"/>
                  </a:lnTo>
                  <a:lnTo>
                    <a:pt x="146" y="234"/>
                  </a:lnTo>
                  <a:lnTo>
                    <a:pt x="170" y="198"/>
                  </a:lnTo>
                  <a:lnTo>
                    <a:pt x="158" y="138"/>
                  </a:lnTo>
                  <a:lnTo>
                    <a:pt x="196" y="100"/>
                  </a:lnTo>
                  <a:lnTo>
                    <a:pt x="191" y="54"/>
                  </a:lnTo>
                  <a:lnTo>
                    <a:pt x="167" y="54"/>
                  </a:lnTo>
                  <a:lnTo>
                    <a:pt x="167" y="54"/>
                  </a:lnTo>
                  <a:lnTo>
                    <a:pt x="167" y="5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70" name="Freeform 14"/>
            <p:cNvSpPr>
              <a:spLocks/>
            </p:cNvSpPr>
            <p:nvPr/>
          </p:nvSpPr>
          <p:spPr bwMode="ltGray">
            <a:xfrm>
              <a:off x="3476" y="4068"/>
              <a:ext cx="190" cy="252"/>
            </a:xfrm>
            <a:custGeom>
              <a:avLst/>
              <a:gdLst>
                <a:gd name="T0" fmla="*/ 190 w 190"/>
                <a:gd name="T1" fmla="*/ 0 h 252"/>
                <a:gd name="T2" fmla="*/ 166 w 190"/>
                <a:gd name="T3" fmla="*/ 0 h 252"/>
                <a:gd name="T4" fmla="*/ 158 w 190"/>
                <a:gd name="T5" fmla="*/ 38 h 252"/>
                <a:gd name="T6" fmla="*/ 138 w 190"/>
                <a:gd name="T7" fmla="*/ 120 h 252"/>
                <a:gd name="T8" fmla="*/ 94 w 190"/>
                <a:gd name="T9" fmla="*/ 180 h 252"/>
                <a:gd name="T10" fmla="*/ 62 w 190"/>
                <a:gd name="T11" fmla="*/ 234 h 252"/>
                <a:gd name="T12" fmla="*/ 0 w 190"/>
                <a:gd name="T13" fmla="*/ 252 h 252"/>
                <a:gd name="T14" fmla="*/ 128 w 190"/>
                <a:gd name="T15" fmla="*/ 252 h 252"/>
                <a:gd name="T16" fmla="*/ 142 w 190"/>
                <a:gd name="T17" fmla="*/ 188 h 252"/>
                <a:gd name="T18" fmla="*/ 186 w 190"/>
                <a:gd name="T19" fmla="*/ 90 h 252"/>
                <a:gd name="T20" fmla="*/ 190 w 190"/>
                <a:gd name="T21" fmla="*/ 38 h 252"/>
                <a:gd name="T22" fmla="*/ 190 w 190"/>
                <a:gd name="T23" fmla="*/ 0 h 252"/>
                <a:gd name="T24" fmla="*/ 190 w 190"/>
                <a:gd name="T25" fmla="*/ 0 h 252"/>
                <a:gd name="T26" fmla="*/ 190 w 190"/>
                <a:gd name="T27" fmla="*/ 0 h 252"/>
                <a:gd name="T28" fmla="*/ 190 w 190"/>
                <a:gd name="T29" fmla="*/ 0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90" h="252">
                  <a:moveTo>
                    <a:pt x="190" y="0"/>
                  </a:moveTo>
                  <a:lnTo>
                    <a:pt x="166" y="0"/>
                  </a:lnTo>
                  <a:lnTo>
                    <a:pt x="158" y="38"/>
                  </a:lnTo>
                  <a:lnTo>
                    <a:pt x="138" y="120"/>
                  </a:lnTo>
                  <a:lnTo>
                    <a:pt x="94" y="180"/>
                  </a:lnTo>
                  <a:lnTo>
                    <a:pt x="62" y="234"/>
                  </a:lnTo>
                  <a:lnTo>
                    <a:pt x="0" y="252"/>
                  </a:lnTo>
                  <a:lnTo>
                    <a:pt x="128" y="252"/>
                  </a:lnTo>
                  <a:lnTo>
                    <a:pt x="142" y="188"/>
                  </a:lnTo>
                  <a:lnTo>
                    <a:pt x="186" y="90"/>
                  </a:lnTo>
                  <a:lnTo>
                    <a:pt x="190" y="38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71" name="Freeform 15"/>
            <p:cNvSpPr>
              <a:spLocks/>
            </p:cNvSpPr>
            <p:nvPr/>
          </p:nvSpPr>
          <p:spPr bwMode="ltGray">
            <a:xfrm>
              <a:off x="3170" y="4188"/>
              <a:ext cx="230" cy="132"/>
            </a:xfrm>
            <a:custGeom>
              <a:avLst/>
              <a:gdLst>
                <a:gd name="T0" fmla="*/ 197 w 230"/>
                <a:gd name="T1" fmla="*/ 0 h 132"/>
                <a:gd name="T2" fmla="*/ 191 w 230"/>
                <a:gd name="T3" fmla="*/ 0 h 132"/>
                <a:gd name="T4" fmla="*/ 185 w 230"/>
                <a:gd name="T5" fmla="*/ 0 h 132"/>
                <a:gd name="T6" fmla="*/ 173 w 230"/>
                <a:gd name="T7" fmla="*/ 0 h 132"/>
                <a:gd name="T8" fmla="*/ 161 w 230"/>
                <a:gd name="T9" fmla="*/ 0 h 132"/>
                <a:gd name="T10" fmla="*/ 155 w 230"/>
                <a:gd name="T11" fmla="*/ 0 h 132"/>
                <a:gd name="T12" fmla="*/ 138 w 230"/>
                <a:gd name="T13" fmla="*/ 6 h 132"/>
                <a:gd name="T14" fmla="*/ 132 w 230"/>
                <a:gd name="T15" fmla="*/ 6 h 132"/>
                <a:gd name="T16" fmla="*/ 35 w 230"/>
                <a:gd name="T17" fmla="*/ 18 h 132"/>
                <a:gd name="T18" fmla="*/ 11 w 230"/>
                <a:gd name="T19" fmla="*/ 30 h 132"/>
                <a:gd name="T20" fmla="*/ 23 w 230"/>
                <a:gd name="T21" fmla="*/ 54 h 132"/>
                <a:gd name="T22" fmla="*/ 0 w 230"/>
                <a:gd name="T23" fmla="*/ 100 h 132"/>
                <a:gd name="T24" fmla="*/ 0 w 230"/>
                <a:gd name="T25" fmla="*/ 132 h 132"/>
                <a:gd name="T26" fmla="*/ 162 w 230"/>
                <a:gd name="T27" fmla="*/ 132 h 132"/>
                <a:gd name="T28" fmla="*/ 204 w 230"/>
                <a:gd name="T29" fmla="*/ 88 h 132"/>
                <a:gd name="T30" fmla="*/ 230 w 230"/>
                <a:gd name="T31" fmla="*/ 46 h 132"/>
                <a:gd name="T32" fmla="*/ 214 w 230"/>
                <a:gd name="T33" fmla="*/ 24 h 132"/>
                <a:gd name="T34" fmla="*/ 215 w 230"/>
                <a:gd name="T35" fmla="*/ 0 h 132"/>
                <a:gd name="T36" fmla="*/ 209 w 230"/>
                <a:gd name="T37" fmla="*/ 0 h 132"/>
                <a:gd name="T38" fmla="*/ 203 w 230"/>
                <a:gd name="T39" fmla="*/ 0 h 132"/>
                <a:gd name="T40" fmla="*/ 203 w 230"/>
                <a:gd name="T41" fmla="*/ 0 h 132"/>
                <a:gd name="T42" fmla="*/ 197 w 230"/>
                <a:gd name="T43" fmla="*/ 0 h 132"/>
                <a:gd name="T44" fmla="*/ 197 w 230"/>
                <a:gd name="T45" fmla="*/ 0 h 132"/>
                <a:gd name="T46" fmla="*/ 197 w 230"/>
                <a:gd name="T47" fmla="*/ 0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30" h="132">
                  <a:moveTo>
                    <a:pt x="197" y="0"/>
                  </a:moveTo>
                  <a:lnTo>
                    <a:pt x="191" y="0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38" y="6"/>
                  </a:lnTo>
                  <a:lnTo>
                    <a:pt x="132" y="6"/>
                  </a:lnTo>
                  <a:lnTo>
                    <a:pt x="35" y="18"/>
                  </a:lnTo>
                  <a:lnTo>
                    <a:pt x="11" y="30"/>
                  </a:lnTo>
                  <a:lnTo>
                    <a:pt x="23" y="54"/>
                  </a:lnTo>
                  <a:lnTo>
                    <a:pt x="0" y="100"/>
                  </a:lnTo>
                  <a:lnTo>
                    <a:pt x="0" y="132"/>
                  </a:lnTo>
                  <a:lnTo>
                    <a:pt x="162" y="132"/>
                  </a:lnTo>
                  <a:lnTo>
                    <a:pt x="204" y="88"/>
                  </a:lnTo>
                  <a:lnTo>
                    <a:pt x="230" y="46"/>
                  </a:lnTo>
                  <a:lnTo>
                    <a:pt x="214" y="24"/>
                  </a:lnTo>
                  <a:lnTo>
                    <a:pt x="215" y="0"/>
                  </a:lnTo>
                  <a:lnTo>
                    <a:pt x="209" y="0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97" y="0"/>
                  </a:lnTo>
                  <a:lnTo>
                    <a:pt x="197" y="0"/>
                  </a:lnTo>
                  <a:lnTo>
                    <a:pt x="197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72" name="Freeform 16"/>
            <p:cNvSpPr>
              <a:spLocks/>
            </p:cNvSpPr>
            <p:nvPr/>
          </p:nvSpPr>
          <p:spPr bwMode="ltGray">
            <a:xfrm>
              <a:off x="3044" y="4218"/>
              <a:ext cx="89" cy="102"/>
            </a:xfrm>
            <a:custGeom>
              <a:avLst/>
              <a:gdLst>
                <a:gd name="T0" fmla="*/ 71 w 89"/>
                <a:gd name="T1" fmla="*/ 0 h 102"/>
                <a:gd name="T2" fmla="*/ 66 w 89"/>
                <a:gd name="T3" fmla="*/ 48 h 102"/>
                <a:gd name="T4" fmla="*/ 30 w 89"/>
                <a:gd name="T5" fmla="*/ 72 h 102"/>
                <a:gd name="T6" fmla="*/ 0 w 89"/>
                <a:gd name="T7" fmla="*/ 102 h 102"/>
                <a:gd name="T8" fmla="*/ 66 w 89"/>
                <a:gd name="T9" fmla="*/ 102 h 102"/>
                <a:gd name="T10" fmla="*/ 88 w 89"/>
                <a:gd name="T11" fmla="*/ 56 h 102"/>
                <a:gd name="T12" fmla="*/ 89 w 89"/>
                <a:gd name="T13" fmla="*/ 6 h 102"/>
                <a:gd name="T14" fmla="*/ 71 w 89"/>
                <a:gd name="T15" fmla="*/ 0 h 102"/>
                <a:gd name="T16" fmla="*/ 71 w 89"/>
                <a:gd name="T17" fmla="*/ 0 h 102"/>
                <a:gd name="T18" fmla="*/ 71 w 89"/>
                <a:gd name="T19" fmla="*/ 0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9" h="102">
                  <a:moveTo>
                    <a:pt x="71" y="0"/>
                  </a:moveTo>
                  <a:lnTo>
                    <a:pt x="66" y="48"/>
                  </a:lnTo>
                  <a:lnTo>
                    <a:pt x="30" y="72"/>
                  </a:lnTo>
                  <a:lnTo>
                    <a:pt x="0" y="102"/>
                  </a:lnTo>
                  <a:lnTo>
                    <a:pt x="66" y="102"/>
                  </a:lnTo>
                  <a:lnTo>
                    <a:pt x="88" y="56"/>
                  </a:lnTo>
                  <a:lnTo>
                    <a:pt x="89" y="6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073" name="Freeform 17"/>
            <p:cNvSpPr>
              <a:spLocks/>
            </p:cNvSpPr>
            <p:nvPr/>
          </p:nvSpPr>
          <p:spPr bwMode="ltGray">
            <a:xfrm>
              <a:off x="5482" y="3367"/>
              <a:ext cx="278" cy="953"/>
            </a:xfrm>
            <a:custGeom>
              <a:avLst/>
              <a:gdLst>
                <a:gd name="T0" fmla="*/ 278 w 278"/>
                <a:gd name="T1" fmla="*/ 24 h 953"/>
                <a:gd name="T2" fmla="*/ 272 w 278"/>
                <a:gd name="T3" fmla="*/ 24 h 953"/>
                <a:gd name="T4" fmla="*/ 272 w 278"/>
                <a:gd name="T5" fmla="*/ 18 h 953"/>
                <a:gd name="T6" fmla="*/ 266 w 278"/>
                <a:gd name="T7" fmla="*/ 18 h 953"/>
                <a:gd name="T8" fmla="*/ 254 w 278"/>
                <a:gd name="T9" fmla="*/ 12 h 953"/>
                <a:gd name="T10" fmla="*/ 236 w 278"/>
                <a:gd name="T11" fmla="*/ 6 h 953"/>
                <a:gd name="T12" fmla="*/ 212 w 278"/>
                <a:gd name="T13" fmla="*/ 0 h 953"/>
                <a:gd name="T14" fmla="*/ 206 w 278"/>
                <a:gd name="T15" fmla="*/ 6 h 953"/>
                <a:gd name="T16" fmla="*/ 198 w 278"/>
                <a:gd name="T17" fmla="*/ 129 h 953"/>
                <a:gd name="T18" fmla="*/ 184 w 278"/>
                <a:gd name="T19" fmla="*/ 209 h 953"/>
                <a:gd name="T20" fmla="*/ 182 w 278"/>
                <a:gd name="T21" fmla="*/ 249 h 953"/>
                <a:gd name="T22" fmla="*/ 200 w 278"/>
                <a:gd name="T23" fmla="*/ 339 h 953"/>
                <a:gd name="T24" fmla="*/ 186 w 278"/>
                <a:gd name="T25" fmla="*/ 481 h 953"/>
                <a:gd name="T26" fmla="*/ 176 w 278"/>
                <a:gd name="T27" fmla="*/ 521 h 953"/>
                <a:gd name="T28" fmla="*/ 156 w 278"/>
                <a:gd name="T29" fmla="*/ 601 h 953"/>
                <a:gd name="T30" fmla="*/ 172 w 278"/>
                <a:gd name="T31" fmla="*/ 681 h 953"/>
                <a:gd name="T32" fmla="*/ 138 w 278"/>
                <a:gd name="T33" fmla="*/ 765 h 953"/>
                <a:gd name="T34" fmla="*/ 96 w 278"/>
                <a:gd name="T35" fmla="*/ 847 h 953"/>
                <a:gd name="T36" fmla="*/ 50 w 278"/>
                <a:gd name="T37" fmla="*/ 899 h 953"/>
                <a:gd name="T38" fmla="*/ 0 w 278"/>
                <a:gd name="T39" fmla="*/ 953 h 953"/>
                <a:gd name="T40" fmla="*/ 278 w 278"/>
                <a:gd name="T41" fmla="*/ 953 h 953"/>
                <a:gd name="T42" fmla="*/ 278 w 278"/>
                <a:gd name="T43" fmla="*/ 24 h 953"/>
                <a:gd name="T44" fmla="*/ 278 w 278"/>
                <a:gd name="T45" fmla="*/ 24 h 953"/>
                <a:gd name="T46" fmla="*/ 278 w 278"/>
                <a:gd name="T47" fmla="*/ 24 h 9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78" h="953">
                  <a:moveTo>
                    <a:pt x="278" y="24"/>
                  </a:moveTo>
                  <a:lnTo>
                    <a:pt x="272" y="24"/>
                  </a:lnTo>
                  <a:lnTo>
                    <a:pt x="272" y="18"/>
                  </a:lnTo>
                  <a:lnTo>
                    <a:pt x="266" y="18"/>
                  </a:lnTo>
                  <a:lnTo>
                    <a:pt x="254" y="12"/>
                  </a:lnTo>
                  <a:lnTo>
                    <a:pt x="236" y="6"/>
                  </a:lnTo>
                  <a:lnTo>
                    <a:pt x="212" y="0"/>
                  </a:lnTo>
                  <a:lnTo>
                    <a:pt x="206" y="6"/>
                  </a:lnTo>
                  <a:lnTo>
                    <a:pt x="198" y="129"/>
                  </a:lnTo>
                  <a:lnTo>
                    <a:pt x="184" y="209"/>
                  </a:lnTo>
                  <a:lnTo>
                    <a:pt x="182" y="249"/>
                  </a:lnTo>
                  <a:lnTo>
                    <a:pt x="200" y="339"/>
                  </a:lnTo>
                  <a:lnTo>
                    <a:pt x="186" y="481"/>
                  </a:lnTo>
                  <a:lnTo>
                    <a:pt x="176" y="521"/>
                  </a:lnTo>
                  <a:lnTo>
                    <a:pt x="156" y="601"/>
                  </a:lnTo>
                  <a:lnTo>
                    <a:pt x="172" y="681"/>
                  </a:lnTo>
                  <a:lnTo>
                    <a:pt x="138" y="765"/>
                  </a:lnTo>
                  <a:lnTo>
                    <a:pt x="96" y="847"/>
                  </a:lnTo>
                  <a:lnTo>
                    <a:pt x="50" y="899"/>
                  </a:lnTo>
                  <a:lnTo>
                    <a:pt x="0" y="953"/>
                  </a:lnTo>
                  <a:lnTo>
                    <a:pt x="278" y="953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F6FB8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45074" name="Rectangle 18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45075" name="Rectangle 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1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5076" name="Rectangle 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1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5077" name="Rectangle 2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1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39464DFF-CC89-496E-8971-036D7B796C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45078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1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18" r:id="rId3"/>
    <p:sldLayoutId id="2147483717" r:id="rId4"/>
    <p:sldLayoutId id="2147483716" r:id="rId5"/>
    <p:sldLayoutId id="2147483715" r:id="rId6"/>
    <p:sldLayoutId id="2147483714" r:id="rId7"/>
    <p:sldLayoutId id="2147483713" r:id="rId8"/>
    <p:sldLayoutId id="2147483712" r:id="rId9"/>
    <p:sldLayoutId id="2147483711" r:id="rId10"/>
    <p:sldLayoutId id="214748371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u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u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XyIKzNBZyxY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uroviakamenolomy.cz/slovnik_frakce.aspx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5398" name="Group 3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187860011"/>
              </p:ext>
            </p:extLst>
          </p:nvPr>
        </p:nvGraphicFramePr>
        <p:xfrm>
          <a:off x="1331913" y="1196975"/>
          <a:ext cx="6707187" cy="3970340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</a:rPr>
                        <a:t>VY_32_INOVACE_24-04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Robert Lefan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materiály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2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20. 2. 2013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3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3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243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1752600" y="1828800"/>
            <a:ext cx="55626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4400">
                <a:solidFill>
                  <a:srgbClr val="FFFF00"/>
                </a:solidFill>
                <a:latin typeface="Century Gothic" pitchFamily="34" charset="0"/>
              </a:rPr>
              <a:t>KAMENIVO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1752600" cy="255587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1200" smtClean="0"/>
              <a:t>KAMENIVO</a:t>
            </a:r>
          </a:p>
        </p:txBody>
      </p:sp>
      <p:sp>
        <p:nvSpPr>
          <p:cNvPr id="4099" name="Text Box 4"/>
          <p:cNvSpPr txBox="1">
            <a:spLocks noChangeArrowheads="1"/>
          </p:cNvSpPr>
          <p:nvPr/>
        </p:nvSpPr>
        <p:spPr bwMode="auto">
          <a:xfrm>
            <a:off x="1050925" y="1052513"/>
            <a:ext cx="6492875" cy="308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Kamenivo –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solidFill>
                <a:srgbClr val="FFFF00"/>
              </a:solidFill>
              <a:latin typeface="Century Gothic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anorganický přírodní nebo uměle vyrobený materiál používaný pro stavební účely.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Používá se jako 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plnivo do malt a betonů</a:t>
            </a:r>
            <a:r>
              <a:rPr lang="cs-CZ" altLang="cs-CZ" sz="2800">
                <a:latin typeface="Century Gothic" pitchFamily="34" charset="0"/>
              </a:rPr>
              <a:t> nebo na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 násypy</a:t>
            </a:r>
            <a:r>
              <a:rPr lang="cs-CZ" altLang="cs-CZ" sz="2800">
                <a:latin typeface="Century Gothic" pitchFamily="34" charset="0"/>
              </a:rPr>
              <a:t>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1752600" cy="255587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1200" smtClean="0"/>
              <a:t>KAMENIVO</a:t>
            </a:r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898525" y="900113"/>
            <a:ext cx="3044825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marL="342900" indent="-342900"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800100" indent="-34290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257300" indent="-3429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714500" indent="-3429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171700" indent="-3429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Rozdělení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kameniva: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solidFill>
                <a:srgbClr val="FFFF00"/>
              </a:solidFill>
              <a:latin typeface="Century Gothic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AutoNum type="arabicPeriod"/>
            </a:pP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 Podle původu</a:t>
            </a:r>
          </a:p>
        </p:txBody>
      </p:sp>
      <p:sp>
        <p:nvSpPr>
          <p:cNvPr id="5124" name="Line 4"/>
          <p:cNvSpPr>
            <a:spLocks noChangeShapeType="1"/>
          </p:cNvSpPr>
          <p:nvPr/>
        </p:nvSpPr>
        <p:spPr bwMode="auto">
          <a:xfrm flipV="1">
            <a:off x="4267200" y="1981200"/>
            <a:ext cx="609600" cy="457200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5" name="Oval 5"/>
          <p:cNvSpPr>
            <a:spLocks noChangeArrowheads="1"/>
          </p:cNvSpPr>
          <p:nvPr/>
        </p:nvSpPr>
        <p:spPr bwMode="auto">
          <a:xfrm>
            <a:off x="4953000" y="1066800"/>
            <a:ext cx="2895600" cy="1371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přírodní</a:t>
            </a:r>
          </a:p>
        </p:txBody>
      </p:sp>
      <p:sp>
        <p:nvSpPr>
          <p:cNvPr id="5126" name="Line 8"/>
          <p:cNvSpPr>
            <a:spLocks noChangeShapeType="1"/>
          </p:cNvSpPr>
          <p:nvPr/>
        </p:nvSpPr>
        <p:spPr bwMode="auto">
          <a:xfrm flipH="1">
            <a:off x="3810000" y="2590800"/>
            <a:ext cx="381000" cy="1295400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7" name="Oval 9"/>
          <p:cNvSpPr>
            <a:spLocks noChangeArrowheads="1"/>
          </p:cNvSpPr>
          <p:nvPr/>
        </p:nvSpPr>
        <p:spPr bwMode="auto">
          <a:xfrm>
            <a:off x="1447800" y="4114800"/>
            <a:ext cx="2971800" cy="1447800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solidFill>
                <a:srgbClr val="FFFF00"/>
              </a:solidFill>
              <a:latin typeface="Century Gothic" pitchFamily="34" charset="0"/>
            </a:endParaRPr>
          </a:p>
        </p:txBody>
      </p:sp>
      <p:sp>
        <p:nvSpPr>
          <p:cNvPr id="5128" name="Text Box 11"/>
          <p:cNvSpPr txBox="1">
            <a:spLocks noChangeArrowheads="1"/>
          </p:cNvSpPr>
          <p:nvPr/>
        </p:nvSpPr>
        <p:spPr bwMode="auto">
          <a:xfrm>
            <a:off x="2286000" y="4572000"/>
            <a:ext cx="123507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000000"/>
                </a:solidFill>
                <a:latin typeface="Century Gothic" pitchFamily="34" charset="0"/>
              </a:rPr>
              <a:t>umělé</a:t>
            </a:r>
          </a:p>
        </p:txBody>
      </p:sp>
      <p:sp>
        <p:nvSpPr>
          <p:cNvPr id="5129" name="Oval 14"/>
          <p:cNvSpPr>
            <a:spLocks noChangeArrowheads="1"/>
          </p:cNvSpPr>
          <p:nvPr/>
        </p:nvSpPr>
        <p:spPr bwMode="auto">
          <a:xfrm>
            <a:off x="5715000" y="4495800"/>
            <a:ext cx="2895600" cy="1524000"/>
          </a:xfrm>
          <a:prstGeom prst="ellipse">
            <a:avLst/>
          </a:prstGeom>
          <a:solidFill>
            <a:srgbClr val="33CC33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000000"/>
                </a:solidFill>
                <a:latin typeface="Century Gothic" pitchFamily="34" charset="0"/>
              </a:rPr>
              <a:t>recyklované</a:t>
            </a:r>
          </a:p>
        </p:txBody>
      </p:sp>
      <p:sp>
        <p:nvSpPr>
          <p:cNvPr id="5130" name="Line 16"/>
          <p:cNvSpPr>
            <a:spLocks noChangeShapeType="1"/>
          </p:cNvSpPr>
          <p:nvPr/>
        </p:nvSpPr>
        <p:spPr bwMode="auto">
          <a:xfrm>
            <a:off x="4343400" y="2590800"/>
            <a:ext cx="1676400" cy="1828800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1752600" cy="255587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1200" smtClean="0"/>
              <a:t>KAMENIVO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669925" y="976313"/>
            <a:ext cx="41878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2.   Podle druhu vzniku:</a:t>
            </a:r>
            <a:r>
              <a:rPr lang="cs-CZ" altLang="cs-CZ" sz="2800">
                <a:latin typeface="Century Gothic" pitchFamily="34" charset="0"/>
              </a:rPr>
              <a:t> </a:t>
            </a:r>
          </a:p>
        </p:txBody>
      </p:sp>
      <p:sp>
        <p:nvSpPr>
          <p:cNvPr id="6148" name="Line 4"/>
          <p:cNvSpPr>
            <a:spLocks noChangeShapeType="1"/>
          </p:cNvSpPr>
          <p:nvPr/>
        </p:nvSpPr>
        <p:spPr bwMode="auto">
          <a:xfrm flipH="1">
            <a:off x="2133600" y="1524000"/>
            <a:ext cx="609600" cy="685800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49" name="Line 5"/>
          <p:cNvSpPr>
            <a:spLocks noChangeShapeType="1"/>
          </p:cNvSpPr>
          <p:nvPr/>
        </p:nvSpPr>
        <p:spPr bwMode="auto">
          <a:xfrm>
            <a:off x="3505200" y="1600200"/>
            <a:ext cx="533400" cy="2438400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50" name="Line 6"/>
          <p:cNvSpPr>
            <a:spLocks noChangeShapeType="1"/>
          </p:cNvSpPr>
          <p:nvPr/>
        </p:nvSpPr>
        <p:spPr bwMode="auto">
          <a:xfrm>
            <a:off x="4495800" y="1524000"/>
            <a:ext cx="1524000" cy="1143000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51" name="Rectangle 7"/>
          <p:cNvSpPr>
            <a:spLocks noChangeArrowheads="1"/>
          </p:cNvSpPr>
          <p:nvPr/>
        </p:nvSpPr>
        <p:spPr bwMode="auto">
          <a:xfrm>
            <a:off x="762000" y="2286000"/>
            <a:ext cx="2209800" cy="838200"/>
          </a:xfrm>
          <a:prstGeom prst="rect">
            <a:avLst/>
          </a:prstGeom>
          <a:solidFill>
            <a:srgbClr val="CCFF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000000"/>
                </a:solidFill>
                <a:latin typeface="Century Gothic" pitchFamily="34" charset="0"/>
              </a:rPr>
              <a:t>těžené</a:t>
            </a:r>
          </a:p>
        </p:txBody>
      </p:sp>
      <p:sp>
        <p:nvSpPr>
          <p:cNvPr id="6152" name="Rectangle 8"/>
          <p:cNvSpPr>
            <a:spLocks noChangeArrowheads="1"/>
          </p:cNvSpPr>
          <p:nvPr/>
        </p:nvSpPr>
        <p:spPr bwMode="auto">
          <a:xfrm>
            <a:off x="3048000" y="4114800"/>
            <a:ext cx="2209800" cy="990600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000000"/>
                </a:solidFill>
                <a:latin typeface="Century Gothic" pitchFamily="34" charset="0"/>
              </a:rPr>
              <a:t>drcené</a:t>
            </a:r>
          </a:p>
        </p:txBody>
      </p:sp>
      <p:sp>
        <p:nvSpPr>
          <p:cNvPr id="6153" name="Rectangle 9"/>
          <p:cNvSpPr>
            <a:spLocks noChangeArrowheads="1"/>
          </p:cNvSpPr>
          <p:nvPr/>
        </p:nvSpPr>
        <p:spPr bwMode="auto">
          <a:xfrm>
            <a:off x="6172200" y="2667000"/>
            <a:ext cx="2209800" cy="1295400"/>
          </a:xfrm>
          <a:prstGeom prst="rect">
            <a:avLst/>
          </a:prstGeom>
          <a:solidFill>
            <a:srgbClr val="FF99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000000"/>
                </a:solidFill>
                <a:latin typeface="Century Gothic" pitchFamily="34" charset="0"/>
              </a:rPr>
              <a:t>těžené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000000"/>
                </a:solidFill>
                <a:latin typeface="Century Gothic" pitchFamily="34" charset="0"/>
              </a:rPr>
              <a:t>předrcené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0"/>
          <p:cNvSpPr>
            <a:spLocks noChangeArrowheads="1"/>
          </p:cNvSpPr>
          <p:nvPr/>
        </p:nvSpPr>
        <p:spPr bwMode="auto">
          <a:xfrm>
            <a:off x="3429000" y="6172200"/>
            <a:ext cx="381000" cy="304800"/>
          </a:xfrm>
          <a:prstGeom prst="cube">
            <a:avLst>
              <a:gd name="adj" fmla="val 25000"/>
            </a:avLst>
          </a:prstGeom>
          <a:solidFill>
            <a:srgbClr val="33CC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entury Gothic" pitchFamily="34" charset="0"/>
            </a:endParaRPr>
          </a:p>
        </p:txBody>
      </p:sp>
      <p:sp>
        <p:nvSpPr>
          <p:cNvPr id="7171" name="AutoShape 17"/>
          <p:cNvSpPr>
            <a:spLocks noChangeArrowheads="1"/>
          </p:cNvSpPr>
          <p:nvPr/>
        </p:nvSpPr>
        <p:spPr bwMode="auto">
          <a:xfrm>
            <a:off x="1981200" y="5181600"/>
            <a:ext cx="1295400" cy="1371600"/>
          </a:xfrm>
          <a:prstGeom prst="cube">
            <a:avLst>
              <a:gd name="adj" fmla="val 25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entury Gothic" pitchFamily="34" charset="0"/>
            </a:endParaRPr>
          </a:p>
        </p:txBody>
      </p:sp>
      <p:sp>
        <p:nvSpPr>
          <p:cNvPr id="7172" name="AutoShape 16"/>
          <p:cNvSpPr>
            <a:spLocks noChangeArrowheads="1"/>
          </p:cNvSpPr>
          <p:nvPr/>
        </p:nvSpPr>
        <p:spPr bwMode="auto">
          <a:xfrm>
            <a:off x="2971800" y="4953000"/>
            <a:ext cx="1295400" cy="1371600"/>
          </a:xfrm>
          <a:prstGeom prst="cube">
            <a:avLst>
              <a:gd name="adj" fmla="val 25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entury Gothic" pitchFamily="34" charset="0"/>
            </a:endParaRPr>
          </a:p>
        </p:txBody>
      </p:sp>
      <p:sp>
        <p:nvSpPr>
          <p:cNvPr id="7173" name="AutoShape 15"/>
          <p:cNvSpPr>
            <a:spLocks noChangeArrowheads="1"/>
          </p:cNvSpPr>
          <p:nvPr/>
        </p:nvSpPr>
        <p:spPr bwMode="auto">
          <a:xfrm>
            <a:off x="1752600" y="4419600"/>
            <a:ext cx="1295400" cy="1371600"/>
          </a:xfrm>
          <a:prstGeom prst="cube">
            <a:avLst>
              <a:gd name="adj" fmla="val 25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entury Gothic" pitchFamily="34" charset="0"/>
            </a:endParaRPr>
          </a:p>
        </p:txBody>
      </p:sp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1752600" cy="255587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1200" smtClean="0"/>
              <a:t>KAMENIVO</a:t>
            </a:r>
          </a:p>
        </p:txBody>
      </p:sp>
      <p:sp>
        <p:nvSpPr>
          <p:cNvPr id="7175" name="Text Box 3"/>
          <p:cNvSpPr txBox="1">
            <a:spLocks noChangeArrowheads="1"/>
          </p:cNvSpPr>
          <p:nvPr/>
        </p:nvSpPr>
        <p:spPr bwMode="auto">
          <a:xfrm>
            <a:off x="898525" y="976313"/>
            <a:ext cx="374967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3.  Podle velikosti zrn:</a:t>
            </a:r>
          </a:p>
        </p:txBody>
      </p:sp>
      <p:sp>
        <p:nvSpPr>
          <p:cNvPr id="7176" name="AutoShape 4"/>
          <p:cNvSpPr>
            <a:spLocks noChangeArrowheads="1"/>
          </p:cNvSpPr>
          <p:nvPr/>
        </p:nvSpPr>
        <p:spPr bwMode="auto">
          <a:xfrm>
            <a:off x="990600" y="2438400"/>
            <a:ext cx="1676400" cy="1371600"/>
          </a:xfrm>
          <a:prstGeom prst="cube">
            <a:avLst>
              <a:gd name="adj" fmla="val 25000"/>
            </a:avLst>
          </a:prstGeom>
          <a:solidFill>
            <a:srgbClr val="33CC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000000"/>
                </a:solidFill>
                <a:latin typeface="Century Gothic" pitchFamily="34" charset="0"/>
              </a:rPr>
              <a:t>drobné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400">
                <a:solidFill>
                  <a:srgbClr val="000000"/>
                </a:solidFill>
                <a:latin typeface="Century Gothic" pitchFamily="34" charset="0"/>
              </a:rPr>
              <a:t>0 – 4 mm</a:t>
            </a:r>
          </a:p>
        </p:txBody>
      </p:sp>
      <p:sp>
        <p:nvSpPr>
          <p:cNvPr id="7177" name="AutoShape 6"/>
          <p:cNvSpPr>
            <a:spLocks noChangeArrowheads="1"/>
          </p:cNvSpPr>
          <p:nvPr/>
        </p:nvSpPr>
        <p:spPr bwMode="auto">
          <a:xfrm>
            <a:off x="5410200" y="2133600"/>
            <a:ext cx="2667000" cy="2438400"/>
          </a:xfrm>
          <a:prstGeom prst="cube">
            <a:avLst>
              <a:gd name="adj" fmla="val 25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000000"/>
                </a:solidFill>
                <a:latin typeface="Century Gothic" pitchFamily="34" charset="0"/>
              </a:rPr>
              <a:t>hrubé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000000"/>
                </a:solidFill>
                <a:latin typeface="Century Gothic" pitchFamily="34" charset="0"/>
              </a:rPr>
              <a:t>4 – 63 mm</a:t>
            </a:r>
          </a:p>
        </p:txBody>
      </p:sp>
      <p:sp>
        <p:nvSpPr>
          <p:cNvPr id="7178" name="AutoShape 8"/>
          <p:cNvSpPr>
            <a:spLocks noChangeArrowheads="1"/>
          </p:cNvSpPr>
          <p:nvPr/>
        </p:nvSpPr>
        <p:spPr bwMode="auto">
          <a:xfrm>
            <a:off x="2743200" y="4724400"/>
            <a:ext cx="381000" cy="304800"/>
          </a:xfrm>
          <a:prstGeom prst="cube">
            <a:avLst>
              <a:gd name="adj" fmla="val 25000"/>
            </a:avLst>
          </a:prstGeom>
          <a:solidFill>
            <a:srgbClr val="33CC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entury Gothic" pitchFamily="34" charset="0"/>
            </a:endParaRPr>
          </a:p>
        </p:txBody>
      </p:sp>
      <p:sp>
        <p:nvSpPr>
          <p:cNvPr id="7179" name="AutoShape 9"/>
          <p:cNvSpPr>
            <a:spLocks noChangeArrowheads="1"/>
          </p:cNvSpPr>
          <p:nvPr/>
        </p:nvSpPr>
        <p:spPr bwMode="auto">
          <a:xfrm>
            <a:off x="2743200" y="4724400"/>
            <a:ext cx="381000" cy="304800"/>
          </a:xfrm>
          <a:prstGeom prst="cube">
            <a:avLst>
              <a:gd name="adj" fmla="val 25000"/>
            </a:avLst>
          </a:prstGeom>
          <a:solidFill>
            <a:srgbClr val="33CC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entury Gothic" pitchFamily="34" charset="0"/>
            </a:endParaRPr>
          </a:p>
        </p:txBody>
      </p:sp>
      <p:sp>
        <p:nvSpPr>
          <p:cNvPr id="7180" name="AutoShape 11"/>
          <p:cNvSpPr>
            <a:spLocks noChangeArrowheads="1"/>
          </p:cNvSpPr>
          <p:nvPr/>
        </p:nvSpPr>
        <p:spPr bwMode="auto">
          <a:xfrm>
            <a:off x="2514600" y="5105400"/>
            <a:ext cx="381000" cy="304800"/>
          </a:xfrm>
          <a:prstGeom prst="cube">
            <a:avLst>
              <a:gd name="adj" fmla="val 25000"/>
            </a:avLst>
          </a:prstGeom>
          <a:solidFill>
            <a:srgbClr val="33CC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entury Gothic" pitchFamily="34" charset="0"/>
            </a:endParaRPr>
          </a:p>
        </p:txBody>
      </p:sp>
      <p:sp>
        <p:nvSpPr>
          <p:cNvPr id="7181" name="AutoShape 12"/>
          <p:cNvSpPr>
            <a:spLocks noChangeArrowheads="1"/>
          </p:cNvSpPr>
          <p:nvPr/>
        </p:nvSpPr>
        <p:spPr bwMode="auto">
          <a:xfrm>
            <a:off x="3276600" y="5105400"/>
            <a:ext cx="381000" cy="304800"/>
          </a:xfrm>
          <a:prstGeom prst="cube">
            <a:avLst>
              <a:gd name="adj" fmla="val 25000"/>
            </a:avLst>
          </a:prstGeom>
          <a:solidFill>
            <a:srgbClr val="33CC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entury Gothic" pitchFamily="34" charset="0"/>
            </a:endParaRPr>
          </a:p>
        </p:txBody>
      </p:sp>
      <p:sp>
        <p:nvSpPr>
          <p:cNvPr id="7182" name="AutoShape 13"/>
          <p:cNvSpPr>
            <a:spLocks noChangeArrowheads="1"/>
          </p:cNvSpPr>
          <p:nvPr/>
        </p:nvSpPr>
        <p:spPr bwMode="auto">
          <a:xfrm>
            <a:off x="3200400" y="4648200"/>
            <a:ext cx="381000" cy="304800"/>
          </a:xfrm>
          <a:prstGeom prst="cube">
            <a:avLst>
              <a:gd name="adj" fmla="val 25000"/>
            </a:avLst>
          </a:prstGeom>
          <a:solidFill>
            <a:srgbClr val="33CC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entury Gothic" pitchFamily="34" charset="0"/>
            </a:endParaRPr>
          </a:p>
        </p:txBody>
      </p:sp>
      <p:sp>
        <p:nvSpPr>
          <p:cNvPr id="7183" name="AutoShape 14"/>
          <p:cNvSpPr>
            <a:spLocks noChangeArrowheads="1"/>
          </p:cNvSpPr>
          <p:nvPr/>
        </p:nvSpPr>
        <p:spPr bwMode="auto">
          <a:xfrm>
            <a:off x="2971800" y="5257800"/>
            <a:ext cx="381000" cy="304800"/>
          </a:xfrm>
          <a:prstGeom prst="cube">
            <a:avLst>
              <a:gd name="adj" fmla="val 25000"/>
            </a:avLst>
          </a:prstGeom>
          <a:solidFill>
            <a:srgbClr val="33CC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entury Gothic" pitchFamily="34" charset="0"/>
            </a:endParaRPr>
          </a:p>
        </p:txBody>
      </p:sp>
      <p:sp>
        <p:nvSpPr>
          <p:cNvPr id="7184" name="AutoShape 19"/>
          <p:cNvSpPr>
            <a:spLocks noChangeArrowheads="1"/>
          </p:cNvSpPr>
          <p:nvPr/>
        </p:nvSpPr>
        <p:spPr bwMode="auto">
          <a:xfrm>
            <a:off x="2438400" y="5867400"/>
            <a:ext cx="381000" cy="304800"/>
          </a:xfrm>
          <a:prstGeom prst="cube">
            <a:avLst>
              <a:gd name="adj" fmla="val 25000"/>
            </a:avLst>
          </a:prstGeom>
          <a:solidFill>
            <a:srgbClr val="33CC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entury Gothic" pitchFamily="34" charset="0"/>
            </a:endParaRPr>
          </a:p>
        </p:txBody>
      </p:sp>
      <p:sp>
        <p:nvSpPr>
          <p:cNvPr id="7185" name="Text Box 22"/>
          <p:cNvSpPr txBox="1">
            <a:spLocks noChangeArrowheads="1"/>
          </p:cNvSpPr>
          <p:nvPr/>
        </p:nvSpPr>
        <p:spPr bwMode="auto">
          <a:xfrm>
            <a:off x="1524000" y="4953000"/>
            <a:ext cx="2816225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000000"/>
                </a:solidFill>
                <a:latin typeface="Century Gothic" pitchFamily="34" charset="0"/>
              </a:rPr>
              <a:t>směs drobného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000000"/>
                </a:solidFill>
                <a:latin typeface="Century Gothic" pitchFamily="34" charset="0"/>
              </a:rPr>
              <a:t>a hrubého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000000"/>
                </a:solidFill>
                <a:latin typeface="Century Gothic" pitchFamily="34" charset="0"/>
              </a:rPr>
              <a:t>0 – 63 mm</a:t>
            </a:r>
          </a:p>
        </p:txBody>
      </p:sp>
      <p:sp>
        <p:nvSpPr>
          <p:cNvPr id="7186" name="Line 23"/>
          <p:cNvSpPr>
            <a:spLocks noChangeShapeType="1"/>
          </p:cNvSpPr>
          <p:nvPr/>
        </p:nvSpPr>
        <p:spPr bwMode="auto">
          <a:xfrm flipH="1">
            <a:off x="2057400" y="1524000"/>
            <a:ext cx="228600" cy="685800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87" name="Line 24"/>
          <p:cNvSpPr>
            <a:spLocks noChangeShapeType="1"/>
          </p:cNvSpPr>
          <p:nvPr/>
        </p:nvSpPr>
        <p:spPr bwMode="auto">
          <a:xfrm>
            <a:off x="3886200" y="1600200"/>
            <a:ext cx="1295400" cy="1447800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88" name="Line 25"/>
          <p:cNvSpPr>
            <a:spLocks noChangeShapeType="1"/>
          </p:cNvSpPr>
          <p:nvPr/>
        </p:nvSpPr>
        <p:spPr bwMode="auto">
          <a:xfrm>
            <a:off x="3124200" y="1752600"/>
            <a:ext cx="0" cy="2362200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1752600" cy="255587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1200" smtClean="0"/>
              <a:t>KAMENIVO</a:t>
            </a: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990600" y="762000"/>
            <a:ext cx="552291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4.</a:t>
            </a:r>
            <a:r>
              <a:rPr lang="cs-CZ" altLang="cs-CZ" sz="2800">
                <a:latin typeface="Century Gothic" pitchFamily="34" charset="0"/>
              </a:rPr>
              <a:t>   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Podle objemové hmotnosti:</a:t>
            </a:r>
          </a:p>
        </p:txBody>
      </p:sp>
      <p:sp>
        <p:nvSpPr>
          <p:cNvPr id="8196" name="AutoShape 4"/>
          <p:cNvSpPr>
            <a:spLocks noChangeArrowheads="1"/>
          </p:cNvSpPr>
          <p:nvPr/>
        </p:nvSpPr>
        <p:spPr bwMode="auto">
          <a:xfrm>
            <a:off x="1219200" y="2057400"/>
            <a:ext cx="2057400" cy="1447800"/>
          </a:xfrm>
          <a:prstGeom prst="horizontalScroll">
            <a:avLst>
              <a:gd name="adj" fmla="val 12500"/>
            </a:avLst>
          </a:prstGeom>
          <a:solidFill>
            <a:schemeClr val="hlink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000000"/>
                </a:solidFill>
                <a:latin typeface="Century Gothic" pitchFamily="34" charset="0"/>
              </a:rPr>
              <a:t>pórovité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entury Gothic" pitchFamily="34" charset="0"/>
              </a:rPr>
              <a:t>do 2000 kg/m</a:t>
            </a:r>
            <a:r>
              <a:rPr lang="cs-CZ" altLang="cs-CZ" sz="2000" baseline="30000">
                <a:solidFill>
                  <a:srgbClr val="000000"/>
                </a:solidFill>
                <a:latin typeface="Century Gothic" pitchFamily="34" charset="0"/>
              </a:rPr>
              <a:t>3</a:t>
            </a:r>
            <a:endParaRPr lang="cs-CZ" altLang="cs-CZ" sz="2000">
              <a:solidFill>
                <a:srgbClr val="000000"/>
              </a:solidFill>
              <a:latin typeface="Century Gothic" pitchFamily="34" charset="0"/>
            </a:endParaRPr>
          </a:p>
        </p:txBody>
      </p:sp>
      <p:sp>
        <p:nvSpPr>
          <p:cNvPr id="8197" name="AutoShape 5"/>
          <p:cNvSpPr>
            <a:spLocks noChangeArrowheads="1"/>
          </p:cNvSpPr>
          <p:nvPr/>
        </p:nvSpPr>
        <p:spPr bwMode="auto">
          <a:xfrm>
            <a:off x="3276600" y="3276600"/>
            <a:ext cx="2286000" cy="1676400"/>
          </a:xfrm>
          <a:prstGeom prst="horizontalScroll">
            <a:avLst>
              <a:gd name="adj" fmla="val 12500"/>
            </a:avLst>
          </a:prstGeom>
          <a:solidFill>
            <a:srgbClr val="FF9999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000000"/>
                </a:solidFill>
                <a:latin typeface="Century Gothic" pitchFamily="34" charset="0"/>
              </a:rPr>
              <a:t>hutné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entury Gothic" pitchFamily="34" charset="0"/>
              </a:rPr>
              <a:t>2000 až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entury Gothic" pitchFamily="34" charset="0"/>
              </a:rPr>
              <a:t>3000 kg/m</a:t>
            </a:r>
            <a:r>
              <a:rPr lang="cs-CZ" altLang="cs-CZ" sz="2000" baseline="30000">
                <a:solidFill>
                  <a:srgbClr val="000000"/>
                </a:solidFill>
                <a:latin typeface="Century Gothic" pitchFamily="34" charset="0"/>
              </a:rPr>
              <a:t>3</a:t>
            </a:r>
          </a:p>
        </p:txBody>
      </p:sp>
      <p:sp>
        <p:nvSpPr>
          <p:cNvPr id="8198" name="AutoShape 7"/>
          <p:cNvSpPr>
            <a:spLocks noChangeArrowheads="1"/>
          </p:cNvSpPr>
          <p:nvPr/>
        </p:nvSpPr>
        <p:spPr bwMode="auto">
          <a:xfrm>
            <a:off x="6324600" y="2590800"/>
            <a:ext cx="2133600" cy="1676400"/>
          </a:xfrm>
          <a:prstGeom prst="horizontalScroll">
            <a:avLst>
              <a:gd name="adj" fmla="val 12500"/>
            </a:avLst>
          </a:prstGeom>
          <a:solidFill>
            <a:srgbClr val="33CC33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000000"/>
                </a:solidFill>
                <a:latin typeface="Century Gothic" pitchFamily="34" charset="0"/>
              </a:rPr>
              <a:t>těžké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entury Gothic" pitchFamily="34" charset="0"/>
              </a:rPr>
              <a:t>nad 3000 kg/m</a:t>
            </a:r>
            <a:r>
              <a:rPr lang="cs-CZ" altLang="cs-CZ" sz="2000" baseline="30000">
                <a:solidFill>
                  <a:srgbClr val="000000"/>
                </a:solidFill>
                <a:latin typeface="Century Gothic" pitchFamily="34" charset="0"/>
              </a:rPr>
              <a:t>3</a:t>
            </a:r>
          </a:p>
        </p:txBody>
      </p:sp>
      <p:sp>
        <p:nvSpPr>
          <p:cNvPr id="8199" name="Line 8"/>
          <p:cNvSpPr>
            <a:spLocks noChangeShapeType="1"/>
          </p:cNvSpPr>
          <p:nvPr/>
        </p:nvSpPr>
        <p:spPr bwMode="auto">
          <a:xfrm flipH="1">
            <a:off x="2590800" y="1371600"/>
            <a:ext cx="381000" cy="381000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00" name="Line 10"/>
          <p:cNvSpPr>
            <a:spLocks noChangeShapeType="1"/>
          </p:cNvSpPr>
          <p:nvPr/>
        </p:nvSpPr>
        <p:spPr bwMode="auto">
          <a:xfrm flipH="1">
            <a:off x="4343400" y="1447800"/>
            <a:ext cx="0" cy="1524000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01" name="Line 11"/>
          <p:cNvSpPr>
            <a:spLocks noChangeShapeType="1"/>
          </p:cNvSpPr>
          <p:nvPr/>
        </p:nvSpPr>
        <p:spPr bwMode="auto">
          <a:xfrm>
            <a:off x="5562600" y="1447800"/>
            <a:ext cx="1828800" cy="1066800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1752600" cy="255587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1200" smtClean="0"/>
              <a:t>KAMENIVO</a:t>
            </a:r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533400" y="609600"/>
            <a:ext cx="74676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 u="sng">
                <a:solidFill>
                  <a:srgbClr val="FFFF00"/>
                </a:solidFill>
                <a:latin typeface="Century Gothic" pitchFamily="34" charset="0"/>
              </a:rPr>
              <a:t>Technologie těžby a výroby kameniva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:</a:t>
            </a:r>
            <a:r>
              <a:rPr lang="cs-CZ" altLang="cs-CZ" sz="2800">
                <a:latin typeface="Century Gothic" pitchFamily="34" charset="0"/>
              </a:rPr>
              <a:t>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Char char="-"/>
            </a:pPr>
            <a:r>
              <a:rPr lang="cs-CZ" altLang="cs-CZ" sz="2800">
                <a:latin typeface="Century Gothic" pitchFamily="34" charset="0"/>
              </a:rPr>
              <a:t> je přímo závislá na původu konkrétního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  kameniva.</a:t>
            </a:r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685800" y="2286000"/>
            <a:ext cx="7848600" cy="436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Původ kameniva: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přírodní</a:t>
            </a:r>
            <a:r>
              <a:rPr lang="cs-CZ" altLang="cs-CZ" sz="2800">
                <a:latin typeface="Century Gothic" pitchFamily="34" charset="0"/>
              </a:rPr>
              <a:t> – anorganické kamenivo, získané těžením nebo drcením přírodních hornin.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umělé</a:t>
            </a:r>
            <a:r>
              <a:rPr lang="cs-CZ" altLang="cs-CZ" sz="2800" b="1">
                <a:latin typeface="Century Gothic" pitchFamily="34" charset="0"/>
              </a:rPr>
              <a:t> – </a:t>
            </a:r>
            <a:r>
              <a:rPr lang="cs-CZ" altLang="cs-CZ" sz="2800">
                <a:latin typeface="Century Gothic" pitchFamily="34" charset="0"/>
              </a:rPr>
              <a:t>kamenivo anorganického původu, které vzniklo za přispění člověka nejčastěji tepelným procesem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recyklované</a:t>
            </a:r>
            <a:r>
              <a:rPr lang="cs-CZ" altLang="cs-CZ" sz="2800" b="1">
                <a:latin typeface="Century Gothic" pitchFamily="34" charset="0"/>
              </a:rPr>
              <a:t> – </a:t>
            </a:r>
            <a:r>
              <a:rPr lang="cs-CZ" altLang="cs-CZ" sz="2800">
                <a:latin typeface="Century Gothic" pitchFamily="34" charset="0"/>
              </a:rPr>
              <a:t>kamenivo anorganického původu, které bylo dříve použito jako stavební materiál ve stavebních konstrukcích 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1752600" cy="255587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1200" smtClean="0"/>
              <a:t>KAMENIVO</a:t>
            </a:r>
          </a:p>
        </p:txBody>
      </p:sp>
      <p:sp>
        <p:nvSpPr>
          <p:cNvPr id="10243" name="Rectangle 3"/>
          <p:cNvSpPr>
            <a:spLocks noChangeArrowheads="1"/>
          </p:cNvSpPr>
          <p:nvPr/>
        </p:nvSpPr>
        <p:spPr bwMode="auto">
          <a:xfrm>
            <a:off x="609600" y="609600"/>
            <a:ext cx="7620000" cy="607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 u="sng">
                <a:solidFill>
                  <a:srgbClr val="FFFF00"/>
                </a:solidFill>
                <a:latin typeface="Century Gothic" pitchFamily="34" charset="0"/>
              </a:rPr>
              <a:t>Způsob vzniku zrn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: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solidFill>
                <a:srgbClr val="FFFF00"/>
              </a:solidFill>
              <a:latin typeface="Century Gothic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Těžené kam.</a:t>
            </a:r>
            <a:r>
              <a:rPr lang="cs-CZ" altLang="cs-CZ" sz="2800">
                <a:solidFill>
                  <a:schemeClr val="tx2"/>
                </a:solidFill>
                <a:latin typeface="Century Gothic" pitchFamily="34" charset="0"/>
              </a:rPr>
              <a:t> - 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 usazené</a:t>
            </a:r>
            <a:r>
              <a:rPr lang="cs-CZ" altLang="cs-CZ" sz="2800">
                <a:latin typeface="Century Gothic" pitchFamily="34" charset="0"/>
              </a:rPr>
              <a:t> horniny typu </a:t>
            </a:r>
            <a:r>
              <a:rPr lang="cs-CZ" altLang="cs-CZ" sz="2800" u="sng">
                <a:solidFill>
                  <a:schemeClr val="tx2"/>
                </a:solidFill>
                <a:latin typeface="Century Gothic" pitchFamily="34" charset="0"/>
              </a:rPr>
              <a:t>písků, štěrků a štěrkopísků</a:t>
            </a:r>
            <a:r>
              <a:rPr lang="cs-CZ" altLang="cs-CZ" sz="2800">
                <a:latin typeface="Century Gothic" pitchFamily="34" charset="0"/>
              </a:rPr>
              <a:t>, které vznikají zvětráváním starších hornin a následným transportem vodou, ledovcem nebo větrem. Vyznačuje</a:t>
            </a:r>
            <a:r>
              <a:rPr lang="cs-CZ" altLang="cs-CZ" sz="2800" b="1">
                <a:latin typeface="Century Gothic" pitchFamily="34" charset="0"/>
              </a:rPr>
              <a:t> </a:t>
            </a:r>
            <a:r>
              <a:rPr lang="cs-CZ" altLang="cs-CZ" sz="2800">
                <a:latin typeface="Century Gothic" pitchFamily="34" charset="0"/>
              </a:rPr>
              <a:t>se</a:t>
            </a:r>
            <a:r>
              <a:rPr lang="cs-CZ" altLang="cs-CZ" sz="2800" b="1">
                <a:latin typeface="Century Gothic" pitchFamily="34" charset="0"/>
              </a:rPr>
              <a:t> </a:t>
            </a:r>
            <a:r>
              <a:rPr lang="cs-CZ" altLang="cs-CZ" sz="2800">
                <a:latin typeface="Century Gothic" pitchFamily="34" charset="0"/>
              </a:rPr>
              <a:t>zaoblenými tvary jednotlivých zrn a ohlazeným povrchem.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Drcené kam.</a:t>
            </a:r>
            <a:r>
              <a:rPr lang="cs-CZ" altLang="cs-CZ" sz="2800">
                <a:latin typeface="Century Gothic" pitchFamily="34" charset="0"/>
              </a:rPr>
              <a:t> - vzniká „umělým“ drcením větších kusů horniny a následným tříděním. Je  charakteristické nepravidelným, ostrohranným tvarem zrn, ostrými hranami a drsným lomových povrchem.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1752600" cy="255587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1200" smtClean="0"/>
              <a:t>KAMENIVO</a:t>
            </a:r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669925" y="671513"/>
            <a:ext cx="7026275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Těžené předrcené</a:t>
            </a:r>
            <a:r>
              <a:rPr lang="cs-CZ" altLang="cs-CZ" sz="2800">
                <a:latin typeface="Century Gothic" pitchFamily="34" charset="0"/>
              </a:rPr>
              <a:t> – kamenivo získané drcením zrn těženého kameniva o velikosti nad 2 mm s podílem drcených zrn nad 40 % hmotnosti.</a:t>
            </a:r>
          </a:p>
        </p:txBody>
      </p:sp>
      <p:sp>
        <p:nvSpPr>
          <p:cNvPr id="11269" name="Text Box 5"/>
          <p:cNvSpPr txBox="1">
            <a:spLocks noChangeArrowheads="1"/>
          </p:cNvSpPr>
          <p:nvPr/>
        </p:nvSpPr>
        <p:spPr bwMode="auto">
          <a:xfrm>
            <a:off x="4724400" y="3505200"/>
            <a:ext cx="35052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>
                <a:latin typeface="Arial" charset="0"/>
              </a:rPr>
              <a:t>kamenolom - </a:t>
            </a:r>
            <a:r>
              <a:rPr lang="cs-CZ" altLang="cs-CZ" sz="2000">
                <a:latin typeface="Arial" charset="0"/>
                <a:hlinkClick r:id="rId2"/>
              </a:rPr>
              <a:t>video</a:t>
            </a:r>
            <a:endParaRPr lang="cs-CZ" altLang="cs-CZ" sz="2000">
              <a:latin typeface="Arial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1752600" cy="255587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1200" smtClean="0"/>
              <a:t>KAMENIVO</a:t>
            </a:r>
          </a:p>
        </p:txBody>
      </p:sp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457200" y="533400"/>
            <a:ext cx="1841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entury Gothic" pitchFamily="34" charset="0"/>
            </a:endParaRPr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365125" y="519113"/>
            <a:ext cx="325755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 u="sng">
                <a:solidFill>
                  <a:srgbClr val="FFFF00"/>
                </a:solidFill>
                <a:latin typeface="Century Gothic" pitchFamily="34" charset="0"/>
              </a:rPr>
              <a:t>Podle velikosti zrn: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solidFill>
                <a:srgbClr val="FFFFFF"/>
              </a:solidFill>
              <a:latin typeface="Century Gothic" pitchFamily="34" charset="0"/>
            </a:endParaRPr>
          </a:p>
        </p:txBody>
      </p:sp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669925" y="1204913"/>
            <a:ext cx="7483475" cy="350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Na základě velikosti zrna je kamenivo tříděno do 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frakcí.</a:t>
            </a:r>
            <a:r>
              <a:rPr lang="cs-CZ" altLang="cs-CZ" sz="2800">
                <a:latin typeface="Century Gothic" pitchFamily="34" charset="0"/>
              </a:rPr>
              <a:t>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entury Gothic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Kamenivo dodávané jako určitá frakce je vždy v daném frakčním rozmezí vytříděno pouze přibližně. Každá frakce tedy obsahuje určitý podíl zrn menších nebo větších než je uvedené frakční rozmezí.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1752600" cy="255587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1200" smtClean="0"/>
              <a:t>KAMENIVO</a:t>
            </a:r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457200" y="762000"/>
            <a:ext cx="7848600" cy="393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Frakce kameniva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solidFill>
                <a:srgbClr val="FFFF00"/>
              </a:solidFill>
              <a:latin typeface="Century Gothic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Souhrn různě velikých zrn kameniva označujeme jako 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  <a:hlinkClick r:id="rId2" tooltip="Velikost sít pro specifikaci frakcí kameniva (podle EN 1620)"/>
              </a:rPr>
              <a:t>frakci kameniva</a:t>
            </a:r>
            <a:r>
              <a:rPr lang="cs-CZ" altLang="cs-CZ" sz="2800">
                <a:latin typeface="Century Gothic" pitchFamily="34" charset="0"/>
                <a:hlinkClick r:id="rId2" tooltip="Velikost sít pro specifikaci frakcí kameniva (podle EN 1620)"/>
              </a:rPr>
              <a:t> </a:t>
            </a:r>
            <a:r>
              <a:rPr lang="cs-CZ" altLang="cs-CZ" sz="2800">
                <a:latin typeface="Century Gothic" pitchFamily="34" charset="0"/>
              </a:rPr>
              <a:t>– např. frakce 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4/8</a:t>
            </a:r>
            <a:r>
              <a:rPr lang="cs-CZ" altLang="cs-CZ" sz="2800">
                <a:latin typeface="Century Gothic" pitchFamily="34" charset="0"/>
              </a:rPr>
              <a:t> znamená, že se jedná o zrna kameniva velikosti od 4 mm do 8 mm, frakce 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16/32</a:t>
            </a:r>
            <a:r>
              <a:rPr lang="cs-CZ" altLang="cs-CZ" sz="2800">
                <a:latin typeface="Century Gothic" pitchFamily="34" charset="0"/>
              </a:rPr>
              <a:t> od 16 mm do 32 mm atd. Jde o označení kameniva podle velikosti dolního (d) a horního (D) síta - tj. označení 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d/D</a:t>
            </a:r>
            <a:r>
              <a:rPr lang="cs-CZ" altLang="cs-CZ" sz="2800">
                <a:latin typeface="Century Gothic" pitchFamily="34" charset="0"/>
              </a:rPr>
              <a:t>. </a:t>
            </a: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457200" y="762000"/>
            <a:ext cx="7848600" cy="393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Frakce kameniva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solidFill>
                <a:srgbClr val="FFFF00"/>
              </a:solidFill>
              <a:latin typeface="Century Gothic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Souhrn různě velikých zrn kameniva označujeme jako 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  <a:hlinkClick r:id="rId2" tooltip="Velikost sít pro specifikaci frakcí kameniva (podle EN 1620)"/>
              </a:rPr>
              <a:t>frakci kameniva</a:t>
            </a:r>
            <a:r>
              <a:rPr lang="cs-CZ" altLang="cs-CZ" sz="2800">
                <a:latin typeface="Century Gothic" pitchFamily="34" charset="0"/>
                <a:hlinkClick r:id="rId2" tooltip="Velikost sít pro specifikaci frakcí kameniva (podle EN 1620)"/>
              </a:rPr>
              <a:t> </a:t>
            </a:r>
            <a:r>
              <a:rPr lang="cs-CZ" altLang="cs-CZ" sz="2800">
                <a:latin typeface="Century Gothic" pitchFamily="34" charset="0"/>
              </a:rPr>
              <a:t>– např. frakce 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4/8</a:t>
            </a:r>
            <a:r>
              <a:rPr lang="cs-CZ" altLang="cs-CZ" sz="2800">
                <a:latin typeface="Century Gothic" pitchFamily="34" charset="0"/>
              </a:rPr>
              <a:t> znamená, že se jedná o zrna kameniva velikosti od 4 mm do 8 mm, frakce 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16/32</a:t>
            </a:r>
            <a:r>
              <a:rPr lang="cs-CZ" altLang="cs-CZ" sz="2800">
                <a:latin typeface="Century Gothic" pitchFamily="34" charset="0"/>
              </a:rPr>
              <a:t> od 16 mm do 32 mm atd. Jde o označení kameniva podle velikosti dolního (d) a horního (D) síta - tj. označení 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d/D</a:t>
            </a:r>
            <a:r>
              <a:rPr lang="cs-CZ" altLang="cs-CZ" sz="2800">
                <a:latin typeface="Century Gothic" pitchFamily="34" charset="0"/>
              </a:rPr>
              <a:t>.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1752600" cy="255587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1200" smtClean="0"/>
              <a:t>KAMENIVO</a:t>
            </a:r>
          </a:p>
        </p:txBody>
      </p:sp>
      <p:sp>
        <p:nvSpPr>
          <p:cNvPr id="14339" name="Text Box 4"/>
          <p:cNvSpPr txBox="1">
            <a:spLocks noChangeArrowheads="1"/>
          </p:cNvSpPr>
          <p:nvPr/>
        </p:nvSpPr>
        <p:spPr bwMode="auto">
          <a:xfrm>
            <a:off x="593725" y="519113"/>
            <a:ext cx="8093075" cy="3935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 u="sng">
                <a:solidFill>
                  <a:srgbClr val="FFFF00"/>
                </a:solidFill>
                <a:latin typeface="Century Gothic" pitchFamily="34" charset="0"/>
              </a:rPr>
              <a:t>Objemová hmotnost kameniva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 u="sng">
              <a:solidFill>
                <a:srgbClr val="FFFF00"/>
              </a:solidFill>
              <a:latin typeface="Century Gothic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Char char="•"/>
            </a:pP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pórovité</a:t>
            </a:r>
            <a:r>
              <a:rPr lang="cs-CZ" altLang="cs-CZ" sz="2800">
                <a:latin typeface="Century Gothic" pitchFamily="34" charset="0"/>
              </a:rPr>
              <a:t> – kamenivo s objemovou hmotností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                    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do 2000 kg.m-3</a:t>
            </a:r>
            <a:r>
              <a:rPr lang="cs-CZ" altLang="cs-CZ" sz="2800">
                <a:latin typeface="Century Gothic" pitchFamily="34" charset="0"/>
              </a:rPr>
              <a:t>. Patří sem škvára, 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                    keramzit, expandovaný perlit.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                    Pórovité kamenivo nachází hlavní  		 uplatnění při výrobě 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lehkých malt</a:t>
            </a:r>
            <a:r>
              <a:rPr lang="cs-CZ" altLang="cs-CZ" sz="2800">
                <a:latin typeface="Century Gothic" pitchFamily="34" charset="0"/>
              </a:rPr>
              <a:t>, 		 omítkových směsí a 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betonů 			 s tepelně-izolačními vlastnostmi</a:t>
            </a:r>
            <a:r>
              <a:rPr lang="cs-CZ" altLang="cs-CZ" sz="2800">
                <a:latin typeface="Century Gothic" pitchFamily="34" charset="0"/>
              </a:rPr>
              <a:t>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1752600" cy="255587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1200" smtClean="0"/>
              <a:t>KAMENIVO</a:t>
            </a:r>
          </a:p>
        </p:txBody>
      </p:sp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533400" y="900113"/>
            <a:ext cx="8229600" cy="265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Char char="•"/>
            </a:pP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  hutné</a:t>
            </a:r>
            <a:r>
              <a:rPr lang="cs-CZ" altLang="cs-CZ" sz="2800">
                <a:latin typeface="Century Gothic" pitchFamily="34" charset="0"/>
              </a:rPr>
              <a:t> – kamenivo s objemovou hmotností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                  v rozmezí 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2000 – 3000 kg.m</a:t>
            </a:r>
            <a:r>
              <a:rPr lang="cs-CZ" altLang="cs-CZ" sz="2800" baseline="30000">
                <a:solidFill>
                  <a:srgbClr val="FFFF00"/>
                </a:solidFill>
                <a:latin typeface="Century Gothic" pitchFamily="34" charset="0"/>
              </a:rPr>
              <a:t>-3.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 baseline="30000">
                <a:solidFill>
                  <a:srgbClr val="FFFF00"/>
                </a:solidFill>
                <a:latin typeface="Century Gothic" pitchFamily="34" charset="0"/>
              </a:rPr>
              <a:t>	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         </a:t>
            </a:r>
            <a:r>
              <a:rPr lang="cs-CZ" altLang="cs-CZ" sz="2800">
                <a:latin typeface="Century Gothic" pitchFamily="34" charset="0"/>
              </a:rPr>
              <a:t>Hutná kameniva jsou základem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                  většiny 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betonů a malt</a:t>
            </a:r>
            <a:r>
              <a:rPr lang="cs-CZ" altLang="cs-CZ" sz="2800">
                <a:latin typeface="Century Gothic" pitchFamily="34" charset="0"/>
              </a:rPr>
              <a:t>, používají se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                  i na násypy nebo pro výrobu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                  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asfaltobetonů.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1752600" cy="255587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1200" smtClean="0"/>
              <a:t>KAMENIVO</a:t>
            </a:r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304800" y="685800"/>
            <a:ext cx="8610600" cy="436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Char char="u"/>
              <a:defRPr sz="32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u"/>
              <a:defRPr sz="24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latin typeface="Verdana" pitchFamily="34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Char char="•"/>
            </a:pPr>
            <a:r>
              <a:rPr lang="cs-CZ" altLang="cs-CZ" sz="2800">
                <a:latin typeface="Century Gothic" pitchFamily="34" charset="0"/>
              </a:rPr>
              <a:t>  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těžké</a:t>
            </a:r>
            <a:r>
              <a:rPr lang="cs-CZ" altLang="cs-CZ" sz="2800">
                <a:latin typeface="Century Gothic" pitchFamily="34" charset="0"/>
              </a:rPr>
              <a:t> –  kamenivo s objemovou hmotností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		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nad 3000 kg.m</a:t>
            </a:r>
            <a:r>
              <a:rPr lang="cs-CZ" altLang="cs-CZ" sz="2800" baseline="30000">
                <a:solidFill>
                  <a:srgbClr val="FFFF00"/>
                </a:solidFill>
                <a:latin typeface="Century Gothic" pitchFamily="34" charset="0"/>
              </a:rPr>
              <a:t>-3</a:t>
            </a:r>
            <a:r>
              <a:rPr lang="cs-CZ" altLang="cs-CZ" sz="2800">
                <a:solidFill>
                  <a:srgbClr val="FFFF00"/>
                </a:solidFill>
                <a:latin typeface="Century Gothic" pitchFamily="34" charset="0"/>
              </a:rPr>
              <a:t> </a:t>
            </a:r>
            <a:r>
              <a:rPr lang="cs-CZ" altLang="cs-CZ" sz="2800">
                <a:latin typeface="Century Gothic" pitchFamily="34" charset="0"/>
              </a:rPr>
              <a:t>Mezi těžká 			kameniva patří 	některé minerály 			přírodního nebo syntetického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		původu –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		syntetický korund – 4000 kg.m-3, 			baryt – 4500 kg.m-3,  					magnetit a hematit – až 5300 kg.m-3  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entury Gothic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entury Gothic" pitchFamily="34" charset="0"/>
              </a:rPr>
              <a:t>		              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62000" y="533400"/>
            <a:ext cx="7620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Zdroje: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KOLÁŘ, Karel a Pavel REITERMAN. </a:t>
            </a:r>
            <a:r>
              <a:rPr lang="cs-CZ" sz="2000" i="1" dirty="0"/>
              <a:t>Stavební materiály: pro SPŠ stavební</a:t>
            </a:r>
            <a:r>
              <a:rPr lang="cs-CZ" sz="2000" dirty="0"/>
              <a:t>. Praha: Grada, 2012. ISBN 978-80-247-4070-6. </a:t>
            </a:r>
          </a:p>
        </p:txBody>
      </p:sp>
    </p:spTree>
    <p:extLst>
      <p:ext uri="{BB962C8B-B14F-4D97-AF65-F5344CB8AC3E}">
        <p14:creationId xmlns:p14="http://schemas.microsoft.com/office/powerpoint/2010/main" val="2762910468"/>
      </p:ext>
    </p:extLst>
  </p:cSld>
  <p:clrMapOvr>
    <a:masterClrMapping/>
  </p:clrMapOvr>
</p:sld>
</file>

<file path=ppt/theme/theme1.xml><?xml version="1.0" encoding="utf-8"?>
<a:theme xmlns:a="http://schemas.openxmlformats.org/drawingml/2006/main" name="Útes">
  <a:themeElements>
    <a:clrScheme name="Útes 5">
      <a:dk1>
        <a:srgbClr val="009999"/>
      </a:dk1>
      <a:lt1>
        <a:srgbClr val="EAEAEA"/>
      </a:lt1>
      <a:dk2>
        <a:srgbClr val="006666"/>
      </a:dk2>
      <a:lt2>
        <a:srgbClr val="FFFFCC"/>
      </a:lt2>
      <a:accent1>
        <a:srgbClr val="339966"/>
      </a:accent1>
      <a:accent2>
        <a:srgbClr val="5E855B"/>
      </a:accent2>
      <a:accent3>
        <a:srgbClr val="AAB8B8"/>
      </a:accent3>
      <a:accent4>
        <a:srgbClr val="C8C8C8"/>
      </a:accent4>
      <a:accent5>
        <a:srgbClr val="ADCAB8"/>
      </a:accent5>
      <a:accent6>
        <a:srgbClr val="547852"/>
      </a:accent6>
      <a:hlink>
        <a:srgbClr val="EEC85E"/>
      </a:hlink>
      <a:folHlink>
        <a:srgbClr val="AA8456"/>
      </a:folHlink>
    </a:clrScheme>
    <a:fontScheme name="Útes">
      <a:majorFont>
        <a:latin typeface="Arial"/>
        <a:ea typeface=""/>
        <a:cs typeface="Arial"/>
      </a:majorFont>
      <a:minorFont>
        <a:latin typeface="Verdan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Útes 1">
        <a:dk1>
          <a:srgbClr val="5B5B49"/>
        </a:dk1>
        <a:lt1>
          <a:srgbClr val="DDDDDD"/>
        </a:lt1>
        <a:dk2>
          <a:srgbClr val="2B2A00"/>
        </a:dk2>
        <a:lt2>
          <a:srgbClr val="E0DFBE"/>
        </a:lt2>
        <a:accent1>
          <a:srgbClr val="878543"/>
        </a:accent1>
        <a:accent2>
          <a:srgbClr val="716E00"/>
        </a:accent2>
        <a:accent3>
          <a:srgbClr val="ACACAA"/>
        </a:accent3>
        <a:accent4>
          <a:srgbClr val="BDBDBD"/>
        </a:accent4>
        <a:accent5>
          <a:srgbClr val="C3C2B0"/>
        </a:accent5>
        <a:accent6>
          <a:srgbClr val="666300"/>
        </a:accent6>
        <a:hlink>
          <a:srgbClr val="CC9900"/>
        </a:hlink>
        <a:folHlink>
          <a:srgbClr val="9966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2">
        <a:dk1>
          <a:srgbClr val="746354"/>
        </a:dk1>
        <a:lt1>
          <a:srgbClr val="FFFFFF"/>
        </a:lt1>
        <a:dk2>
          <a:srgbClr val="523E26"/>
        </a:dk2>
        <a:lt2>
          <a:srgbClr val="E1DFAF"/>
        </a:lt2>
        <a:accent1>
          <a:srgbClr val="CC9900"/>
        </a:accent1>
        <a:accent2>
          <a:srgbClr val="669900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5C8A00"/>
        </a:accent6>
        <a:hlink>
          <a:srgbClr val="CCCC00"/>
        </a:hlink>
        <a:folHlink>
          <a:srgbClr val="AC793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3">
        <a:dk1>
          <a:srgbClr val="667B5B"/>
        </a:dk1>
        <a:lt1>
          <a:srgbClr val="E6E6DA"/>
        </a:lt1>
        <a:dk2>
          <a:srgbClr val="295200"/>
        </a:dk2>
        <a:lt2>
          <a:srgbClr val="F3F2D9"/>
        </a:lt2>
        <a:accent1>
          <a:srgbClr val="808000"/>
        </a:accent1>
        <a:accent2>
          <a:srgbClr val="838D75"/>
        </a:accent2>
        <a:accent3>
          <a:srgbClr val="ACB3AA"/>
        </a:accent3>
        <a:accent4>
          <a:srgbClr val="C4C4BA"/>
        </a:accent4>
        <a:accent5>
          <a:srgbClr val="C0C0AA"/>
        </a:accent5>
        <a:accent6>
          <a:srgbClr val="767F69"/>
        </a:accent6>
        <a:hlink>
          <a:srgbClr val="33CC33"/>
        </a:hlink>
        <a:folHlink>
          <a:srgbClr val="33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4">
        <a:dk1>
          <a:srgbClr val="86615A"/>
        </a:dk1>
        <a:lt1>
          <a:srgbClr val="FFFFFF"/>
        </a:lt1>
        <a:dk2>
          <a:srgbClr val="633427"/>
        </a:dk2>
        <a:lt2>
          <a:srgbClr val="E9DDCD"/>
        </a:lt2>
        <a:accent1>
          <a:srgbClr val="A34545"/>
        </a:accent1>
        <a:accent2>
          <a:srgbClr val="C86400"/>
        </a:accent2>
        <a:accent3>
          <a:srgbClr val="B7AEAC"/>
        </a:accent3>
        <a:accent4>
          <a:srgbClr val="DADADA"/>
        </a:accent4>
        <a:accent5>
          <a:srgbClr val="CEB0B0"/>
        </a:accent5>
        <a:accent6>
          <a:srgbClr val="B55A00"/>
        </a:accent6>
        <a:hlink>
          <a:srgbClr val="ECAE00"/>
        </a:hlink>
        <a:folHlink>
          <a:srgbClr val="BAA8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5">
        <a:dk1>
          <a:srgbClr val="009999"/>
        </a:dk1>
        <a:lt1>
          <a:srgbClr val="EAEAEA"/>
        </a:lt1>
        <a:dk2>
          <a:srgbClr val="006666"/>
        </a:dk2>
        <a:lt2>
          <a:srgbClr val="FFFFCC"/>
        </a:lt2>
        <a:accent1>
          <a:srgbClr val="339966"/>
        </a:accent1>
        <a:accent2>
          <a:srgbClr val="5E855B"/>
        </a:accent2>
        <a:accent3>
          <a:srgbClr val="AAB8B8"/>
        </a:accent3>
        <a:accent4>
          <a:srgbClr val="C8C8C8"/>
        </a:accent4>
        <a:accent5>
          <a:srgbClr val="ADCAB8"/>
        </a:accent5>
        <a:accent6>
          <a:srgbClr val="547852"/>
        </a:accent6>
        <a:hlink>
          <a:srgbClr val="EEC85E"/>
        </a:hlink>
        <a:folHlink>
          <a:srgbClr val="AA845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6">
        <a:dk1>
          <a:srgbClr val="B8A47C"/>
        </a:dk1>
        <a:lt1>
          <a:srgbClr val="FFFFFF"/>
        </a:lt1>
        <a:dk2>
          <a:srgbClr val="A68A58"/>
        </a:dk2>
        <a:lt2>
          <a:srgbClr val="DAD79C"/>
        </a:lt2>
        <a:accent1>
          <a:srgbClr val="816B35"/>
        </a:accent1>
        <a:accent2>
          <a:srgbClr val="FFCC00"/>
        </a:accent2>
        <a:accent3>
          <a:srgbClr val="D0C4B4"/>
        </a:accent3>
        <a:accent4>
          <a:srgbClr val="DADADA"/>
        </a:accent4>
        <a:accent5>
          <a:srgbClr val="C1BAAE"/>
        </a:accent5>
        <a:accent6>
          <a:srgbClr val="E7B900"/>
        </a:accent6>
        <a:hlink>
          <a:srgbClr val="0066CC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7">
        <a:dk1>
          <a:srgbClr val="336699"/>
        </a:dk1>
        <a:lt1>
          <a:srgbClr val="F8F8F8"/>
        </a:lt1>
        <a:dk2>
          <a:srgbClr val="003366"/>
        </a:dk2>
        <a:lt2>
          <a:srgbClr val="D1DDD4"/>
        </a:lt2>
        <a:accent1>
          <a:srgbClr val="3399FF"/>
        </a:accent1>
        <a:accent2>
          <a:srgbClr val="006699"/>
        </a:accent2>
        <a:accent3>
          <a:srgbClr val="AAADB8"/>
        </a:accent3>
        <a:accent4>
          <a:srgbClr val="D4D4D4"/>
        </a:accent4>
        <a:accent5>
          <a:srgbClr val="ADCAFF"/>
        </a:accent5>
        <a:accent6>
          <a:srgbClr val="005C8A"/>
        </a:accent6>
        <a:hlink>
          <a:srgbClr val="86C0CE"/>
        </a:hlink>
        <a:folHlink>
          <a:srgbClr val="008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Cliff</Template>
  <TotalTime>0</TotalTime>
  <Words>502</Words>
  <Application>Microsoft Office PowerPoint</Application>
  <PresentationFormat>Předvádění na obrazovce (4:3)</PresentationFormat>
  <Paragraphs>112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Útes</vt:lpstr>
      <vt:lpstr>Prezentace aplikace PowerPoint</vt:lpstr>
      <vt:lpstr>Prezentace aplikace PowerPoint</vt:lpstr>
      <vt:lpstr>KAMENIVO</vt:lpstr>
      <vt:lpstr>KAMENIVO</vt:lpstr>
      <vt:lpstr>KAMENIVO</vt:lpstr>
      <vt:lpstr>KAMENIVO</vt:lpstr>
      <vt:lpstr>KAMENIVO</vt:lpstr>
      <vt:lpstr>KAMENIVO</vt:lpstr>
      <vt:lpstr>KAMENIVO</vt:lpstr>
      <vt:lpstr>KAMENIVO</vt:lpstr>
      <vt:lpstr>KAMENIVO</vt:lpstr>
      <vt:lpstr>KAMENIVO</vt:lpstr>
      <vt:lpstr>KAMENIVO</vt:lpstr>
      <vt:lpstr>KAMENIVO</vt:lpstr>
      <vt:lpstr>KAMENIVO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2013-11-04T18:15:19Z</dcterms:created>
  <dcterms:modified xsi:type="dcterms:W3CDTF">2013-12-08T08:55:31Z</dcterms:modified>
</cp:coreProperties>
</file>