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1E2F9-CFC7-4A79-9E6E-BBC3BC5D466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1C17C-E798-46C1-89B4-1D6E045D3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88D8E-F546-4D10-A28F-C2B99154404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659F8-2797-4314-81B8-E73939BD3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2475-E7EE-47D0-8028-335422FED65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522F5-6690-43CF-8995-CA4766C65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9606C-91D7-4003-A08A-59F7C42F4DC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47B08-81D7-4E5A-8964-0C378C146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56F6C-B90B-48DC-8E6B-9327539C18D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20F96B-9364-4A84-958E-0B9D07722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632EB-8103-4894-AA5C-96362D429EF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1073-D68B-4F60-B08C-5837E0AB7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FDA4A-7DE7-47EB-A9FB-6A19E0E0F29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154F-9606-4A12-9CEE-6F963E2095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27ACC-8CD4-4E35-9AEA-56E302A6ACB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F2AE5-832D-44FC-BC9E-6B35F849D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3D49D-E163-4295-8E75-D25A5CDBF6B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CE2F1-6732-4D9C-86B4-833D2884E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5AD61-A1D9-4711-AFBC-D947AF5A47F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D0A6E-9A40-4EFF-A609-F2EE529D6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ABDDE-1497-4723-A9C4-7A36B8B5E77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85914-D519-47D2-80A9-ED980BF46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3482CD-798A-4E88-8010-B5076D11A9B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879ADD-F928-449C-80E2-CAC1CA2CA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6/Hypogymnia_physodes_010108.jpg/258px-Hypogymnia_physodes_010108.jpg" TargetMode="External"/><Relationship Id="rId2" Type="http://schemas.openxmlformats.org/officeDocument/2006/relationships/hyperlink" Target="http://upload.wikimedia.org/wikipedia/commons/thumb/4/47/Rhizocarpon_geographicum_on_quartz.jpg/258px-Rhizocarpon_geographicum_on_quartz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2/27/Usnea_1_(2005_07_19).jpg/258px-Usnea_1_(2005_07_19).jpg" TargetMode="External"/><Relationship Id="rId4" Type="http://schemas.openxmlformats.org/officeDocument/2006/relationships/hyperlink" Target="http://upload.wikimedia.org/wikipedia/commons/thumb/7/72/Cladonia_rangiferina.jpeg/258px-Cladonia_rangiferina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825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VY_32_INOVACE_136_Lišejníky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lišejníky</a:t>
            </a:r>
            <a:endParaRPr lang="cs-CZ" sz="8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6000" b="1" i="1" smtClean="0">
                <a:solidFill>
                  <a:srgbClr val="FFC000"/>
                </a:solidFill>
                <a:latin typeface="Arial" charset="0"/>
                <a:cs typeface="Arial" charset="0"/>
              </a:rPr>
              <a:t>VÝSKYT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6000" b="1" i="1" smtClean="0">
                <a:solidFill>
                  <a:srgbClr val="FFC000"/>
                </a:solidFill>
                <a:latin typeface="Arial" charset="0"/>
                <a:cs typeface="Arial" charset="0"/>
              </a:rPr>
              <a:t>VÝZNAM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4357688"/>
            <a:ext cx="8456613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i="1"/>
              <a:t>Tento materiál poskytuje žákům informace</a:t>
            </a:r>
          </a:p>
          <a:p>
            <a:r>
              <a:rPr lang="cs-CZ" sz="3200" b="1" i="1"/>
              <a:t> o významu a výskytu </a:t>
            </a:r>
            <a:r>
              <a:rPr lang="cs-CZ" sz="3200" b="1" i="1">
                <a:solidFill>
                  <a:srgbClr val="7030A0"/>
                </a:solidFill>
              </a:rPr>
              <a:t>lišejníků</a:t>
            </a:r>
            <a:r>
              <a:rPr lang="cs-CZ" sz="3200" b="1" i="1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informace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839200" cy="5500688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lišejníky jsou samostatnou skupinou  organismů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lišejník je tvořen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dvěma organismy</a:t>
            </a:r>
            <a:endParaRPr lang="cs-CZ" sz="3600" b="1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jedním je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HOUBA</a:t>
            </a:r>
            <a:r>
              <a:rPr lang="cs-CZ" sz="3600" b="1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cs-CZ" sz="3600" smtClean="0">
                <a:solidFill>
                  <a:schemeClr val="tx1"/>
                </a:solidFill>
                <a:latin typeface="Arial" charset="0"/>
                <a:cs typeface="Arial" charset="0"/>
              </a:rPr>
              <a:t>a d</a:t>
            </a:r>
            <a:r>
              <a:rPr lang="cs-CZ" sz="3600" smtClean="0">
                <a:latin typeface="Arial" charset="0"/>
                <a:cs typeface="Arial" charset="0"/>
              </a:rPr>
              <a:t>ruhým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ŘASA</a:t>
            </a:r>
            <a:r>
              <a:rPr lang="cs-CZ" sz="3600" smtClean="0">
                <a:latin typeface="Arial" charset="0"/>
                <a:cs typeface="Arial" charset="0"/>
              </a:rPr>
              <a:t> nebo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SINICE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organismy žijí v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symbióze</a:t>
            </a:r>
            <a:r>
              <a:rPr lang="cs-CZ" sz="3600" smtClean="0">
                <a:latin typeface="Arial" charset="0"/>
                <a:cs typeface="Arial" charset="0"/>
              </a:rPr>
              <a:t> (souladu)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tělo se nazývá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stélka</a:t>
            </a: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lišejníky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rostou velmi pomalu </a:t>
            </a:r>
            <a:r>
              <a:rPr lang="cs-CZ" sz="3600" smtClean="0">
                <a:latin typeface="Arial" charset="0"/>
                <a:cs typeface="Arial" charset="0"/>
              </a:rPr>
              <a:t>(1-10 mm za rok)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Lišejník zeměpisný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71625" y="1357313"/>
            <a:ext cx="5500688" cy="371475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5214938"/>
            <a:ext cx="83121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Roste na skalách, kamenných zídkách, někdy i na kůře stromů.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Terčovka bublinatá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43063" y="1357313"/>
            <a:ext cx="5214937" cy="3425825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85875" y="4786313"/>
            <a:ext cx="6604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Roste nejčastěji na kůře stromů, </a:t>
            </a:r>
          </a:p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ale i na holé zemi.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1563" y="3786188"/>
            <a:ext cx="2457450" cy="1847850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63" y="271462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2786063"/>
            <a:ext cx="61261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7030A0"/>
                </a:solidFill>
                <a:cs typeface="Arial" charset="0"/>
              </a:rPr>
              <a:t>Dutohlávka sobí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25" y="5842000"/>
            <a:ext cx="44608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solidFill>
                  <a:srgbClr val="7030A0"/>
                </a:solidFill>
                <a:cs typeface="Arial" charset="0"/>
              </a:rPr>
              <a:t>Provazovka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7188" y="5572125"/>
            <a:ext cx="40386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Vyskytuje se běžně </a:t>
            </a:r>
          </a:p>
          <a:p>
            <a:r>
              <a:rPr lang="cs-CZ" sz="3200" b="1">
                <a:solidFill>
                  <a:srgbClr val="C00000"/>
                </a:solidFill>
              </a:rPr>
              <a:t>na pařezech.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95750" y="1071563"/>
            <a:ext cx="50482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Na větvích, hlavně </a:t>
            </a:r>
          </a:p>
          <a:p>
            <a:r>
              <a:rPr lang="cs-CZ" sz="3200" b="1">
                <a:solidFill>
                  <a:srgbClr val="C00000"/>
                </a:solidFill>
              </a:rPr>
              <a:t>v horských lesích,</a:t>
            </a:r>
          </a:p>
          <a:p>
            <a:r>
              <a:rPr lang="cs-CZ" sz="3200" b="1">
                <a:solidFill>
                  <a:srgbClr val="C00000"/>
                </a:solidFill>
              </a:rPr>
              <a:t>se nacházejí provazovky.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výskyt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357313"/>
            <a:ext cx="8686800" cy="550068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lišejníky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nejsou náročné </a:t>
            </a:r>
            <a:r>
              <a:rPr lang="cs-CZ" smtClean="0">
                <a:latin typeface="Arial" charset="0"/>
                <a:cs typeface="Arial" charset="0"/>
              </a:rPr>
              <a:t>na prostředí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u="sng" smtClean="0">
                <a:latin typeface="Arial" charset="0"/>
                <a:cs typeface="Arial" charset="0"/>
              </a:rPr>
              <a:t>vyskytují se tam, kde většina rostlin nemůže přežít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u="sng" smtClean="0">
                <a:latin typeface="Arial" charset="0"/>
                <a:cs typeface="Arial" charset="0"/>
              </a:rPr>
              <a:t>nacházíme je na holích skalách, kůře stromů, na holé zemi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některé lišejníky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reagují na znečištění ovzduší</a:t>
            </a: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nerostou v okolí průmyslových měst </a:t>
            </a:r>
            <a:r>
              <a:rPr lang="cs-CZ" smtClean="0">
                <a:latin typeface="Arial" charset="0"/>
                <a:cs typeface="Arial" charset="0"/>
              </a:rPr>
              <a:t>(provazovky)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u nás téměř vyhynuly</a:t>
            </a: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v"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význam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6868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b="1" i="1" smtClean="0">
                <a:latin typeface="Arial" charset="0"/>
                <a:cs typeface="Arial" charset="0"/>
              </a:rPr>
              <a:t>lišejníky jsou </a:t>
            </a:r>
            <a:r>
              <a:rPr lang="cs-CZ" sz="40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potravou zvířat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  </a:t>
            </a:r>
            <a:r>
              <a:rPr lang="cs-CZ" sz="4000" b="1" i="1" smtClean="0">
                <a:latin typeface="Arial" charset="0"/>
                <a:cs typeface="Arial" charset="0"/>
              </a:rPr>
              <a:t>(např. sobů)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i="1" smtClean="0">
                <a:latin typeface="Arial" charset="0"/>
                <a:cs typeface="Arial" charset="0"/>
              </a:rPr>
              <a:t>slouží jako </a:t>
            </a:r>
            <a:r>
              <a:rPr lang="cs-CZ" sz="40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úkryt hmyzu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  </a:t>
            </a:r>
            <a:r>
              <a:rPr lang="cs-CZ" sz="4000" b="1" i="1" smtClean="0">
                <a:latin typeface="Arial" charset="0"/>
                <a:cs typeface="Arial" charset="0"/>
              </a:rPr>
              <a:t>a některých drobných živočichů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i="1" smtClean="0">
                <a:latin typeface="Arial" charset="0"/>
                <a:cs typeface="Arial" charset="0"/>
              </a:rPr>
              <a:t>používají se ve </a:t>
            </a:r>
            <a:r>
              <a:rPr lang="cs-CZ" sz="4000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farmaceutickém průmyslu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4000" b="1" i="1" smtClean="0"/>
          </a:p>
          <a:p>
            <a:pPr eaLnBrk="1" hangingPunct="1">
              <a:buFont typeface="Wingdings" pitchFamily="2" charset="2"/>
              <a:buChar char="§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Z kterých </a:t>
            </a: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organismů </a:t>
            </a:r>
            <a:r>
              <a:rPr lang="cs-CZ" sz="4000" smtClean="0">
                <a:latin typeface="Arial" charset="0"/>
                <a:cs typeface="Arial" charset="0"/>
              </a:rPr>
              <a:t>se skládá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    lišejník?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Které lišejníky </a:t>
            </a: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znáš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Kde se </a:t>
            </a: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vyskytují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Jaký mají lišejníky </a:t>
            </a: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význam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 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Kde lišejníky </a:t>
            </a:r>
            <a:r>
              <a:rPr lang="cs-CZ" sz="40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nerostou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600" dirty="0" smtClean="0">
                <a:hlinkClick r:id="rId2"/>
              </a:rPr>
              <a:t>http://upload.wikimedia.org/wikipedia/commons/thumb/4/47/Rhizocarpon_geographicum_on_quartz.jpg/258px-Rhizocarpon_geographicum_on_quartz.jpg</a:t>
            </a: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600" dirty="0" smtClean="0">
                <a:hlinkClick r:id="rId3"/>
              </a:rPr>
              <a:t>http://upload.wikimedia.org/wikipedia/commons/thumb/d/d6/Hypogymnia_physodes_010108.jpg/258px-Hypogymnia_physodes_010108.jpg</a:t>
            </a:r>
            <a:r>
              <a:rPr lang="cs-CZ" sz="26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600" dirty="0" smtClean="0">
                <a:hlinkClick r:id="rId4"/>
              </a:rPr>
              <a:t>http://upload.wikimedia.org/wikipedia/commons/thumb/7/72/Cladonia_rangiferina.jpeg/258px-Cladonia_rangiferina.jpeg</a:t>
            </a: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600" dirty="0" smtClean="0">
                <a:hlinkClick r:id="rId5"/>
              </a:rPr>
              <a:t>http://upload.wikimedia.org/wikipedia/commons/thumb/2/27/Usnea_1_%282005_07_19%29.jpg/258px-Usnea_1_%282005_07_19%29.jpg</a:t>
            </a: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136</TotalTime>
  <Words>194</Words>
  <Application>Microsoft Office PowerPoint</Application>
  <PresentationFormat>On-screen Show (4:3)</PresentationFormat>
  <Paragraphs>48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10</vt:i4>
      </vt:variant>
    </vt:vector>
  </HeadingPairs>
  <TitlesOfParts>
    <vt:vector size="26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24</cp:revision>
  <dcterms:created xsi:type="dcterms:W3CDTF">2011-11-13T08:23:43Z</dcterms:created>
  <dcterms:modified xsi:type="dcterms:W3CDTF">2012-03-19T10:00:20Z</dcterms:modified>
</cp:coreProperties>
</file>