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8" r:id="rId1"/>
  </p:sldMasterIdLst>
  <p:sldIdLst>
    <p:sldId id="314" r:id="rId2"/>
    <p:sldId id="256" r:id="rId3"/>
    <p:sldId id="294" r:id="rId4"/>
    <p:sldId id="295" r:id="rId5"/>
    <p:sldId id="296" r:id="rId6"/>
    <p:sldId id="297" r:id="rId7"/>
    <p:sldId id="298" r:id="rId8"/>
    <p:sldId id="299" r:id="rId9"/>
    <p:sldId id="303" r:id="rId10"/>
    <p:sldId id="300" r:id="rId11"/>
    <p:sldId id="301" r:id="rId12"/>
    <p:sldId id="302" r:id="rId13"/>
    <p:sldId id="304" r:id="rId14"/>
    <p:sldId id="305" r:id="rId15"/>
    <p:sldId id="311" r:id="rId16"/>
    <p:sldId id="307" r:id="rId17"/>
    <p:sldId id="31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6104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6105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6A5ED-55A0-4827-A25D-231C64B92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5A35F0-C2B3-40A7-8C28-42FCE7111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3FCE1-EF22-4348-BFF4-1AF56C2DE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CDA74-F4EC-489F-98DC-FF2C5DBA3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30935-6721-465F-88D4-08810A1036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ACA47-6C3B-40BF-88AC-DA134345E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4DD5A4-4C4D-45DD-8C3B-2B2FE237F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774ABA-05F7-4029-A7B5-6A0893C8C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D5B6D1-FDA0-4F93-9448-6AA045CB7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F8E3F-A419-42CC-AD9B-983E729F9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3A17AE-FD5D-4957-8726-D8A71536B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505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0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1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2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3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4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7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8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69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0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2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4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6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7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8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507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5080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83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fld id="{7658E40D-C410-4447-9780-5D8BD353E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5084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0" r:id="rId1"/>
    <p:sldLayoutId id="2147483679" r:id="rId2"/>
    <p:sldLayoutId id="2147483678" r:id="rId3"/>
    <p:sldLayoutId id="2147483677" r:id="rId4"/>
    <p:sldLayoutId id="2147483676" r:id="rId5"/>
    <p:sldLayoutId id="2147483675" r:id="rId6"/>
    <p:sldLayoutId id="2147483674" r:id="rId7"/>
    <p:sldLayoutId id="2147483673" r:id="rId8"/>
    <p:sldLayoutId id="2147483672" r:id="rId9"/>
    <p:sldLayoutId id="2147483671" r:id="rId10"/>
    <p:sldLayoutId id="2147483670" r:id="rId11"/>
  </p:sldLayoutIdLst>
  <p:transition>
    <p:fade thruBlk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785" name="Group 41"/>
          <p:cNvGraphicFramePr>
            <a:graphicFrameLocks noGrp="1"/>
          </p:cNvGraphicFramePr>
          <p:nvPr>
            <p:ph idx="4294967295"/>
          </p:nvPr>
        </p:nvGraphicFramePr>
        <p:xfrm>
          <a:off x="1331913" y="1196975"/>
          <a:ext cx="6707187" cy="397064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VY_32_INOVACE_24-07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Lefan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3.5.2013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Cihlářské výrobky </a:t>
            </a:r>
            <a:br>
              <a:rPr lang="cs-CZ" dirty="0" smtClean="0"/>
            </a:br>
            <a:r>
              <a:rPr lang="cs-CZ" dirty="0" smtClean="0"/>
              <a:t>pro svislé konstrukce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538538" cy="558800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96975"/>
            <a:ext cx="8507413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Cihlářské výrobky pro svislé konstrukce</a:t>
            </a:r>
            <a:endParaRPr lang="cs-CZ" dirty="0" smtClean="0">
              <a:solidFill>
                <a:schemeClr val="tx2">
                  <a:lumMod val="9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zdící materiály pro vnější obvodové stěny</a:t>
            </a:r>
          </a:p>
          <a:p>
            <a:pPr eaLnBrk="1" hangingPunct="1">
              <a:defRPr/>
            </a:pPr>
            <a:r>
              <a:rPr lang="cs-CZ" sz="2800" dirty="0" smtClean="0"/>
              <a:t>cihly pro vnitřní stěny</a:t>
            </a:r>
          </a:p>
          <a:p>
            <a:pPr eaLnBrk="1" hangingPunct="1">
              <a:defRPr/>
            </a:pPr>
            <a:r>
              <a:rPr lang="cs-CZ" sz="2800" dirty="0" smtClean="0"/>
              <a:t>cihly pro zvláštní určení (lícové, kanalizační, komínovky)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558800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981075"/>
            <a:ext cx="8137525" cy="33115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cihly plné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 – CP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		</a:t>
            </a:r>
            <a:r>
              <a:rPr lang="cs-CZ" sz="2800" dirty="0" smtClean="0"/>
              <a:t>malý formát – 250 × 120 × 65 mm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		</a:t>
            </a:r>
            <a:r>
              <a:rPr lang="cs-CZ" sz="2800" dirty="0" smtClean="0"/>
              <a:t>metrický formát – 240 × 115 × 72 mm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		</a:t>
            </a:r>
            <a:r>
              <a:rPr lang="cs-CZ" sz="2800" dirty="0" smtClean="0"/>
              <a:t>velký formát – 290 × 140 × 65 mm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>
              <a:solidFill>
                <a:schemeClr val="tx2">
                  <a:lumMod val="90000"/>
                </a:schemeClr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Vyrábí se pálené nebo nepálené (sušené).</a:t>
            </a:r>
          </a:p>
        </p:txBody>
      </p:sp>
      <p:pic>
        <p:nvPicPr>
          <p:cNvPr id="15363" name="Obrázek 3" descr="cihla_plna_pálená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365625"/>
            <a:ext cx="190500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6" descr="cihlaCP.jpg"/>
          <p:cNvPicPr>
            <a:picLocks noChangeAspect="1"/>
          </p:cNvPicPr>
          <p:nvPr/>
        </p:nvPicPr>
        <p:blipFill>
          <a:blip r:embed="rId3">
            <a:lum contrast="40000"/>
          </a:blip>
          <a:srcRect/>
          <a:stretch>
            <a:fillRect/>
          </a:stretch>
        </p:blipFill>
        <p:spPr bwMode="auto">
          <a:xfrm>
            <a:off x="5219700" y="4437063"/>
            <a:ext cx="1766888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7"/>
          <p:cNvSpPr txBox="1">
            <a:spLocks noChangeArrowheads="1"/>
          </p:cNvSpPr>
          <p:nvPr/>
        </p:nvSpPr>
        <p:spPr bwMode="auto">
          <a:xfrm>
            <a:off x="1331913" y="5732463"/>
            <a:ext cx="1584325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000"/>
              <a:t>Pálená cihla</a:t>
            </a:r>
          </a:p>
        </p:txBody>
      </p:sp>
      <p:sp>
        <p:nvSpPr>
          <p:cNvPr id="15366" name="TextovéPole 8"/>
          <p:cNvSpPr txBox="1">
            <a:spLocks noChangeArrowheads="1"/>
          </p:cNvSpPr>
          <p:nvPr/>
        </p:nvSpPr>
        <p:spPr bwMode="auto">
          <a:xfrm>
            <a:off x="5219700" y="6021388"/>
            <a:ext cx="18843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000"/>
              <a:t>Nepálená cihla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2962275" cy="4143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pic>
        <p:nvPicPr>
          <p:cNvPr id="16386" name="Zástupný symbol pro obsah 3" descr="VAZBA-BEHOUNOV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916113"/>
            <a:ext cx="2857500" cy="1381125"/>
          </a:xfrm>
        </p:spPr>
      </p:pic>
      <p:pic>
        <p:nvPicPr>
          <p:cNvPr id="16387" name="Obrázek 7" descr="VAZBA-VAZAKOV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1844675"/>
            <a:ext cx="285750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8" descr="VAZBA-POLOKRIZOVA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7088" y="4365625"/>
            <a:ext cx="285750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9" descr="VAZBA-KRIZOVA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4365625"/>
            <a:ext cx="285750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0"/>
          <p:cNvSpPr txBox="1">
            <a:spLocks noChangeArrowheads="1"/>
          </p:cNvSpPr>
          <p:nvPr/>
        </p:nvSpPr>
        <p:spPr bwMode="auto">
          <a:xfrm>
            <a:off x="755650" y="692150"/>
            <a:ext cx="3841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2400"/>
              <a:t>Vazby zdiva z cihel plných: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55650" y="1412875"/>
            <a:ext cx="30241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1400"/>
              <a:t>Běhounová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787900" y="1412875"/>
            <a:ext cx="958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1400"/>
              <a:t>Vazáková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00113" y="3933825"/>
            <a:ext cx="1120775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1400"/>
              <a:t>Polokřížová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932363" y="3933825"/>
            <a:ext cx="792162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 sz="1400"/>
              <a:t>Křížová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2962275" cy="4143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28082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cihly dutinové</a:t>
            </a: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 – CD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 Cihla příčkovka dutinová - </a:t>
            </a:r>
            <a:r>
              <a:rPr lang="cs-CZ" sz="2800" dirty="0" err="1" smtClean="0"/>
              <a:t>Pk</a:t>
            </a:r>
            <a:r>
              <a:rPr lang="cs-CZ" sz="2800" dirty="0" smtClean="0"/>
              <a:t>-CD2 </a:t>
            </a:r>
          </a:p>
          <a:p>
            <a:pPr eaLnBrk="1" hangingPunct="1">
              <a:defRPr/>
            </a:pPr>
            <a:r>
              <a:rPr lang="cs-CZ" sz="2800" dirty="0" smtClean="0"/>
              <a:t>290 x 140 x 65 mm</a:t>
            </a:r>
            <a:endParaRPr lang="cs-CZ" sz="2800" dirty="0" smtClean="0">
              <a:solidFill>
                <a:schemeClr val="tx2">
                  <a:lumMod val="90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800" dirty="0" smtClean="0"/>
              <a:t>převážná část otvorů je tvořena dutinami</a:t>
            </a:r>
          </a:p>
          <a:p>
            <a:pPr eaLnBrk="1" hangingPunct="1">
              <a:defRPr/>
            </a:pPr>
            <a:r>
              <a:rPr lang="cs-CZ" sz="2800" dirty="0" smtClean="0"/>
              <a:t>pro příčky</a:t>
            </a:r>
          </a:p>
        </p:txBody>
      </p:sp>
      <p:pic>
        <p:nvPicPr>
          <p:cNvPr id="17411" name="Obrázek 3" descr="Cihla_dutinová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716338"/>
            <a:ext cx="3024187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106738" cy="414337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23050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 dirty="0" smtClean="0">
                <a:solidFill>
                  <a:schemeClr val="tx2"/>
                </a:solidFill>
              </a:rPr>
              <a:t>cihly děrované </a:t>
            </a:r>
            <a:r>
              <a:rPr lang="cs-CZ" sz="2800" dirty="0" smtClean="0">
                <a:solidFill>
                  <a:schemeClr val="tx2"/>
                </a:solidFill>
              </a:rPr>
              <a:t>– CD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>
              <a:solidFill>
                <a:schemeClr val="tx2"/>
              </a:solidFill>
            </a:endParaRPr>
          </a:p>
          <a:p>
            <a:pPr eaLnBrk="1" hangingPunct="1">
              <a:defRPr/>
            </a:pPr>
            <a:r>
              <a:rPr lang="cs-CZ" sz="2800" dirty="0" smtClean="0"/>
              <a:t>s větším počtem děr a štěrbin </a:t>
            </a:r>
          </a:p>
          <a:p>
            <a:pPr eaLnBrk="1" hangingPunct="1">
              <a:defRPr/>
            </a:pPr>
            <a:r>
              <a:rPr lang="cs-CZ" sz="2800" dirty="0" smtClean="0">
                <a:solidFill>
                  <a:schemeClr val="tx2"/>
                </a:solidFill>
              </a:rPr>
              <a:t>voštinové nebo metrického formátu</a:t>
            </a:r>
          </a:p>
        </p:txBody>
      </p:sp>
      <p:pic>
        <p:nvPicPr>
          <p:cNvPr id="18435" name="Obrázek 3" descr="CV1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284538"/>
            <a:ext cx="23050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4" descr="cihlaCDm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3429000"/>
            <a:ext cx="2520950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900113" y="5157788"/>
            <a:ext cx="33115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 b="1"/>
              <a:t>Cihla voštinová – CV14</a:t>
            </a:r>
          </a:p>
          <a:p>
            <a:pPr eaLnBrk="0" hangingPunct="0"/>
            <a:r>
              <a:rPr lang="cs-CZ" sz="2000" b="1"/>
              <a:t>290 x 140 x 140 mm</a:t>
            </a:r>
          </a:p>
          <a:p>
            <a:pPr eaLnBrk="0" hangingPunct="0"/>
            <a:endParaRPr lang="cs-CZ" b="1"/>
          </a:p>
        </p:txBody>
      </p:sp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4427538" y="5229225"/>
            <a:ext cx="42481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 b="1"/>
              <a:t>Cihla děrovaná metrická –  CDm</a:t>
            </a:r>
          </a:p>
          <a:p>
            <a:pPr eaLnBrk="0" hangingPunct="0"/>
            <a:r>
              <a:rPr lang="cs-CZ" sz="2000" b="1"/>
              <a:t>    240 x 115 x 140 mm</a:t>
            </a:r>
          </a:p>
          <a:p>
            <a:pPr eaLnBrk="0" hangingPunct="0"/>
            <a:endParaRPr lang="cs-CZ" sz="2000" b="1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2962275" cy="342900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dirty="0" smtClean="0"/>
              <a:t>Keramika – cihlářské výrobky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125538"/>
            <a:ext cx="82296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lehčené cihly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dirty="0" smtClean="0">
              <a:solidFill>
                <a:schemeClr val="tx2">
                  <a:lumMod val="90000"/>
                </a:schemeClr>
              </a:solidFill>
            </a:endParaRPr>
          </a:p>
          <a:p>
            <a:pPr marL="531813" indent="-531813" eaLnBrk="1" hangingPunct="1">
              <a:defRPr/>
            </a:pPr>
            <a:r>
              <a:rPr lang="cs-CZ" sz="2800" dirty="0" smtClean="0"/>
              <a:t>mají sníženou objemovou hmotnost </a:t>
            </a:r>
            <a:r>
              <a:rPr lang="cs-CZ" sz="2800" dirty="0" err="1" smtClean="0"/>
              <a:t>lehčením</a:t>
            </a:r>
            <a:r>
              <a:rPr lang="cs-CZ" sz="2800" dirty="0" smtClean="0"/>
              <a:t> (dutinami, dírami či štěrbinami, ale hlavně použitím </a:t>
            </a:r>
            <a:r>
              <a:rPr lang="cs-CZ" sz="2800" dirty="0" err="1" smtClean="0"/>
              <a:t>lehčiv</a:t>
            </a:r>
            <a:r>
              <a:rPr lang="cs-CZ" sz="2800" dirty="0" smtClean="0"/>
              <a:t> ve výrobní směsi), čímž vznikne střepově lehčený výrobek (např. POROTHERM, THERMOPOR),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3" name="Obrázek 2" descr="porotherm 44 P+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96752"/>
            <a:ext cx="8050487" cy="4644926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4" name="Obrázek 3" descr="porotherm 44 EKO+ broušená lepidl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08720"/>
            <a:ext cx="8215384" cy="4846092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3" name="Obrázek 2" descr="porotherm 44 EKO+ broušená pě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052736"/>
            <a:ext cx="8460145" cy="4731373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3" name="Obrázek 2" descr="porotherm 30 P+D malta vnitř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268760"/>
            <a:ext cx="8040086" cy="4649688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3" name="Obrázek 2" descr="porotherm 8 P+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980728"/>
            <a:ext cx="5860876" cy="4959203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94075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pic>
        <p:nvPicPr>
          <p:cNvPr id="3" name="Obrázek 2" descr="porotherm 8 profi DRYFI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196752"/>
            <a:ext cx="7655188" cy="4539580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322638" cy="342900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288" y="981075"/>
            <a:ext cx="8229600" cy="2808288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akustické cihly</a:t>
            </a:r>
          </a:p>
          <a:p>
            <a:pPr>
              <a:buFont typeface="Wingdings" pitchFamily="2" charset="2"/>
              <a:buNone/>
              <a:defRPr/>
            </a:pPr>
            <a:endParaRPr lang="cs-CZ" b="1" dirty="0" smtClean="0">
              <a:solidFill>
                <a:schemeClr val="tx2">
                  <a:lumMod val="90000"/>
                </a:schemeClr>
              </a:solidFill>
            </a:endParaRPr>
          </a:p>
          <a:p>
            <a:pPr>
              <a:defRPr/>
            </a:pP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výborné akustické a tepelně akumulační vlastnosti</a:t>
            </a:r>
          </a:p>
          <a:p>
            <a:pPr>
              <a:defRPr/>
            </a:pP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vysoká pevnost v tlaku</a:t>
            </a:r>
          </a:p>
          <a:p>
            <a:pPr>
              <a:buFont typeface="Wingdings" pitchFamily="2" charset="2"/>
              <a:buNone/>
              <a:defRPr/>
            </a:pPr>
            <a:endParaRPr lang="cs-CZ" sz="2800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644900"/>
            <a:ext cx="2376488" cy="292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Obrázek 6" descr="porotherm 36,5 AKU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781300"/>
            <a:ext cx="4152900" cy="358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ícovky.jpg"/>
          <p:cNvPicPr>
            <a:picLocks noChangeAspect="1"/>
          </p:cNvPicPr>
          <p:nvPr/>
        </p:nvPicPr>
        <p:blipFill>
          <a:blip r:embed="rId2" cstate="print">
            <a:lum bright="-30000"/>
          </a:blip>
          <a:stretch>
            <a:fillRect/>
          </a:stretch>
        </p:blipFill>
        <p:spPr>
          <a:xfrm>
            <a:off x="395536" y="764704"/>
            <a:ext cx="8064896" cy="5700883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178175" cy="271462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lícové cihly</a:t>
            </a:r>
          </a:p>
          <a:p>
            <a:pPr>
              <a:defRPr/>
            </a:pP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sz="2800" dirty="0" smtClean="0"/>
              <a:t>určené pro režné zdivo</a:t>
            </a:r>
          </a:p>
          <a:p>
            <a:pPr marL="450850" indent="-450850">
              <a:defRPr/>
            </a:pPr>
            <a:r>
              <a:rPr lang="cs-CZ" sz="2800" dirty="0" smtClean="0"/>
              <a:t>vyznačují se ušlechtilou barvou, přesným  rozměrem, nižší nasákavostí, mrazuvzdorností</a:t>
            </a:r>
          </a:p>
          <a:p>
            <a:pPr marL="450850" indent="-450850">
              <a:defRPr/>
            </a:pPr>
            <a:r>
              <a:rPr lang="cs-CZ" sz="2800" dirty="0" smtClean="0"/>
              <a:t>na lícní ploše mohou být opatřeny engobou nebo dezénem (pískované cihly, rustikované cihly)</a:t>
            </a:r>
          </a:p>
          <a:p>
            <a:pPr marL="450850" indent="-450850">
              <a:defRPr/>
            </a:pPr>
            <a:r>
              <a:rPr lang="cs-CZ" sz="2800" dirty="0" smtClean="0"/>
              <a:t>vyrábějí se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ražením </a:t>
            </a:r>
            <a:r>
              <a:rPr lang="cs-CZ" sz="2800" dirty="0" smtClean="0"/>
              <a:t>nebo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tažením</a:t>
            </a:r>
            <a:endParaRPr lang="cs-CZ" sz="28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106738" cy="414337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Keramika – cihlářské výrobky</a:t>
            </a:r>
            <a:endParaRPr lang="cs-CZ" sz="1400" dirty="0"/>
          </a:p>
        </p:txBody>
      </p:sp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611188" y="1052513"/>
            <a:ext cx="7848600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800"/>
              <a:t>Zdroje:</a:t>
            </a:r>
          </a:p>
          <a:p>
            <a:pPr eaLnBrk="0" hangingPunct="0">
              <a:buFontTx/>
              <a:buChar char="•"/>
            </a:pPr>
            <a:r>
              <a:rPr lang="cs-CZ"/>
              <a:t>   </a:t>
            </a:r>
            <a:r>
              <a:rPr lang="cs-CZ" sz="2400"/>
              <a:t>HELUZ V.O.S. </a:t>
            </a:r>
            <a:r>
              <a:rPr lang="cs-CZ" sz="2400" i="1"/>
              <a:t>Heluz - skvělé cihly pro váš dům</a:t>
            </a:r>
            <a:r>
              <a:rPr lang="cs-CZ" sz="2400"/>
              <a:t> [online]. [cit. 16.5.2013]. Dostupný na WWW: http://www.heluz.cz/</a:t>
            </a:r>
            <a:r>
              <a:rPr lang="cs-CZ"/>
              <a:t>  </a:t>
            </a:r>
          </a:p>
          <a:p>
            <a:pPr eaLnBrk="0" hangingPunct="0">
              <a:buFontTx/>
              <a:buChar char="•"/>
            </a:pPr>
            <a:r>
              <a:rPr lang="cs-CZ"/>
              <a:t>   </a:t>
            </a:r>
            <a:r>
              <a:rPr lang="cs-CZ" sz="2400"/>
              <a:t>WIENERBERGER. </a:t>
            </a:r>
            <a:r>
              <a:rPr lang="cs-CZ" sz="2400" i="1"/>
              <a:t>wienerberger - cihlářský průmysl</a:t>
            </a:r>
            <a:r>
              <a:rPr lang="cs-CZ" sz="2400"/>
              <a:t> [online]. [cit. 16.5.2013]. Dostupný na WWW: http://www.wienerberger.cz/ </a:t>
            </a:r>
          </a:p>
          <a:p>
            <a:pPr eaLnBrk="0" hangingPunct="0">
              <a:buFontTx/>
              <a:buChar char="•"/>
            </a:pPr>
            <a:endParaRPr lang="cs-CZ" sz="240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354</Words>
  <Application>Microsoft Office PowerPoint</Application>
  <PresentationFormat>Předvádění na obrazovce (4:3)</PresentationFormat>
  <Paragraphs>84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Opona</vt:lpstr>
      <vt:lpstr>Prezentace aplikace PowerPoint</vt:lpstr>
      <vt:lpstr>Cihlářské výrobky  pro svislé konstrukce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  <vt:lpstr>Keramika – cihlářské výrobky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2013-12-08T09:07:29Z</dcterms:created>
  <dcterms:modified xsi:type="dcterms:W3CDTF">2013-12-08T09:07:40Z</dcterms:modified>
  <cp:contentStatus/>
</cp:coreProperties>
</file>