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6" r:id="rId7"/>
    <p:sldId id="267" r:id="rId8"/>
    <p:sldId id="269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469F-4824-4852-9312-50882C3C057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2B22CC-38E4-48E2-BFEE-6893C7C35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4AC99-E71C-4AA0-8E30-3A6A728DCEC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425D6B-C10E-494F-B8CA-689ABEE36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1AC42-89A4-4DCF-ACC2-4C5DD073611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247B5-6C38-4EE3-9724-9F022D569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1A87E-2ABA-4448-8F8D-92929ED9E43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98835-1E75-4756-9D31-A9C7F5EDE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265C7-9180-4FF8-89E9-9C574C85340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C94CE3-A847-411E-9774-BEC2783F0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008F7-6E03-4CDE-BE1B-372C7755BE2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27543-17D1-4C8F-9485-0AD7BDE25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EA501-2CA4-42BA-B916-2925EC1D4B4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B0D67-D7DA-41B1-A2FA-137FE4765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4AFAB-2C9F-4280-8402-DAC79B434F1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A6EC0-8201-49F7-8E41-23D627682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192FA-29F0-48C6-B1B9-09974741326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32051-0AD7-4FAE-A71C-57129A09F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99D18-BFDB-4577-9541-D582B8BC20F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FEC84-B0F4-4F12-8085-9A169AC7F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FF463-0EDA-4ABE-A619-ECD41E82BA8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7FBB2-31F7-4E67-9F52-089FE3EAB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494E40-9081-4CB6-8CC8-1D25D92E20D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C6C42D-D5F9-49DD-B216-F2D8F3F3E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0/Regenwurm1.jpg/258px-Regenwurm1.jpg" TargetMode="External"/><Relationship Id="rId3" Type="http://schemas.openxmlformats.org/officeDocument/2006/relationships/hyperlink" Target="http://upload.wikimedia.org/wikipedia/commons/thumb/2/2c/Nuphar_lutea_(Detail)_24072005-1.jpg/225px-Nuphar_lutea_(Detail)_24072005-1.jpg" TargetMode="External"/><Relationship Id="rId7" Type="http://schemas.openxmlformats.org/officeDocument/2006/relationships/hyperlink" Target="http://upload.wikimedia.org/wikipedia/commons/thumb/2/21/Colorado_potato_beetle.jpg/258px-Colorado_potato_beetle.jpg" TargetMode="External"/><Relationship Id="rId2" Type="http://schemas.openxmlformats.org/officeDocument/2006/relationships/hyperlink" Target="http://upload.wikimedia.org/wikipedia/commons/thumb/f/f9/Nymphaea_alba.jpg/225px-Nymphaea_alb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8/Convallaria_majalis_l.jpg/258px-Convallaria_majalis_l.jpg" TargetMode="External"/><Relationship Id="rId11" Type="http://schemas.openxmlformats.org/officeDocument/2006/relationships/hyperlink" Target="http://upload.wikimedia.org/wikipedia/commons/thumb/4/4b/Thymus_serp_1.jpg/258px-Thymus_serp_1.jpg" TargetMode="External"/><Relationship Id="rId5" Type="http://schemas.openxmlformats.org/officeDocument/2006/relationships/hyperlink" Target="http://upload.wikimedia.org/wikipedia/commons/thumb/d/de/Narcissus_pseudonarcissus0.jpg/258px-Narcissus_pseudonarcissus0.jpg" TargetMode="External"/><Relationship Id="rId10" Type="http://schemas.openxmlformats.org/officeDocument/2006/relationships/hyperlink" Target="http://upload.wikimedia.org/wikipedia/commons/thumb/7/79/DendrocoposMajor.jpg/225px-DendrocoposMajor.jpg" TargetMode="External"/><Relationship Id="rId4" Type="http://schemas.openxmlformats.org/officeDocument/2006/relationships/hyperlink" Target="http://upload.wikimedia.org/wikipedia/commons/thumb/6/61/Eendekroos_dicht_bijeen.JPG/258px-Eendekroos_dicht_bijeen.JPG" TargetMode="External"/><Relationship Id="rId9" Type="http://schemas.openxmlformats.org/officeDocument/2006/relationships/hyperlink" Target="http://upload.wikimedia.org/wikipedia/commons/thumb/7/78/Lady_beetle.jpg/258px-Lady_beetle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3/Tagpfauenauge_(Inachis_io)_d1_1.jpg/250px-Tagpfauenauge_(Inachis_io)_d1_1.jpg" TargetMode="External"/><Relationship Id="rId3" Type="http://schemas.openxmlformats.org/officeDocument/2006/relationships/hyperlink" Target="http://upload.wikimedia.org/wikipedia/commons/thumb/c/cb/Viscum_album_fruit.jpg/258px-Viscum_album_fruit.jpg" TargetMode="External"/><Relationship Id="rId7" Type="http://schemas.openxmlformats.org/officeDocument/2006/relationships/hyperlink" Target="http://upload.wikimedia.org/wikipedia/commons/thumb/7/75/Bombus_terrestris1_trzmiel_ziemny_small.jpg/258px-Bombus_terrestris1_trzmiel_ziemny_small.jpg" TargetMode="External"/><Relationship Id="rId2" Type="http://schemas.openxmlformats.org/officeDocument/2006/relationships/hyperlink" Target="http://upload.wikimedia.org/wikipedia/commons/thumb/e/e8/Chorthippus_parallelus.jpg/258px-Chorthippus_parallel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1/Bienen_mit_Brut_2.jpg/258px-Bienen_mit_Brut_2.jpg" TargetMode="External"/><Relationship Id="rId5" Type="http://schemas.openxmlformats.org/officeDocument/2006/relationships/hyperlink" Target="http://upload.wikimedia.org/wikipedia/commons/thumb/e/ec/Armillaria_mellea_lt.jpg/258px-Armillaria_mellea_lt.jpg" TargetMode="External"/><Relationship Id="rId4" Type="http://schemas.openxmlformats.org/officeDocument/2006/relationships/hyperlink" Target="http://upload.wikimedia.org/wikipedia/commons/thumb/3/36/Polyporus_squamosus_Molter.jpg/200px-Polyporus_squamosus_Mol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VY_32_INOVACE_137_Botanika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botanika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1214438"/>
            <a:ext cx="9001125" cy="52863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6000" smtClean="0">
                <a:latin typeface="Arial" charset="0"/>
                <a:cs typeface="Arial" charset="0"/>
              </a:rPr>
              <a:t>Tento materiál poskytne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6000" smtClean="0">
                <a:latin typeface="Arial" charset="0"/>
                <a:cs typeface="Arial" charset="0"/>
              </a:rPr>
              <a:t>žákům základní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6000" smtClean="0">
                <a:latin typeface="Arial" charset="0"/>
                <a:cs typeface="Arial" charset="0"/>
              </a:rPr>
              <a:t>informace o </a:t>
            </a:r>
            <a:r>
              <a:rPr lang="cs-CZ" sz="6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botanice</a:t>
            </a:r>
            <a:r>
              <a:rPr lang="cs-CZ" sz="6000" smtClean="0">
                <a:latin typeface="Arial" charset="0"/>
                <a:cs typeface="Arial" charset="0"/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6000" smtClean="0">
                <a:latin typeface="Arial" charset="0"/>
                <a:cs typeface="Arial" charset="0"/>
              </a:rPr>
              <a:t>a jejím </a:t>
            </a:r>
            <a:r>
              <a:rPr lang="cs-CZ" sz="6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významu</a:t>
            </a:r>
            <a:r>
              <a:rPr lang="cs-CZ" sz="6000" smtClean="0">
                <a:latin typeface="Arial" charset="0"/>
                <a:cs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botanika</a:t>
            </a:r>
            <a:endParaRPr lang="cs-CZ" sz="5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botanika je nauka o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ROSTLINÁCH</a:t>
            </a:r>
            <a:endParaRPr lang="cs-CZ" sz="3600" smtClean="0">
              <a:solidFill>
                <a:srgbClr val="00B05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poznáváme v ní </a:t>
            </a:r>
            <a:r>
              <a:rPr lang="cs-CZ" sz="3600" b="1" i="1" smtClean="0">
                <a:solidFill>
                  <a:srgbClr val="FFC000"/>
                </a:solidFill>
                <a:latin typeface="Arial" charset="0"/>
                <a:cs typeface="Arial" charset="0"/>
              </a:rPr>
              <a:t>život</a:t>
            </a:r>
            <a:r>
              <a:rPr lang="cs-CZ" sz="3600" smtClean="0">
                <a:latin typeface="Arial" charset="0"/>
                <a:cs typeface="Arial" charset="0"/>
              </a:rPr>
              <a:t> rostlin a </a:t>
            </a:r>
            <a:r>
              <a:rPr lang="cs-CZ" sz="3600" b="1" i="1" smtClean="0">
                <a:solidFill>
                  <a:srgbClr val="FFC000"/>
                </a:solidFill>
                <a:latin typeface="Arial" charset="0"/>
                <a:cs typeface="Arial" charset="0"/>
              </a:rPr>
              <a:t>význam </a:t>
            </a:r>
            <a:r>
              <a:rPr lang="cs-CZ" sz="3600" smtClean="0">
                <a:latin typeface="Arial" charset="0"/>
                <a:cs typeface="Arial" charset="0"/>
              </a:rPr>
              <a:t>pro člověka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některé rostliny  jsou </a:t>
            </a:r>
            <a:r>
              <a:rPr lang="cs-CZ" sz="36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užitečné</a:t>
            </a:r>
            <a:r>
              <a:rPr lang="cs-CZ" sz="3600" smtClean="0">
                <a:latin typeface="Arial" charset="0"/>
                <a:cs typeface="Arial" charset="0"/>
              </a:rPr>
              <a:t>, jiné mohou člověku </a:t>
            </a:r>
            <a:r>
              <a:rPr lang="cs-CZ" sz="36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škodit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rostlina je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ŽIVÁ </a:t>
            </a:r>
            <a:r>
              <a:rPr lang="cs-CZ" sz="3600" smtClean="0">
                <a:latin typeface="Arial" charset="0"/>
                <a:cs typeface="Arial" charset="0"/>
              </a:rPr>
              <a:t>přírodnina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rostliny nerostou v </a:t>
            </a:r>
            <a:r>
              <a:rPr lang="cs-CZ" sz="3600" b="1" i="1" smtClean="0">
                <a:solidFill>
                  <a:srgbClr val="0070C0"/>
                </a:solidFill>
                <a:latin typeface="Arial" charset="0"/>
                <a:cs typeface="Arial" charset="0"/>
              </a:rPr>
              <a:t>písku pouští </a:t>
            </a:r>
            <a:r>
              <a:rPr lang="cs-CZ" sz="3600" smtClean="0">
                <a:latin typeface="Arial" charset="0"/>
                <a:cs typeface="Arial" charset="0"/>
              </a:rPr>
              <a:t>a </a:t>
            </a:r>
            <a:r>
              <a:rPr lang="cs-CZ" sz="3600" b="1" i="1" smtClean="0">
                <a:solidFill>
                  <a:srgbClr val="0070C0"/>
                </a:solidFill>
                <a:latin typeface="Arial" charset="0"/>
                <a:cs typeface="Arial" charset="0"/>
              </a:rPr>
              <a:t>na pólech</a:t>
            </a:r>
            <a:endParaRPr lang="cs-CZ" sz="360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715304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Výskyt rostlin</a:t>
            </a:r>
            <a:endParaRPr lang="cs-CZ" sz="6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85938" y="1285875"/>
            <a:ext cx="2143125" cy="1609725"/>
          </a:xfrm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5" y="1357313"/>
            <a:ext cx="21431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13" y="1214438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2875" y="1071563"/>
            <a:ext cx="1733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Ve vodě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28813" y="2928938"/>
            <a:ext cx="1789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Leknín bílý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357688" y="2928938"/>
            <a:ext cx="1806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Stulík žlutý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500813" y="3071813"/>
            <a:ext cx="2392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Okřehek menší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14313" y="3071813"/>
            <a:ext cx="15509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V půdě</a:t>
            </a:r>
          </a:p>
        </p:txBody>
      </p:sp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50" y="3571875"/>
            <a:ext cx="2457450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375" y="3571875"/>
            <a:ext cx="24574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3" y="3643313"/>
            <a:ext cx="245745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57188" y="6396038"/>
            <a:ext cx="2816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Konvalinka vonná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000500" y="6215063"/>
            <a:ext cx="1912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Narcis žlutý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643688" y="6027738"/>
            <a:ext cx="21875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Mateřídouška</a:t>
            </a:r>
          </a:p>
          <a:p>
            <a:r>
              <a:rPr lang="cs-CZ" sz="2400" b="1">
                <a:solidFill>
                  <a:srgbClr val="C00000"/>
                </a:solidFill>
              </a:rPr>
              <a:t>úzkolistá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4124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Nepřátele rostlin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sz="half" idx="1"/>
          </p:nvPr>
        </p:nvSpPr>
        <p:spPr>
          <a:xfrm>
            <a:off x="214313" y="1571625"/>
            <a:ext cx="4495800" cy="472440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charset="0"/>
                <a:cs typeface="Arial" charset="0"/>
              </a:rPr>
              <a:t>Nepřáteli jsou někteří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živočichové</a:t>
            </a:r>
            <a:r>
              <a:rPr lang="cs-CZ" b="1" dirty="0" smtClean="0">
                <a:latin typeface="Arial" charset="0"/>
                <a:cs typeface="Arial" charset="0"/>
              </a:rPr>
              <a:t>, kteří se rostlinami živí.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charset="0"/>
                <a:cs typeface="Arial" charset="0"/>
              </a:rPr>
              <a:t>Rostliny </a:t>
            </a:r>
            <a:r>
              <a:rPr lang="cs-CZ" b="1" dirty="0" smtClean="0">
                <a:latin typeface="Arial" charset="0"/>
                <a:cs typeface="Arial" charset="0"/>
              </a:rPr>
              <a:t>umírají </a:t>
            </a:r>
            <a:r>
              <a:rPr lang="cs-CZ" b="1" dirty="0" smtClean="0">
                <a:latin typeface="Arial" charset="0"/>
                <a:cs typeface="Arial" charset="0"/>
              </a:rPr>
              <a:t>vlivem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kyselého deště</a:t>
            </a:r>
            <a:r>
              <a:rPr lang="cs-CZ" b="1" dirty="0" smtClean="0"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429250" y="1214438"/>
            <a:ext cx="2457450" cy="1790700"/>
          </a:xfrm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15000" y="3000375"/>
            <a:ext cx="19637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Mandelinka </a:t>
            </a:r>
          </a:p>
          <a:p>
            <a:r>
              <a:rPr lang="cs-CZ" sz="2400" b="1">
                <a:solidFill>
                  <a:srgbClr val="C00000"/>
                </a:solidFill>
              </a:rPr>
              <a:t>bramborová</a:t>
            </a:r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25" y="4572000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357313" y="6143625"/>
            <a:ext cx="3008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Lýkožrout smrkový</a:t>
            </a:r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3" y="4286250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86375" y="5929313"/>
            <a:ext cx="2546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Saranče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Škodící rostliny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85813" y="1428750"/>
            <a:ext cx="2457450" cy="184785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5750" y="3286125"/>
            <a:ext cx="35036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Jmelí</a:t>
            </a:r>
            <a:r>
              <a:rPr lang="cs-CZ" sz="2400"/>
              <a:t> si bere ze stromu </a:t>
            </a:r>
          </a:p>
          <a:p>
            <a:r>
              <a:rPr lang="cs-CZ" sz="2400"/>
              <a:t>vodu a živiny.</a:t>
            </a:r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0" y="1571625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86313" y="3071813"/>
            <a:ext cx="346551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Choroš šupinatý </a:t>
            </a:r>
            <a:r>
              <a:rPr lang="cs-CZ" sz="2400"/>
              <a:t>roste </a:t>
            </a:r>
          </a:p>
          <a:p>
            <a:r>
              <a:rPr lang="cs-CZ" sz="2400"/>
              <a:t>na kmenech stromů</a:t>
            </a:r>
            <a:r>
              <a:rPr lang="cs-CZ"/>
              <a:t>.</a:t>
            </a:r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50" y="4357688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71813" y="6215063"/>
            <a:ext cx="2665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Václavka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přÁtelé</a:t>
            </a: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rostlin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1143000"/>
            <a:ext cx="2457450" cy="163830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5750" y="2786063"/>
            <a:ext cx="2800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Včela medonosná</a:t>
            </a: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75" y="1285875"/>
            <a:ext cx="245745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43313" y="3500438"/>
            <a:ext cx="2238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Čmelák zemní</a:t>
            </a:r>
          </a:p>
        </p:txBody>
      </p:sp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1143000"/>
            <a:ext cx="238125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286500" y="3500438"/>
            <a:ext cx="30718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Babočka paví oko</a:t>
            </a:r>
          </a:p>
        </p:txBody>
      </p:sp>
      <p:pic>
        <p:nvPicPr>
          <p:cNvPr id="16391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13" y="3929063"/>
            <a:ext cx="24574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643688" y="6396038"/>
            <a:ext cx="22018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Žížala obecná</a:t>
            </a:r>
          </a:p>
        </p:txBody>
      </p:sp>
      <p:pic>
        <p:nvPicPr>
          <p:cNvPr id="16392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29000" y="4143375"/>
            <a:ext cx="24574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000375" y="5715000"/>
            <a:ext cx="3357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Slunéčko sedmitečné</a:t>
            </a:r>
          </a:p>
        </p:txBody>
      </p:sp>
      <p:pic>
        <p:nvPicPr>
          <p:cNvPr id="16393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" y="3357563"/>
            <a:ext cx="21431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85750" y="6215063"/>
            <a:ext cx="2733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Strakapoud velký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500688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Co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poznáváme v botanice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Jaká je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rostlina přírodnina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Kde rostliny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nežijí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Kde se rostliny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vyskytují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Znáš nějaké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přátele </a:t>
            </a:r>
            <a:r>
              <a:rPr lang="cs-CZ" sz="4000" smtClean="0">
                <a:latin typeface="Arial" charset="0"/>
                <a:cs typeface="Arial" charset="0"/>
              </a:rPr>
              <a:t>rostlin?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Co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škodí</a:t>
            </a:r>
            <a:r>
              <a:rPr lang="cs-CZ" sz="4000" smtClean="0">
                <a:latin typeface="Arial" charset="0"/>
                <a:cs typeface="Arial" charset="0"/>
              </a:rPr>
              <a:t> rostlinám?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Vyjmenuj nějaké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nepřátele </a:t>
            </a:r>
            <a:r>
              <a:rPr lang="cs-CZ" sz="4000" smtClean="0">
                <a:latin typeface="Arial" charset="0"/>
                <a:cs typeface="Arial" charset="0"/>
              </a:rPr>
              <a:t>rostlin.</a:t>
            </a:r>
          </a:p>
          <a:p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214313" y="1214438"/>
            <a:ext cx="8686800" cy="5214937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http://upload.wikimedia.org/wikipedia/commons/thumb/f/f9/Nymphaea_alba.jpg/225px-Nymphaea_alba.jpg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http://upload.wikimedia.org/wikipedia/commons/thumb/2/2c/Nuphar_lutea_%28Detail%29_24072005-1.jpg/225px-Nuphar_lutea_%28Detail%29_24072005-1.jpg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http://upload.wikimedia.org/wikipedia/commons/thumb/6/61/Eendekroos_dicht_bijeen.JPG/258px-Eendekroos_dicht_bijeen.JPG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http://upload.wikimedia.org/wikipedia/commons/thumb/d/de/Narcissus_pseudonarcissus0.jpg/258px-Narcissus_pseudonarcissus0.jpg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http://upload.wikimedia.org/wikipedia/commons/thumb/8/88/Convallaria_majalis_l.jpg/258px-Convallaria_majalis_l.jpg</a:t>
            </a:r>
            <a:endParaRPr lang="cs-CZ" sz="1400" smtClean="0"/>
          </a:p>
          <a:p>
            <a:pPr eaLnBrk="1" hangingPunct="1"/>
            <a:r>
              <a:rPr lang="cs-CZ" sz="1400" smtClean="0">
                <a:solidFill>
                  <a:srgbClr val="C00000"/>
                </a:solidFill>
              </a:rPr>
              <a:t>http://upload.wikimedia.org/wikipedia/commons/thumb/1/12/Ips.typographus.jpg/258px-Ips.typographus.jpg</a:t>
            </a:r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http://upload.wikimedia.org/wikipedia/commons/thumb/2/21/Colorado_potato_beetle.jpg/258px-Colorado_potato_beetle.jpg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http://upload.wikimedia.org/wikipedia/commons/thumb/3/30/Regenwurm1.jpg/258px-Regenwurm1.jpg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http://upload.wikimedia.org/wikipedia/commons/thumb/7/78/Lady_beetle.jpg/258px-Lady_beetle.jpg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http://upload.wikimedia.org/wikipedia/commons/thumb/7/79/DendrocoposMajor.jpg/225px-DendrocoposMajor.jpg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http://upload.wikimedia.org/wikipedia/commons/thumb/4/4b/Thymus_serp_1.jpg/258px-Thymus_serp_1.jpg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803775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http://upload.wikimedia.org/wikipedia/commons/thumb/e/e8/Chorthippus_parallelus.jpg/258px-Chorthippus_parallelus.jpg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http://upload.wikimedia.org/wikipedia/commons/thumb/c/cb/Viscum_album_fruit.jpg/258px-Viscum_album_fruit.jpg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http://upload.wikimedia.org/wikipedia/commons/thumb/3/36/Polyporus_squamosus_Molter.jpg/200px-Polyporus_squamosus_Molter.jpg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http://upload.wikimedia.org/wikipedia/commons/thumb/e/ec/Armillaria_mellea_lt.jpg/258px-Armillaria_mellea_lt.jpg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http://upload.wikimedia.org/wikipedia/commons/thumb/9/91/Bienen_mit_Brut_2.jpg/258px-Bienen_mit_Brut_2.jpg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http://upload.wikimedia.org/wikipedia/commons/thumb/7/75/Bombus_terrestris1_trzmiel_ziemny_small.jpg/258px-Bombus_terrestris1_trzmiel_ziemny_small.jpg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http://upload.wikimedia.org/wikipedia/commons/thumb/1/13/Tagpfauenauge_%28Inachis_io%29_d1_1.jpg/250px-Tagpfauenauge_%28Inachis_io%29_d1_1.jpg</a:t>
            </a:r>
            <a:endParaRPr lang="cs-CZ" sz="1400" smtClean="0"/>
          </a:p>
          <a:p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183</TotalTime>
  <Words>264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botanika</vt:lpstr>
      <vt:lpstr>Informace - botanika</vt:lpstr>
      <vt:lpstr>Výskyt rostlin</vt:lpstr>
      <vt:lpstr>Nepřátele rostlin</vt:lpstr>
      <vt:lpstr>Škodící rostliny</vt:lpstr>
      <vt:lpstr>přÁtelé rostlin</vt:lpstr>
      <vt:lpstr>otázky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Martin Králík</cp:lastModifiedBy>
  <cp:revision>32</cp:revision>
  <dcterms:created xsi:type="dcterms:W3CDTF">2011-11-14T18:16:10Z</dcterms:created>
  <dcterms:modified xsi:type="dcterms:W3CDTF">2012-03-22T14:54:40Z</dcterms:modified>
</cp:coreProperties>
</file>