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8" r:id="rId1"/>
  </p:sldMasterIdLst>
  <p:sldIdLst>
    <p:sldId id="339" r:id="rId2"/>
    <p:sldId id="256" r:id="rId3"/>
    <p:sldId id="310" r:id="rId4"/>
    <p:sldId id="320" r:id="rId5"/>
    <p:sldId id="321" r:id="rId6"/>
    <p:sldId id="322" r:id="rId7"/>
    <p:sldId id="323" r:id="rId8"/>
    <p:sldId id="324" r:id="rId9"/>
    <p:sldId id="325" r:id="rId10"/>
    <p:sldId id="326" r:id="rId11"/>
    <p:sldId id="327" r:id="rId12"/>
    <p:sldId id="328" r:id="rId13"/>
    <p:sldId id="330" r:id="rId14"/>
    <p:sldId id="329" r:id="rId15"/>
    <p:sldId id="331" r:id="rId16"/>
    <p:sldId id="332" r:id="rId17"/>
    <p:sldId id="336" r:id="rId18"/>
    <p:sldId id="337" r:id="rId19"/>
    <p:sldId id="338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5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7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8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9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2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3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4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5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6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7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8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9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0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1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2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3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4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5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</p:grpSp>
      <p:sp>
        <p:nvSpPr>
          <p:cNvPr id="46104" name="Rectangle 24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46105" name="Rectangle 2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6" name="Rectangle 26"/>
          <p:cNvSpPr>
            <a:spLocks noGrp="1" noChangeArrowheads="1"/>
          </p:cNvSpPr>
          <p:nvPr>
            <p:ph type="dt" sz="quarter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" name="Rectangle 2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Rectangle 2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23258-ED55-457B-ADAD-FA9636F2FA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FD7919-C9EE-48FA-B19B-6075112249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29CC45-E035-4AD7-B45B-01CEA2C481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A723C3-B658-488B-8358-2EE9B88A0C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435228-3AFB-491B-9BAE-2A21D3458E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371148-BBBC-4243-811F-7CE8AD35F1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5570E8-6C6E-4FEB-9CAF-BA2F78BBF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00699B-9464-4F92-8D26-66A22C58C4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15B6E1-3529-4851-A0B0-BE5F101436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2C4604-42D7-4133-ACE6-2E4682EA0F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1CF56D-0A58-465F-844E-045C27452B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45059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0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1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2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3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4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5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6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7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8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9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0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1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2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3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4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5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6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7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8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9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</p:grpSp>
      <p:sp>
        <p:nvSpPr>
          <p:cNvPr id="45080" name="Rectangle 2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5081" name="Rectangle 2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5082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083" name="Rectangle 2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+mn-cs"/>
              </a:defRPr>
            </a:lvl1pPr>
          </a:lstStyle>
          <a:p>
            <a:pPr>
              <a:defRPr/>
            </a:pPr>
            <a:fld id="{9EBF9807-A964-4351-B3C4-6E4EF8E792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5084" name="Rectangle 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80" r:id="rId1"/>
    <p:sldLayoutId id="2147483679" r:id="rId2"/>
    <p:sldLayoutId id="2147483678" r:id="rId3"/>
    <p:sldLayoutId id="2147483677" r:id="rId4"/>
    <p:sldLayoutId id="2147483676" r:id="rId5"/>
    <p:sldLayoutId id="2147483675" r:id="rId6"/>
    <p:sldLayoutId id="2147483674" r:id="rId7"/>
    <p:sldLayoutId id="2147483673" r:id="rId8"/>
    <p:sldLayoutId id="2147483672" r:id="rId9"/>
    <p:sldLayoutId id="2147483671" r:id="rId10"/>
    <p:sldLayoutId id="2147483670" r:id="rId11"/>
  </p:sldLayoutIdLst>
  <p:transition>
    <p:fade thruBlk="1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1" name="Picture 3" descr="šablona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1785" name="Group 41"/>
          <p:cNvGraphicFramePr>
            <a:graphicFrameLocks noGrp="1"/>
          </p:cNvGraphicFramePr>
          <p:nvPr>
            <p:ph idx="4294967295"/>
          </p:nvPr>
        </p:nvGraphicFramePr>
        <p:xfrm>
          <a:off x="1331913" y="1196975"/>
          <a:ext cx="6707187" cy="3970646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VY_32_INOVACE_24-08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Robert Lefan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97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materiály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9.5.2013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nové látky – zpestření teoretického výkladu prezentací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Cihlářské výrobky </a:t>
            </a:r>
            <a:br>
              <a:rPr lang="cs-CZ" dirty="0" smtClean="0"/>
            </a:br>
            <a:r>
              <a:rPr lang="cs-CZ" dirty="0" smtClean="0"/>
              <a:t>pro vodorovné konstrukce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251200" cy="342900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Keramika – cihlářské výrobky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981075"/>
            <a:ext cx="8229600" cy="5040313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r>
              <a:rPr lang="cs-CZ" b="1" dirty="0" smtClean="0">
                <a:solidFill>
                  <a:schemeClr val="tx2">
                    <a:lumMod val="90000"/>
                  </a:schemeClr>
                </a:solidFill>
              </a:rPr>
              <a:t>Cihlářské výrobky (prvky) pro horizontální konstrukce</a:t>
            </a:r>
          </a:p>
          <a:p>
            <a:pPr marL="0" indent="0">
              <a:defRPr/>
            </a:pPr>
            <a:endParaRPr lang="cs-CZ" sz="2800" dirty="0" smtClean="0">
              <a:solidFill>
                <a:schemeClr val="tx2">
                  <a:lumMod val="90000"/>
                </a:schemeClr>
              </a:solidFill>
            </a:endParaRPr>
          </a:p>
          <a:p>
            <a:pPr marL="0" indent="0">
              <a:defRPr/>
            </a:pPr>
            <a:r>
              <a:rPr lang="cs-CZ" b="1" dirty="0" smtClean="0">
                <a:solidFill>
                  <a:schemeClr val="tx2">
                    <a:lumMod val="90000"/>
                  </a:schemeClr>
                </a:solidFill>
              </a:rPr>
              <a:t>  </a:t>
            </a:r>
            <a:r>
              <a:rPr lang="cs-CZ" sz="2800" dirty="0" smtClean="0"/>
              <a:t>stropní konstrukce</a:t>
            </a:r>
          </a:p>
          <a:p>
            <a:pPr marL="0" indent="0">
              <a:defRPr/>
            </a:pPr>
            <a:r>
              <a:rPr lang="cs-CZ" sz="2800" dirty="0" smtClean="0"/>
              <a:t>  překlady</a:t>
            </a:r>
          </a:p>
          <a:p>
            <a:pPr marL="0" indent="0">
              <a:defRPr/>
            </a:pPr>
            <a:r>
              <a:rPr lang="cs-CZ" sz="2800" dirty="0" smtClean="0"/>
              <a:t>  </a:t>
            </a:r>
            <a:r>
              <a:rPr lang="cs-CZ" sz="2800" dirty="0" err="1" smtClean="0"/>
              <a:t>věncovky</a:t>
            </a:r>
            <a:endParaRPr lang="cs-CZ" sz="2800" dirty="0" smtClean="0"/>
          </a:p>
          <a:p>
            <a:pPr marL="0" indent="0">
              <a:defRPr/>
            </a:pPr>
            <a:endParaRPr lang="cs-CZ" sz="2800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800" dirty="0" smtClean="0"/>
              <a:t>- vždy se uplatňují ve spojení s železobetonem </a:t>
            </a:r>
          </a:p>
          <a:p>
            <a:pPr marL="0" indent="0">
              <a:defRPr/>
            </a:pPr>
            <a:endParaRPr lang="cs-CZ" sz="2800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035300" cy="414337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Keramika – cihlářské výrobky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  <a:defRPr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Keramické stropní konstrukce</a:t>
            </a:r>
          </a:p>
          <a:p>
            <a:pPr>
              <a:buFont typeface="Wingdings" pitchFamily="2" charset="2"/>
              <a:buNone/>
              <a:defRPr/>
            </a:pPr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sz="2800" dirty="0" smtClean="0"/>
              <a:t>keramické stropní trámečky a vložky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MIAKO</a:t>
            </a:r>
          </a:p>
          <a:p>
            <a:pPr>
              <a:defRPr/>
            </a:pPr>
            <a:r>
              <a:rPr lang="cs-CZ" sz="2800" dirty="0" smtClean="0"/>
              <a:t>stropní desky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HURDIS</a:t>
            </a:r>
            <a:r>
              <a:rPr lang="cs-CZ" sz="2800" dirty="0" smtClean="0"/>
              <a:t> do traverz nebo trámečků</a:t>
            </a:r>
          </a:p>
          <a:p>
            <a:pPr>
              <a:defRPr/>
            </a:pPr>
            <a:r>
              <a:rPr lang="cs-CZ" sz="2800" dirty="0" smtClean="0"/>
              <a:t>stropní panely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ARMO </a:t>
            </a:r>
            <a:r>
              <a:rPr lang="cs-CZ" sz="2800" dirty="0" smtClean="0"/>
              <a:t>(prefabrikované)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035300" cy="414337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Keramika – cihlářské výrobky</a:t>
            </a:r>
            <a:endParaRPr lang="cs-CZ" sz="1400" dirty="0"/>
          </a:p>
        </p:txBody>
      </p:sp>
      <p:pic>
        <p:nvPicPr>
          <p:cNvPr id="16386" name="Zástupný symbol pro obsah 3" descr="POROTHERM strop .jpg"/>
          <p:cNvPicPr>
            <a:picLocks noGrp="1" noChangeAspect="1"/>
          </p:cNvPicPr>
          <p:nvPr>
            <p:ph idx="1"/>
          </p:nvPr>
        </p:nvPicPr>
        <p:blipFill>
          <a:blip r:embed="rId2">
            <a:lum contrast="10000"/>
          </a:blip>
          <a:srcRect/>
          <a:stretch>
            <a:fillRect/>
          </a:stretch>
        </p:blipFill>
        <p:spPr>
          <a:xfrm>
            <a:off x="468313" y="1125538"/>
            <a:ext cx="8180387" cy="4457700"/>
          </a:xfrm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035300" cy="414337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Keramika – cihlářské výrobky</a:t>
            </a:r>
            <a:endParaRPr lang="cs-CZ" sz="1400" dirty="0"/>
          </a:p>
        </p:txBody>
      </p:sp>
      <p:pic>
        <p:nvPicPr>
          <p:cNvPr id="17410" name="Zástupný symbol pro obsah 3" descr="Miako strop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035050" y="769938"/>
            <a:ext cx="5481638" cy="5481637"/>
          </a:xfrm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035300" cy="414337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Keramika – cihlářské výrobky</a:t>
            </a:r>
            <a:endParaRPr lang="cs-CZ" sz="1400" dirty="0"/>
          </a:p>
        </p:txBody>
      </p:sp>
      <p:pic>
        <p:nvPicPr>
          <p:cNvPr id="18434" name="Zástupný symbol pro obsah 3" descr="řez stropem Hurdis.jpg"/>
          <p:cNvPicPr>
            <a:picLocks noGrp="1" noChangeAspect="1"/>
          </p:cNvPicPr>
          <p:nvPr>
            <p:ph idx="1"/>
          </p:nvPr>
        </p:nvPicPr>
        <p:blipFill>
          <a:blip r:embed="rId2">
            <a:lum bright="-10000" contrast="10000"/>
          </a:blip>
          <a:srcRect/>
          <a:stretch>
            <a:fillRect/>
          </a:stretch>
        </p:blipFill>
        <p:spPr>
          <a:xfrm>
            <a:off x="468313" y="620713"/>
            <a:ext cx="8280400" cy="5835650"/>
          </a:xfrm>
        </p:spPr>
      </p:pic>
      <p:sp>
        <p:nvSpPr>
          <p:cNvPr id="5" name="TextovéPole 4"/>
          <p:cNvSpPr txBox="1"/>
          <p:nvPr/>
        </p:nvSpPr>
        <p:spPr>
          <a:xfrm>
            <a:off x="1042988" y="4652963"/>
            <a:ext cx="1225550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cs-CZ" sz="2000" dirty="0">
                <a:solidFill>
                  <a:schemeClr val="accent6"/>
                </a:solidFill>
                <a:cs typeface="+mn-cs"/>
              </a:rPr>
              <a:t>hurdiska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042988" y="4221163"/>
            <a:ext cx="2090737" cy="4000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0" hangingPunct="0">
              <a:defRPr/>
            </a:pPr>
            <a:r>
              <a:rPr lang="cs-CZ" sz="2000" dirty="0" err="1">
                <a:solidFill>
                  <a:schemeClr val="accent6"/>
                </a:solidFill>
                <a:cs typeface="+mn-cs"/>
              </a:rPr>
              <a:t>keram</a:t>
            </a:r>
            <a:r>
              <a:rPr lang="cs-CZ" sz="2000" dirty="0">
                <a:solidFill>
                  <a:schemeClr val="accent6"/>
                </a:solidFill>
                <a:cs typeface="+mn-cs"/>
              </a:rPr>
              <a:t>. trámeček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042988" y="5013325"/>
            <a:ext cx="2179637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cs-CZ" sz="2000" dirty="0">
                <a:solidFill>
                  <a:schemeClr val="accent6"/>
                </a:solidFill>
                <a:cs typeface="+mn-cs"/>
              </a:rPr>
              <a:t>separační vrstva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42988" y="5373688"/>
            <a:ext cx="3024187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cs-CZ" sz="2000" dirty="0">
                <a:solidFill>
                  <a:schemeClr val="accent6"/>
                </a:solidFill>
                <a:cs typeface="+mn-cs"/>
              </a:rPr>
              <a:t>tepelná izolace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042988" y="5732463"/>
            <a:ext cx="1797050" cy="4016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0" hangingPunct="0">
              <a:defRPr/>
            </a:pPr>
            <a:r>
              <a:rPr lang="cs-CZ" sz="2000" dirty="0" err="1">
                <a:solidFill>
                  <a:schemeClr val="accent6"/>
                </a:solidFill>
                <a:cs typeface="+mn-cs"/>
              </a:rPr>
              <a:t>nadbetonávka</a:t>
            </a:r>
            <a:endParaRPr lang="cs-CZ" sz="2000" dirty="0">
              <a:solidFill>
                <a:schemeClr val="accent6"/>
              </a:solidFill>
              <a:cs typeface="+mn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11863" y="5589588"/>
            <a:ext cx="2520950" cy="5222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0" hangingPunct="0">
              <a:defRPr/>
            </a:pPr>
            <a:r>
              <a:rPr lang="cs-CZ" sz="2800" dirty="0">
                <a:solidFill>
                  <a:schemeClr val="accent6"/>
                </a:solidFill>
                <a:cs typeface="+mn-cs"/>
              </a:rPr>
              <a:t>Strop HURDIS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035300" cy="414337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Keramika – cihlářské výrobky</a:t>
            </a:r>
            <a:endParaRPr lang="cs-CZ" sz="1400" dirty="0"/>
          </a:p>
        </p:txBody>
      </p:sp>
      <p:pic>
        <p:nvPicPr>
          <p:cNvPr id="19458" name="Zástupný symbol pro obsah 3" descr="hurdiska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835150" y="4652963"/>
            <a:ext cx="3168650" cy="2058987"/>
          </a:xfrm>
        </p:spPr>
      </p:pic>
      <p:pic>
        <p:nvPicPr>
          <p:cNvPr id="19459" name="Obrázek 4" descr="strop_hurdis.gif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765175"/>
            <a:ext cx="8605838" cy="3814763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</p:pic>
      <p:sp>
        <p:nvSpPr>
          <p:cNvPr id="19460" name="TextovéPole 5"/>
          <p:cNvSpPr txBox="1">
            <a:spLocks noChangeArrowheads="1"/>
          </p:cNvSpPr>
          <p:nvPr/>
        </p:nvSpPr>
        <p:spPr bwMode="auto">
          <a:xfrm>
            <a:off x="5219700" y="5084763"/>
            <a:ext cx="31623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 sz="2000"/>
              <a:t>Hurdisky s kolmým  čelem</a:t>
            </a:r>
          </a:p>
          <a:p>
            <a:pPr eaLnBrk="0" hangingPunct="0"/>
            <a:r>
              <a:rPr lang="cs-CZ" sz="2000"/>
              <a:t>osazené do traverz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035300" cy="414337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Keramika – cihlářské výrobky</a:t>
            </a:r>
            <a:endParaRPr lang="cs-CZ" sz="1400" dirty="0"/>
          </a:p>
        </p:txBody>
      </p:sp>
      <p:pic>
        <p:nvPicPr>
          <p:cNvPr id="20482" name="Zástupný symbol pro obsah 3" descr="keramicke-stropni-panely Armo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187450" y="692150"/>
            <a:ext cx="5616575" cy="4989513"/>
          </a:xfrm>
        </p:spPr>
      </p:pic>
      <p:sp>
        <p:nvSpPr>
          <p:cNvPr id="20483" name="TextovéPole 4"/>
          <p:cNvSpPr txBox="1">
            <a:spLocks noChangeArrowheads="1"/>
          </p:cNvSpPr>
          <p:nvPr/>
        </p:nvSpPr>
        <p:spPr bwMode="auto">
          <a:xfrm>
            <a:off x="755650" y="5949950"/>
            <a:ext cx="7078663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 sz="2800">
                <a:solidFill>
                  <a:schemeClr val="tx2"/>
                </a:solidFill>
              </a:rPr>
              <a:t>keramické stropní panely z tvarovek ARMO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035300" cy="414337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Keramika – cihlářské výrobky</a:t>
            </a:r>
            <a:endParaRPr lang="cs-CZ" sz="1400" dirty="0"/>
          </a:p>
        </p:txBody>
      </p:sp>
      <p:pic>
        <p:nvPicPr>
          <p:cNvPr id="21506" name="Zástupný symbol pro obsah 3" descr="keramické panely - ukládání jeřábem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116013" y="692150"/>
            <a:ext cx="5429250" cy="4968875"/>
          </a:xfrm>
        </p:spPr>
      </p:pic>
      <p:sp>
        <p:nvSpPr>
          <p:cNvPr id="21507" name="TextovéPole 5"/>
          <p:cNvSpPr txBox="1">
            <a:spLocks noChangeArrowheads="1"/>
          </p:cNvSpPr>
          <p:nvPr/>
        </p:nvSpPr>
        <p:spPr bwMode="auto">
          <a:xfrm>
            <a:off x="900113" y="5876925"/>
            <a:ext cx="60658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 sz="2800"/>
              <a:t>keramické panely - ukládání jeřábem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035300" cy="414337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Keramika – cihlářské výrobky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125538"/>
            <a:ext cx="8229600" cy="4530725"/>
          </a:xfrm>
        </p:spPr>
        <p:txBody>
          <a:bodyPr/>
          <a:lstStyle/>
          <a:p>
            <a:pPr>
              <a:buFont typeface="Wingdings" pitchFamily="2" charset="2"/>
              <a:buNone/>
              <a:defRPr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Překlady</a:t>
            </a:r>
          </a:p>
          <a:p>
            <a:pPr>
              <a:defRPr/>
            </a:pPr>
            <a:r>
              <a:rPr lang="cs-CZ" sz="2800" dirty="0" smtClean="0"/>
              <a:t>nosné</a:t>
            </a:r>
          </a:p>
          <a:p>
            <a:pPr>
              <a:defRPr/>
            </a:pPr>
            <a:r>
              <a:rPr lang="cs-CZ" sz="2800" dirty="0" smtClean="0"/>
              <a:t>ploché</a:t>
            </a:r>
          </a:p>
          <a:p>
            <a:pPr>
              <a:defRPr/>
            </a:pPr>
            <a:r>
              <a:rPr lang="cs-CZ" sz="2800" dirty="0" smtClean="0"/>
              <a:t>obloukové</a:t>
            </a:r>
          </a:p>
          <a:p>
            <a:pPr>
              <a:defRPr/>
            </a:pPr>
            <a:r>
              <a:rPr lang="cs-CZ" sz="2800" dirty="0" smtClean="0"/>
              <a:t>roletové</a:t>
            </a:r>
          </a:p>
          <a:p>
            <a:pPr>
              <a:buFont typeface="Wingdings" pitchFamily="2" charset="2"/>
              <a:buNone/>
              <a:defRPr/>
            </a:pPr>
            <a:endParaRPr lang="cs-CZ" sz="2800" dirty="0" smtClean="0"/>
          </a:p>
          <a:p>
            <a:pPr marL="273050" indent="-273050">
              <a:buFont typeface="Wingdings" pitchFamily="2" charset="2"/>
              <a:buNone/>
              <a:defRPr/>
            </a:pPr>
            <a:r>
              <a:rPr lang="cs-CZ" sz="2800" dirty="0" smtClean="0"/>
              <a:t>– vyrábějí se z cihelných tvarovek tvořících podklad pod omítku a zároveň obálku pro železobetonovou nosnou část překladu</a:t>
            </a:r>
          </a:p>
          <a:p>
            <a:pPr>
              <a:buFont typeface="Wingdings" pitchFamily="2" charset="2"/>
              <a:buNone/>
              <a:defRPr/>
            </a:pPr>
            <a:r>
              <a:rPr lang="cs-CZ" sz="2800" dirty="0" smtClean="0"/>
              <a:t> </a:t>
            </a:r>
            <a:endParaRPr lang="cs-CZ" sz="28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035300" cy="414337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Keramika – cihlářské výrobky</a:t>
            </a:r>
            <a:endParaRPr lang="cs-CZ" sz="1400" dirty="0"/>
          </a:p>
        </p:txBody>
      </p:sp>
      <p:pic>
        <p:nvPicPr>
          <p:cNvPr id="23554" name="Zástupný symbol pro obsah 3" descr="Plně staticky účinný POROTHERM překlad 7.jpg"/>
          <p:cNvPicPr>
            <a:picLocks noGrp="1" noChangeAspect="1"/>
          </p:cNvPicPr>
          <p:nvPr>
            <p:ph idx="1"/>
          </p:nvPr>
        </p:nvPicPr>
        <p:blipFill>
          <a:blip r:embed="rId2">
            <a:lum bright="-10000" contrast="20000"/>
          </a:blip>
          <a:srcRect/>
          <a:stretch>
            <a:fillRect/>
          </a:stretch>
        </p:blipFill>
        <p:spPr>
          <a:xfrm>
            <a:off x="827088" y="1125538"/>
            <a:ext cx="7597775" cy="4381500"/>
          </a:xfrm>
        </p:spPr>
      </p:pic>
      <p:pic>
        <p:nvPicPr>
          <p:cNvPr id="23555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4300" y="4149725"/>
            <a:ext cx="4352925" cy="231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035300" cy="414337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Keramika – cihlářské výrobky</a:t>
            </a:r>
            <a:endParaRPr lang="cs-CZ" sz="1400" dirty="0"/>
          </a:p>
        </p:txBody>
      </p:sp>
      <p:pic>
        <p:nvPicPr>
          <p:cNvPr id="24578" name="Zástupný symbol pro obsah 3" descr="nosný překlad.jpg"/>
          <p:cNvPicPr>
            <a:picLocks noGrp="1" noChangeAspect="1"/>
          </p:cNvPicPr>
          <p:nvPr>
            <p:ph idx="1"/>
          </p:nvPr>
        </p:nvPicPr>
        <p:blipFill>
          <a:blip r:embed="rId2">
            <a:lum bright="-10000" contrast="20000"/>
          </a:blip>
          <a:srcRect/>
          <a:stretch>
            <a:fillRect/>
          </a:stretch>
        </p:blipFill>
        <p:spPr>
          <a:xfrm>
            <a:off x="900113" y="836613"/>
            <a:ext cx="5256212" cy="5256212"/>
          </a:xfrm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035300" cy="414337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Keramika – cihlářské výrobky</a:t>
            </a:r>
            <a:endParaRPr lang="cs-CZ" sz="1400" dirty="0"/>
          </a:p>
        </p:txBody>
      </p:sp>
      <p:pic>
        <p:nvPicPr>
          <p:cNvPr id="25602" name="Zástupný symbol pro obsah 3" descr="Ploché překlady POROTHERM 11,5 a 14,5.jpg"/>
          <p:cNvPicPr>
            <a:picLocks noGrp="1" noChangeAspect="1"/>
          </p:cNvPicPr>
          <p:nvPr>
            <p:ph idx="1"/>
          </p:nvPr>
        </p:nvPicPr>
        <p:blipFill>
          <a:blip r:embed="rId2">
            <a:lum bright="-10000" contrast="20000"/>
          </a:blip>
          <a:srcRect/>
          <a:stretch>
            <a:fillRect/>
          </a:stretch>
        </p:blipFill>
        <p:spPr>
          <a:xfrm>
            <a:off x="684213" y="1484313"/>
            <a:ext cx="7356475" cy="4003675"/>
          </a:xfrm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035300" cy="414337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Keramika – cihlářské výrobky</a:t>
            </a:r>
            <a:endParaRPr lang="cs-CZ" sz="1400" dirty="0"/>
          </a:p>
        </p:txBody>
      </p:sp>
      <p:pic>
        <p:nvPicPr>
          <p:cNvPr id="26626" name="Zástupný symbol pro obsah 3" descr="Ploché překlady použití.jpg"/>
          <p:cNvPicPr>
            <a:picLocks noGrp="1" noChangeAspect="1"/>
          </p:cNvPicPr>
          <p:nvPr>
            <p:ph idx="1"/>
          </p:nvPr>
        </p:nvPicPr>
        <p:blipFill>
          <a:blip r:embed="rId2">
            <a:lum bright="-10000" contrast="20000"/>
          </a:blip>
          <a:srcRect r="1231" b="10820"/>
          <a:stretch>
            <a:fillRect/>
          </a:stretch>
        </p:blipFill>
        <p:spPr>
          <a:xfrm>
            <a:off x="250825" y="765175"/>
            <a:ext cx="7416800" cy="4464050"/>
          </a:xfrm>
        </p:spPr>
      </p:pic>
      <p:pic>
        <p:nvPicPr>
          <p:cNvPr id="26627" name="Obrázek 4" descr="Ploché překlady použití2.jpg"/>
          <p:cNvPicPr>
            <a:picLocks noChangeAspect="1"/>
          </p:cNvPicPr>
          <p:nvPr/>
        </p:nvPicPr>
        <p:blipFill>
          <a:blip r:embed="rId3">
            <a:lum bright="-10000" contrast="10000"/>
          </a:blip>
          <a:srcRect l="3633" t="4642" r="38911" b="12201"/>
          <a:stretch>
            <a:fillRect/>
          </a:stretch>
        </p:blipFill>
        <p:spPr bwMode="auto">
          <a:xfrm>
            <a:off x="5076825" y="2205038"/>
            <a:ext cx="3743325" cy="361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035300" cy="414337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Keramika – cihlářské výrobky</a:t>
            </a:r>
            <a:endParaRPr lang="cs-CZ" sz="1400" dirty="0"/>
          </a:p>
        </p:txBody>
      </p:sp>
      <p:pic>
        <p:nvPicPr>
          <p:cNvPr id="27650" name="Zástupný symbol pro obsah 3" descr="POROTHERM překlad VARIO R.jpg"/>
          <p:cNvPicPr>
            <a:picLocks noGrp="1" noChangeAspect="1"/>
          </p:cNvPicPr>
          <p:nvPr>
            <p:ph idx="1"/>
          </p:nvPr>
        </p:nvPicPr>
        <p:blipFill>
          <a:blip r:embed="rId2">
            <a:lum bright="-10000" contrast="20000"/>
          </a:blip>
          <a:srcRect/>
          <a:stretch>
            <a:fillRect/>
          </a:stretch>
        </p:blipFill>
        <p:spPr>
          <a:xfrm>
            <a:off x="827088" y="836613"/>
            <a:ext cx="7048500" cy="2571750"/>
          </a:xfrm>
        </p:spPr>
      </p:pic>
      <p:pic>
        <p:nvPicPr>
          <p:cNvPr id="27651" name="Picture 4"/>
          <p:cNvPicPr>
            <a:picLocks noChangeAspect="1" noChangeArrowheads="1"/>
          </p:cNvPicPr>
          <p:nvPr/>
        </p:nvPicPr>
        <p:blipFill>
          <a:blip r:embed="rId3">
            <a:lum bright="-10000" contrast="20000"/>
          </a:blip>
          <a:srcRect/>
          <a:stretch>
            <a:fillRect/>
          </a:stretch>
        </p:blipFill>
        <p:spPr bwMode="auto">
          <a:xfrm>
            <a:off x="827088" y="3789363"/>
            <a:ext cx="4537075" cy="263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178175" cy="414337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Keramika – cihlářské výrobky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836613"/>
            <a:ext cx="8229600" cy="1584325"/>
          </a:xfrm>
        </p:spPr>
        <p:txBody>
          <a:bodyPr/>
          <a:lstStyle/>
          <a:p>
            <a:pPr>
              <a:buFont typeface="Wingdings" pitchFamily="2" charset="2"/>
              <a:buNone/>
              <a:defRPr/>
            </a:pP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Věncovky</a:t>
            </a:r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sz="2800" dirty="0" smtClean="0"/>
              <a:t>ztracené bednění pro betonáž věnců</a:t>
            </a:r>
          </a:p>
          <a:p>
            <a:pPr>
              <a:defRPr/>
            </a:pPr>
            <a:r>
              <a:rPr lang="cs-CZ" sz="2800" dirty="0" smtClean="0"/>
              <a:t>nutná kombinace s tepelnou izolací</a:t>
            </a:r>
            <a:endParaRPr lang="cs-CZ" sz="2800" dirty="0"/>
          </a:p>
        </p:txBody>
      </p:sp>
      <p:pic>
        <p:nvPicPr>
          <p:cNvPr id="28675" name="Obrázek 3" descr="Věncovky POROTHERM VT 8 ve třech formátech.jpg"/>
          <p:cNvPicPr>
            <a:picLocks noChangeAspect="1"/>
          </p:cNvPicPr>
          <p:nvPr/>
        </p:nvPicPr>
        <p:blipFill>
          <a:blip r:embed="rId2">
            <a:lum bright="-20000" contrast="20000"/>
          </a:blip>
          <a:srcRect/>
          <a:stretch>
            <a:fillRect/>
          </a:stretch>
        </p:blipFill>
        <p:spPr bwMode="auto">
          <a:xfrm>
            <a:off x="1042988" y="2492375"/>
            <a:ext cx="7096125" cy="401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035300" cy="342900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Keramika – cihlářské výrobky</a:t>
            </a:r>
            <a:endParaRPr lang="cs-CZ" sz="1400" dirty="0"/>
          </a:p>
        </p:txBody>
      </p:sp>
      <p:pic>
        <p:nvPicPr>
          <p:cNvPr id="29698" name="Obrázek 2" descr="věncovky.jpg"/>
          <p:cNvPicPr>
            <a:picLocks noChangeAspect="1"/>
          </p:cNvPicPr>
          <p:nvPr/>
        </p:nvPicPr>
        <p:blipFill>
          <a:blip r:embed="rId2">
            <a:lum bright="-10000" contrast="20000"/>
          </a:blip>
          <a:srcRect l="33463" t="2933" r="12988" b="16879"/>
          <a:stretch>
            <a:fillRect/>
          </a:stretch>
        </p:blipFill>
        <p:spPr bwMode="auto">
          <a:xfrm>
            <a:off x="611188" y="908050"/>
            <a:ext cx="7983537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7813"/>
            <a:ext cx="3035300" cy="342900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Keramika – cihlářské výrobky</a:t>
            </a:r>
            <a:endParaRPr lang="cs-CZ" sz="1400" dirty="0"/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755650" y="1052513"/>
            <a:ext cx="7416800" cy="47089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 dirty="0"/>
              <a:t>Zdroje:</a:t>
            </a:r>
          </a:p>
          <a:p>
            <a:r>
              <a:rPr lang="cs-CZ" sz="2400" dirty="0"/>
              <a:t>   HELUZ V.O.S. </a:t>
            </a:r>
            <a:r>
              <a:rPr lang="cs-CZ" sz="2400" i="1" dirty="0" err="1"/>
              <a:t>Heluz</a:t>
            </a:r>
            <a:r>
              <a:rPr lang="cs-CZ" sz="2400" i="1" dirty="0"/>
              <a:t> - skvělé cihly pro váš dům</a:t>
            </a:r>
            <a:r>
              <a:rPr lang="cs-CZ" sz="2400" dirty="0"/>
              <a:t> [online]. [cit. 16.5.2013]. Dostupný na WWW: http://www.heluz.cz/  </a:t>
            </a:r>
          </a:p>
          <a:p>
            <a:r>
              <a:rPr lang="cs-CZ" sz="2400" dirty="0"/>
              <a:t>   WIENERBERGER. </a:t>
            </a:r>
            <a:r>
              <a:rPr lang="cs-CZ" sz="2400" i="1" dirty="0" err="1"/>
              <a:t>wienerberger</a:t>
            </a:r>
            <a:r>
              <a:rPr lang="cs-CZ" sz="2400" i="1" dirty="0"/>
              <a:t> - cihlářský průmysl</a:t>
            </a:r>
            <a:r>
              <a:rPr lang="cs-CZ" sz="2400" dirty="0"/>
              <a:t> [online]. [cit. 16.5.2013]. Dostupný na WWW: http://www.wienerberger.cz/ </a:t>
            </a:r>
          </a:p>
          <a:p>
            <a:r>
              <a:rPr lang="cs-CZ" sz="2400" dirty="0"/>
              <a:t>   KM BETA A.S.. </a:t>
            </a:r>
            <a:r>
              <a:rPr lang="cs-CZ" sz="2400" i="1" dirty="0"/>
              <a:t>www.profiblok.cz</a:t>
            </a:r>
            <a:r>
              <a:rPr lang="cs-CZ" sz="2400" dirty="0"/>
              <a:t> [online]. </a:t>
            </a:r>
            <a:endParaRPr lang="cs-CZ" sz="2400" dirty="0" smtClean="0"/>
          </a:p>
          <a:p>
            <a:r>
              <a:rPr lang="cs-CZ" sz="2400" dirty="0" smtClean="0"/>
              <a:t>[</a:t>
            </a:r>
            <a:r>
              <a:rPr lang="cs-CZ" sz="2400" dirty="0"/>
              <a:t>cit. 16.5.2013]. Dostupný na WWW: www.profiblok.cz </a:t>
            </a:r>
          </a:p>
          <a:p>
            <a:r>
              <a:rPr lang="cs-CZ" sz="2400" dirty="0"/>
              <a:t>   </a:t>
            </a:r>
          </a:p>
          <a:p>
            <a:pPr>
              <a:spcBef>
                <a:spcPct val="50000"/>
              </a:spcBef>
            </a:pPr>
            <a:endParaRPr lang="cs-CZ" sz="24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pona">
  <a:themeElements>
    <a:clrScheme name="Opona 1">
      <a:dk1>
        <a:srgbClr val="602000"/>
      </a:dk1>
      <a:lt1>
        <a:srgbClr val="FFFFFF"/>
      </a:lt1>
      <a:dk2>
        <a:srgbClr val="800000"/>
      </a:dk2>
      <a:lt2>
        <a:srgbClr val="FFFFCC"/>
      </a:lt2>
      <a:accent1>
        <a:srgbClr val="FF3300"/>
      </a:accent1>
      <a:accent2>
        <a:srgbClr val="000000"/>
      </a:accent2>
      <a:accent3>
        <a:srgbClr val="C0AAAA"/>
      </a:accent3>
      <a:accent4>
        <a:srgbClr val="DADADA"/>
      </a:accent4>
      <a:accent5>
        <a:srgbClr val="FFADAA"/>
      </a:accent5>
      <a:accent6>
        <a:srgbClr val="000000"/>
      </a:accent6>
      <a:hlink>
        <a:srgbClr val="EBF25A"/>
      </a:hlink>
      <a:folHlink>
        <a:srgbClr val="F2AA68"/>
      </a:folHlink>
    </a:clrScheme>
    <a:fontScheme name="Opo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Opona 1">
        <a:dk1>
          <a:srgbClr val="602000"/>
        </a:dk1>
        <a:lt1>
          <a:srgbClr val="FFFFFF"/>
        </a:lt1>
        <a:dk2>
          <a:srgbClr val="800000"/>
        </a:dk2>
        <a:lt2>
          <a:srgbClr val="FFFFCC"/>
        </a:lt2>
        <a:accent1>
          <a:srgbClr val="FF3300"/>
        </a:accent1>
        <a:accent2>
          <a:srgbClr val="000000"/>
        </a:accent2>
        <a:accent3>
          <a:srgbClr val="C0AAAA"/>
        </a:accent3>
        <a:accent4>
          <a:srgbClr val="DADADA"/>
        </a:accent4>
        <a:accent5>
          <a:srgbClr val="FFADAA"/>
        </a:accent5>
        <a:accent6>
          <a:srgbClr val="000000"/>
        </a:accent6>
        <a:hlink>
          <a:srgbClr val="EBF25A"/>
        </a:hlink>
        <a:folHlink>
          <a:srgbClr val="F2AA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2">
        <a:dk1>
          <a:srgbClr val="000066"/>
        </a:dk1>
        <a:lt1>
          <a:srgbClr val="FFFFFF"/>
        </a:lt1>
        <a:dk2>
          <a:srgbClr val="000099"/>
        </a:dk2>
        <a:lt2>
          <a:srgbClr val="D8F6F8"/>
        </a:lt2>
        <a:accent1>
          <a:srgbClr val="0099FF"/>
        </a:accent1>
        <a:accent2>
          <a:srgbClr val="00003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34"/>
        </a:accent6>
        <a:hlink>
          <a:srgbClr val="DDD925"/>
        </a:hlink>
        <a:folHlink>
          <a:srgbClr val="72C67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3">
        <a:dk1>
          <a:srgbClr val="4C3D57"/>
        </a:dk1>
        <a:lt1>
          <a:srgbClr val="FFFFFF"/>
        </a:lt1>
        <a:dk2>
          <a:srgbClr val="660066"/>
        </a:dk2>
        <a:lt2>
          <a:srgbClr val="FDFBE3"/>
        </a:lt2>
        <a:accent1>
          <a:srgbClr val="976C9E"/>
        </a:accent1>
        <a:accent2>
          <a:srgbClr val="1E1822"/>
        </a:accent2>
        <a:accent3>
          <a:srgbClr val="B8AAB8"/>
        </a:accent3>
        <a:accent4>
          <a:srgbClr val="DADADA"/>
        </a:accent4>
        <a:accent5>
          <a:srgbClr val="C9BACC"/>
        </a:accent5>
        <a:accent6>
          <a:srgbClr val="1A151E"/>
        </a:accent6>
        <a:hlink>
          <a:srgbClr val="D8C460"/>
        </a:hlink>
        <a:folHlink>
          <a:srgbClr val="C3C2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4">
        <a:dk1>
          <a:srgbClr val="334D3F"/>
        </a:dk1>
        <a:lt1>
          <a:srgbClr val="FFFFFF"/>
        </a:lt1>
        <a:dk2>
          <a:srgbClr val="008000"/>
        </a:dk2>
        <a:lt2>
          <a:srgbClr val="D3F1DB"/>
        </a:lt2>
        <a:accent1>
          <a:srgbClr val="4A6D84"/>
        </a:accent1>
        <a:accent2>
          <a:srgbClr val="213329"/>
        </a:accent2>
        <a:accent3>
          <a:srgbClr val="AAC0AA"/>
        </a:accent3>
        <a:accent4>
          <a:srgbClr val="DADADA"/>
        </a:accent4>
        <a:accent5>
          <a:srgbClr val="B1BAC2"/>
        </a:accent5>
        <a:accent6>
          <a:srgbClr val="1D2D24"/>
        </a:accent6>
        <a:hlink>
          <a:srgbClr val="F0B100"/>
        </a:hlink>
        <a:folHlink>
          <a:srgbClr val="C3710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5">
        <a:dk1>
          <a:srgbClr val="566858"/>
        </a:dk1>
        <a:lt1>
          <a:srgbClr val="FFFFFF"/>
        </a:lt1>
        <a:dk2>
          <a:srgbClr val="6D8771"/>
        </a:dk2>
        <a:lt2>
          <a:srgbClr val="ECECB2"/>
        </a:lt2>
        <a:accent1>
          <a:srgbClr val="76A571"/>
        </a:accent1>
        <a:accent2>
          <a:srgbClr val="465648"/>
        </a:accent2>
        <a:accent3>
          <a:srgbClr val="BAC3BB"/>
        </a:accent3>
        <a:accent4>
          <a:srgbClr val="DADADA"/>
        </a:accent4>
        <a:accent5>
          <a:srgbClr val="BDCFBB"/>
        </a:accent5>
        <a:accent6>
          <a:srgbClr val="3F4D40"/>
        </a:accent6>
        <a:hlink>
          <a:srgbClr val="FFDC0B"/>
        </a:hlink>
        <a:folHlink>
          <a:srgbClr val="FC991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6">
        <a:dk1>
          <a:srgbClr val="0A6866"/>
        </a:dk1>
        <a:lt1>
          <a:srgbClr val="FFFFFF"/>
        </a:lt1>
        <a:dk2>
          <a:srgbClr val="0D8784"/>
        </a:dk2>
        <a:lt2>
          <a:srgbClr val="B8DEC6"/>
        </a:lt2>
        <a:accent1>
          <a:srgbClr val="3C7652"/>
        </a:accent1>
        <a:accent2>
          <a:srgbClr val="005250"/>
        </a:accent2>
        <a:accent3>
          <a:srgbClr val="AAC3C2"/>
        </a:accent3>
        <a:accent4>
          <a:srgbClr val="DADADA"/>
        </a:accent4>
        <a:accent5>
          <a:srgbClr val="AFBDB3"/>
        </a:accent5>
        <a:accent6>
          <a:srgbClr val="004948"/>
        </a:accent6>
        <a:hlink>
          <a:srgbClr val="00E0A5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7">
        <a:dk1>
          <a:srgbClr val="50688C"/>
        </a:dk1>
        <a:lt1>
          <a:srgbClr val="FFFFFF"/>
        </a:lt1>
        <a:dk2>
          <a:srgbClr val="6E87AC"/>
        </a:dk2>
        <a:lt2>
          <a:srgbClr val="FFFFFF"/>
        </a:lt2>
        <a:accent1>
          <a:srgbClr val="376EA5"/>
        </a:accent1>
        <a:accent2>
          <a:srgbClr val="445876"/>
        </a:accent2>
        <a:accent3>
          <a:srgbClr val="BAC3D2"/>
        </a:accent3>
        <a:accent4>
          <a:srgbClr val="DADADA"/>
        </a:accent4>
        <a:accent5>
          <a:srgbClr val="AEBACF"/>
        </a:accent5>
        <a:accent6>
          <a:srgbClr val="3D4F6A"/>
        </a:accent6>
        <a:hlink>
          <a:srgbClr val="66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8">
        <a:dk1>
          <a:srgbClr val="000000"/>
        </a:dk1>
        <a:lt1>
          <a:srgbClr val="DDDCC5"/>
        </a:lt1>
        <a:dk2>
          <a:srgbClr val="000000"/>
        </a:dk2>
        <a:lt2>
          <a:srgbClr val="C9C6A5"/>
        </a:lt2>
        <a:accent1>
          <a:srgbClr val="C0C0C0"/>
        </a:accent1>
        <a:accent2>
          <a:srgbClr val="B0AC90"/>
        </a:accent2>
        <a:accent3>
          <a:srgbClr val="EBEBDF"/>
        </a:accent3>
        <a:accent4>
          <a:srgbClr val="000000"/>
        </a:accent4>
        <a:accent5>
          <a:srgbClr val="DCDCDC"/>
        </a:accent5>
        <a:accent6>
          <a:srgbClr val="9F9B82"/>
        </a:accent6>
        <a:hlink>
          <a:srgbClr val="666699"/>
        </a:hlink>
        <a:folHlink>
          <a:srgbClr val="905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pona 9">
        <a:dk1>
          <a:srgbClr val="000000"/>
        </a:dk1>
        <a:lt1>
          <a:srgbClr val="FFFFFF"/>
        </a:lt1>
        <a:dk2>
          <a:srgbClr val="000099"/>
        </a:dk2>
        <a:lt2>
          <a:srgbClr val="DDDDDD"/>
        </a:lt2>
        <a:accent1>
          <a:srgbClr val="C6D4D4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DFE6E6"/>
        </a:accent5>
        <a:accent6>
          <a:srgbClr val="AEAEAE"/>
        </a:accent6>
        <a:hlink>
          <a:srgbClr val="6600FF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309</Words>
  <Application>Microsoft Office PowerPoint</Application>
  <PresentationFormat>Předvádění na obrazovce (4:3)</PresentationFormat>
  <Paragraphs>79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Opona</vt:lpstr>
      <vt:lpstr>Prezentace aplikace PowerPoint</vt:lpstr>
      <vt:lpstr>Cihlářské výrobky  pro vodorovné konstrukce</vt:lpstr>
      <vt:lpstr>Keramika – cihlářské výrobky</vt:lpstr>
      <vt:lpstr>Keramika – cihlářské výrobky</vt:lpstr>
      <vt:lpstr>Keramika – cihlářské výrobky</vt:lpstr>
      <vt:lpstr>Keramika – cihlářské výrobky</vt:lpstr>
      <vt:lpstr>Keramika – cihlářské výrobky</vt:lpstr>
      <vt:lpstr>Keramika – cihlářské výrobky</vt:lpstr>
      <vt:lpstr>Keramika – cihlářské výrobky</vt:lpstr>
      <vt:lpstr>Keramika – cihlářské výrobky</vt:lpstr>
      <vt:lpstr>Keramika – cihlářské výrobky</vt:lpstr>
      <vt:lpstr>Keramika – cihlářské výrobky</vt:lpstr>
      <vt:lpstr>Keramika – cihlářské výrobky</vt:lpstr>
      <vt:lpstr>Keramika – cihlářské výrobky</vt:lpstr>
      <vt:lpstr>Keramika – cihlářské výrobky</vt:lpstr>
      <vt:lpstr>Keramika – cihlářské výrobky</vt:lpstr>
      <vt:lpstr>Keramika – cihlářské výrobky</vt:lpstr>
      <vt:lpstr>Keramika – cihlářské výrobky</vt:lpstr>
      <vt:lpstr>Keramika – cihlářské výrobky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2013-12-08T09:09:58Z</dcterms:created>
  <dcterms:modified xsi:type="dcterms:W3CDTF">2013-12-08T09:13:50Z</dcterms:modified>
  <cp:contentStatus/>
</cp:coreProperties>
</file>