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4"/>
  </p:notesMasterIdLst>
  <p:sldIdLst>
    <p:sldId id="291" r:id="rId2"/>
    <p:sldId id="256" r:id="rId3"/>
    <p:sldId id="257" r:id="rId4"/>
    <p:sldId id="258" r:id="rId5"/>
    <p:sldId id="281" r:id="rId6"/>
    <p:sldId id="274" r:id="rId7"/>
    <p:sldId id="275" r:id="rId8"/>
    <p:sldId id="292" r:id="rId9"/>
    <p:sldId id="259" r:id="rId10"/>
    <p:sldId id="289" r:id="rId11"/>
    <p:sldId id="285" r:id="rId12"/>
    <p:sldId id="28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29" autoAdjust="0"/>
    <p:restoredTop sz="94667" autoAdjust="0"/>
  </p:normalViewPr>
  <p:slideViewPr>
    <p:cSldViewPr>
      <p:cViewPr varScale="1">
        <p:scale>
          <a:sx n="66" d="100"/>
          <a:sy n="66" d="100"/>
        </p:scale>
        <p:origin x="-14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7907811D-1B77-49C3-8A5B-528857E46376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993278D9-A10E-4BE8-821E-2A72225244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373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9B69A9-B04D-4CE7-AB3F-6191CA560988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FCB71-4D2D-482A-957F-8268375EF0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F46A5-FC63-4A76-9E54-2EFB0CF05FDC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D97E0-5281-4835-9ACC-9728A1BFDF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CCA842-58EA-400A-A4AC-087168E3DCE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BBF62-95DE-4CEC-938A-065557FF84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B11B2-0578-42C6-9092-52D2C80A7216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1F348-111F-4252-A401-082323AA9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383C3-9CBA-45D3-935D-0022E63CA473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5B9BC-5275-4120-8F78-646D09C3B5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36F41-475F-4E2E-B5C9-483309E0EB55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AD97B-9220-4959-A1C0-DFA5CCE609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6EC0AB-82EC-4BF1-BEDA-29DB9061E490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33932-B08B-45F0-9418-47D1C011F9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DA2D2-7A9E-4831-B497-4BA09967CCE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3D607-02DE-4A0A-A126-E8697D22D7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9D2D54-2BC2-443D-858F-18EF700A2105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5E3D4-57F9-4BD5-8139-C7F568426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FCECC-0DE1-496E-814B-012994CA7042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DE21B-9B79-4A0D-AEBC-93CA97900D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7B6A66-79FA-43ED-9F17-530FC0995DCB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4997C-10B3-44C8-B958-7687A859C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78EA4C-A491-48F1-8CE9-E4231F7C51FD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18CF009-0A49-4DDE-91EC-DCB094C97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ndach.cz/stresni-krytina/falcovka-11?cover=00" TargetMode="External"/><Relationship Id="rId2" Type="http://schemas.openxmlformats.org/officeDocument/2006/relationships/hyperlink" Target="http://www.tondach.cz/stresni-krytina/bobrovka?cover=00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tondach.cz/stresni-krytina/romanska-12?cover=00" TargetMode="External"/><Relationship Id="rId4" Type="http://schemas.openxmlformats.org/officeDocument/2006/relationships/hyperlink" Target="http://www.tondach.cz/stresni-krytina/francouzska-14?cover=0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ndach.cz/stresni-krytina/srdcovka-11?cover=00" TargetMode="External"/><Relationship Id="rId2" Type="http://schemas.openxmlformats.org/officeDocument/2006/relationships/hyperlink" Target="http://www.tondach.cz/stresni-krytina/steinbruck?cover=00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tondach.cz/stresni-krytina/univerzal-12?cover=00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ben.com.cz/vyrobky,palena-stresni-krtina.xml" TargetMode="External"/><Relationship Id="rId2" Type="http://schemas.openxmlformats.org/officeDocument/2006/relationships/hyperlink" Target="http://www.tondach.cz/stresni-krytina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81655401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VY_32_INOVACE_24-09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Robert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Lefan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materiály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1.4. 2013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9113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title"/>
          </p:nvPr>
        </p:nvSpPr>
        <p:spPr>
          <a:xfrm>
            <a:off x="468313" y="2060575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  <a:latin typeface="Arial" charset="0"/>
              </a:rPr>
              <a:t>Keramické střešní krytiny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63863" cy="561975"/>
          </a:xfrm>
        </p:spPr>
        <p:txBody>
          <a:bodyPr/>
          <a:lstStyle/>
          <a:p>
            <a:pPr eaLnBrk="1" hangingPunct="1"/>
            <a:r>
              <a:rPr lang="cs-CZ" sz="1400" smtClean="0"/>
              <a:t>Keramické střešní krytiny</a:t>
            </a:r>
          </a:p>
        </p:txBody>
      </p:sp>
      <p:sp>
        <p:nvSpPr>
          <p:cNvPr id="15363" name="Obdélník 2"/>
          <p:cNvSpPr>
            <a:spLocks noChangeArrowheads="1"/>
          </p:cNvSpPr>
          <p:nvPr/>
        </p:nvSpPr>
        <p:spPr bwMode="auto">
          <a:xfrm>
            <a:off x="971550" y="1138238"/>
            <a:ext cx="7345363" cy="2074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 </a:t>
            </a:r>
          </a:p>
          <a:p>
            <a:r>
              <a:rPr lang="cs-CZ" sz="2800"/>
              <a:t>Pálená krytina se používá k pokrývání střech s dřevěnou konstrukcí krovu. Je vhodná pro sklony střešních plášťů nad 35</a:t>
            </a:r>
            <a:r>
              <a:rPr lang="cs-CZ" sz="2800" baseline="30000"/>
              <a:t>o</a:t>
            </a:r>
            <a:r>
              <a:rPr lang="cs-CZ" sz="2800"/>
              <a:t> a pro nadmořskou výšku staveb do 400 m.</a:t>
            </a:r>
            <a:r>
              <a:rPr lang="cs-CZ" sz="2800">
                <a:latin typeface="Century Schoolbook" pitchFamily="18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63863" cy="561975"/>
          </a:xfrm>
        </p:spPr>
        <p:txBody>
          <a:bodyPr/>
          <a:lstStyle/>
          <a:p>
            <a:pPr eaLnBrk="1" hangingPunct="1"/>
            <a:r>
              <a:rPr lang="cs-CZ" sz="1400" smtClean="0"/>
              <a:t>Keramické střešní krytiny</a:t>
            </a:r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971550" y="1206500"/>
            <a:ext cx="6985000" cy="265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Pálená krytina:</a:t>
            </a:r>
          </a:p>
          <a:p>
            <a:endParaRPr lang="cs-CZ" sz="2800"/>
          </a:p>
          <a:p>
            <a:pPr>
              <a:buFont typeface="Arial" charset="0"/>
              <a:buChar char="•"/>
            </a:pPr>
            <a:r>
              <a:rPr lang="cs-CZ" sz="2800"/>
              <a:t>  tašky</a:t>
            </a:r>
          </a:p>
          <a:p>
            <a:pPr>
              <a:buFont typeface="Arial" charset="0"/>
              <a:buChar char="•"/>
            </a:pPr>
            <a:r>
              <a:rPr lang="cs-CZ" sz="2800"/>
              <a:t>  prejzy</a:t>
            </a:r>
          </a:p>
          <a:p>
            <a:pPr>
              <a:buFont typeface="Arial" charset="0"/>
              <a:buChar char="•"/>
            </a:pPr>
            <a:r>
              <a:rPr lang="cs-CZ" sz="2800"/>
              <a:t>  hřebenáče</a:t>
            </a:r>
          </a:p>
          <a:p>
            <a:pPr>
              <a:buFont typeface="Arial" charset="0"/>
              <a:buChar char="•"/>
            </a:pPr>
            <a:r>
              <a:rPr lang="cs-CZ" sz="2800"/>
              <a:t>  doplňky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63863" cy="561975"/>
          </a:xfrm>
        </p:spPr>
        <p:txBody>
          <a:bodyPr/>
          <a:lstStyle/>
          <a:p>
            <a:pPr eaLnBrk="1" hangingPunct="1"/>
            <a:r>
              <a:rPr lang="cs-CZ" sz="1400" smtClean="0"/>
              <a:t>Keramické střešní krytiny</a:t>
            </a:r>
          </a:p>
        </p:txBody>
      </p:sp>
      <p:sp>
        <p:nvSpPr>
          <p:cNvPr id="41987" name="Rectangle 3"/>
          <p:cNvSpPr>
            <a:spLocks noChangeArrowheads="1"/>
          </p:cNvSpPr>
          <p:nvPr/>
        </p:nvSpPr>
        <p:spPr bwMode="auto">
          <a:xfrm>
            <a:off x="1187450" y="1268413"/>
            <a:ext cx="7705725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dirty="0"/>
              <a:t>  Tašky se vyrábějí:</a:t>
            </a:r>
          </a:p>
          <a:p>
            <a:endParaRPr lang="cs-CZ" sz="2800" dirty="0"/>
          </a:p>
          <a:p>
            <a:r>
              <a:rPr lang="cs-CZ" sz="2800" dirty="0"/>
              <a:t>  </a:t>
            </a:r>
            <a:r>
              <a:rPr lang="cs-CZ" sz="2800" b="1" dirty="0"/>
              <a:t>tažením</a:t>
            </a:r>
            <a:r>
              <a:rPr lang="cs-CZ" sz="2800" dirty="0"/>
              <a:t> – hladké nebo podélně</a:t>
            </a:r>
          </a:p>
          <a:p>
            <a:r>
              <a:rPr lang="cs-CZ" sz="2800" dirty="0"/>
              <a:t>                   drážkované</a:t>
            </a:r>
          </a:p>
          <a:p>
            <a:endParaRPr lang="cs-CZ" sz="2800" dirty="0"/>
          </a:p>
          <a:p>
            <a:r>
              <a:rPr lang="cs-CZ" sz="2800" dirty="0"/>
              <a:t>  </a:t>
            </a:r>
            <a:r>
              <a:rPr lang="cs-CZ" sz="2800" b="1" dirty="0"/>
              <a:t>ražením</a:t>
            </a:r>
            <a:r>
              <a:rPr lang="cs-CZ" sz="2800" dirty="0"/>
              <a:t> – tašky s příčnými</a:t>
            </a:r>
          </a:p>
          <a:p>
            <a:r>
              <a:rPr lang="cs-CZ" sz="2800" dirty="0"/>
              <a:t>                   drážkami, prejzy</a:t>
            </a:r>
          </a:p>
          <a:p>
            <a:r>
              <a:rPr lang="cs-CZ" sz="2800" dirty="0"/>
              <a:t>                   a doplňky k taškám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63863" cy="561975"/>
          </a:xfrm>
        </p:spPr>
        <p:txBody>
          <a:bodyPr/>
          <a:lstStyle/>
          <a:p>
            <a:pPr eaLnBrk="1" hangingPunct="1"/>
            <a:r>
              <a:rPr lang="cs-CZ" sz="1400" smtClean="0"/>
              <a:t>Keramické střešní krytiny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922338" y="836613"/>
            <a:ext cx="7681912" cy="521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Výrobky mají povrch opatřený:</a:t>
            </a:r>
          </a:p>
          <a:p>
            <a:pPr>
              <a:buFont typeface="Arial" charset="0"/>
              <a:buChar char="•"/>
            </a:pPr>
            <a:r>
              <a:rPr lang="cs-CZ" sz="2800"/>
              <a:t> </a:t>
            </a:r>
            <a:r>
              <a:rPr lang="cs-CZ" sz="2800" b="1"/>
              <a:t>glazurou</a:t>
            </a:r>
          </a:p>
          <a:p>
            <a:pPr>
              <a:buFont typeface="Arial" charset="0"/>
              <a:buChar char="•"/>
            </a:pPr>
            <a:r>
              <a:rPr lang="cs-CZ" sz="2800" b="1"/>
              <a:t> engobou</a:t>
            </a:r>
          </a:p>
          <a:p>
            <a:pPr>
              <a:buFont typeface="Arial" charset="0"/>
              <a:buChar char="•"/>
            </a:pPr>
            <a:endParaRPr lang="cs-CZ" sz="2800"/>
          </a:p>
          <a:p>
            <a:r>
              <a:rPr lang="cs-CZ" sz="2800" b="1">
                <a:solidFill>
                  <a:schemeClr val="accent2"/>
                </a:solidFill>
              </a:rPr>
              <a:t>Glazura</a:t>
            </a:r>
            <a:r>
              <a:rPr lang="cs-CZ" sz="2800"/>
              <a:t> se vyrábí rozemletím příslušných složek( jíly obarvené přírodními oxidy železa) na jemný prášek, který se následně smíchá s vodou a takto nanáší na přežahnutý výrobek. Přežah je porézní a nasákavý a proto při máčení, nástřiku nebo natírání glazury nasaje glazuru na svůj povrch.</a:t>
            </a:r>
          </a:p>
          <a:p>
            <a:r>
              <a:rPr lang="cs-CZ" sz="2800"/>
              <a:t>Takto upravená taška se znovu vypálí.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63863" cy="561975"/>
          </a:xfrm>
        </p:spPr>
        <p:txBody>
          <a:bodyPr/>
          <a:lstStyle/>
          <a:p>
            <a:pPr eaLnBrk="1" hangingPunct="1"/>
            <a:r>
              <a:rPr lang="cs-CZ" sz="1400" smtClean="0"/>
              <a:t>Keramické střešní krytiny</a:t>
            </a: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731838" y="1160463"/>
            <a:ext cx="787241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</a:rPr>
              <a:t>Engoba</a:t>
            </a:r>
            <a:r>
              <a:rPr lang="cs-CZ" sz="2800"/>
              <a:t> je obdoba glazury, ale rozplavené jíly obsahují menší podíl sklovitých příměsí a tašky díky tomu získávají matný nebo pololesklý vzhled.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4"/>
            <a:ext cx="770485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Zdroje:</a:t>
            </a:r>
          </a:p>
          <a:p>
            <a:endParaRPr lang="cs-CZ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/>
              <a:t>KOLÁŘ, Karel a Pavel REITERMAN. </a:t>
            </a:r>
            <a:r>
              <a:rPr lang="cs-CZ" sz="2000" i="1" dirty="0"/>
              <a:t>Stavební materiály: pro SPŠ stavební</a:t>
            </a:r>
            <a:r>
              <a:rPr lang="cs-CZ" sz="2000" dirty="0"/>
              <a:t>. Praha: Grada, 2012. ISBN 978-80-247-4070-6.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4026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63863" cy="561975"/>
          </a:xfrm>
        </p:spPr>
        <p:txBody>
          <a:bodyPr/>
          <a:lstStyle/>
          <a:p>
            <a:pPr eaLnBrk="1" hangingPunct="1"/>
            <a:r>
              <a:rPr lang="cs-CZ" sz="1400" smtClean="0"/>
              <a:t>Keramické střešní krytiny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00113" y="765175"/>
            <a:ext cx="7559675" cy="51863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/>
            <a:r>
              <a:rPr lang="cs-CZ" sz="2800"/>
              <a:t>Základní typy střešních tašek jsou:</a:t>
            </a:r>
          </a:p>
          <a:p>
            <a:pPr marL="342900" indent="-342900"/>
            <a:endParaRPr lang="cs-CZ" sz="2800"/>
          </a:p>
          <a:p>
            <a:pPr marL="342900" indent="-342900">
              <a:buFont typeface="Century Schoolbook" pitchFamily="18" charset="0"/>
              <a:buAutoNum type="arabicPeriod"/>
            </a:pPr>
            <a:r>
              <a:rPr lang="cs-CZ" sz="2800" b="1"/>
              <a:t>bobrovka                     </a:t>
            </a:r>
            <a:r>
              <a:rPr lang="cs-CZ" sz="2800">
                <a:hlinkClick r:id="rId2"/>
              </a:rPr>
              <a:t>obrázek</a:t>
            </a:r>
            <a:endParaRPr lang="cs-CZ"/>
          </a:p>
          <a:p>
            <a:pPr marL="342900" indent="-342900">
              <a:buFont typeface="Century Schoolbook" pitchFamily="18" charset="0"/>
              <a:buAutoNum type="arabicPeriod"/>
            </a:pPr>
            <a:endParaRPr lang="cs-CZ"/>
          </a:p>
          <a:p>
            <a:pPr marL="342900" indent="-342900">
              <a:buFont typeface="Century Schoolbook" pitchFamily="18" charset="0"/>
              <a:buNone/>
            </a:pPr>
            <a:r>
              <a:rPr lang="cs-CZ" sz="2800"/>
              <a:t>	- </a:t>
            </a:r>
            <a:r>
              <a:rPr lang="cs-CZ"/>
              <a:t>šupinové kladení</a:t>
            </a:r>
          </a:p>
          <a:p>
            <a:pPr marL="342900" indent="-342900">
              <a:buFont typeface="Century Schoolbook" pitchFamily="18" charset="0"/>
              <a:buNone/>
            </a:pPr>
            <a:r>
              <a:rPr lang="cs-CZ"/>
              <a:t>	-  korunové kladení </a:t>
            </a:r>
          </a:p>
          <a:p>
            <a:pPr marL="342900" indent="-342900">
              <a:buFont typeface="Century Schoolbook" pitchFamily="18" charset="0"/>
              <a:buNone/>
            </a:pPr>
            <a:endParaRPr lang="cs-CZ" sz="2800"/>
          </a:p>
          <a:p>
            <a:pPr marL="342900" indent="-342900">
              <a:buFont typeface="Century Schoolbook" pitchFamily="18" charset="0"/>
              <a:buNone/>
            </a:pPr>
            <a:r>
              <a:rPr lang="cs-CZ" sz="2800" b="1"/>
              <a:t>2. falcovka                      </a:t>
            </a:r>
            <a:r>
              <a:rPr lang="cs-CZ" sz="2800">
                <a:hlinkClick r:id="rId3"/>
              </a:rPr>
              <a:t>obrázek</a:t>
            </a:r>
            <a:endParaRPr lang="cs-CZ"/>
          </a:p>
          <a:p>
            <a:pPr marL="342900" indent="-342900">
              <a:buFont typeface="Century Schoolbook" pitchFamily="18" charset="0"/>
              <a:buNone/>
            </a:pPr>
            <a:endParaRPr lang="cs-CZ"/>
          </a:p>
          <a:p>
            <a:pPr marL="342900" indent="-342900">
              <a:buFont typeface="Century Schoolbook" pitchFamily="18" charset="0"/>
              <a:buNone/>
            </a:pPr>
            <a:r>
              <a:rPr lang="cs-CZ" sz="2800" b="1"/>
              <a:t>3. taška francouzská     </a:t>
            </a:r>
            <a:r>
              <a:rPr lang="cs-CZ" sz="2800">
                <a:hlinkClick r:id="rId4"/>
              </a:rPr>
              <a:t>obrázek</a:t>
            </a:r>
            <a:endParaRPr lang="cs-CZ" sz="2800"/>
          </a:p>
          <a:p>
            <a:pPr marL="342900" indent="-342900">
              <a:buFont typeface="Century Schoolbook" pitchFamily="18" charset="0"/>
              <a:buNone/>
            </a:pPr>
            <a:endParaRPr lang="cs-CZ" sz="2800"/>
          </a:p>
          <a:p>
            <a:pPr marL="342900" indent="-342900"/>
            <a:r>
              <a:rPr lang="cs-CZ" sz="2800" b="1"/>
              <a:t>4. taška románská         </a:t>
            </a:r>
            <a:r>
              <a:rPr lang="cs-CZ" sz="2800">
                <a:hlinkClick r:id="rId5"/>
              </a:rPr>
              <a:t>obrázek</a:t>
            </a:r>
            <a:endParaRPr lang="cs-CZ" sz="2800"/>
          </a:p>
          <a:p>
            <a:pPr marL="342900" indent="-342900">
              <a:buFont typeface="Century Schoolbook" pitchFamily="18" charset="0"/>
              <a:buNone/>
            </a:pPr>
            <a:endParaRPr lang="cs-CZ" sz="2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2963863" cy="561975"/>
          </a:xfrm>
        </p:spPr>
        <p:txBody>
          <a:bodyPr/>
          <a:lstStyle/>
          <a:p>
            <a:pPr eaLnBrk="1" hangingPunct="1"/>
            <a:r>
              <a:rPr lang="cs-CZ" sz="1400" smtClean="0"/>
              <a:t>Keramické střešní krytiny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00113" y="765175"/>
            <a:ext cx="7559675" cy="52165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/>
            <a:r>
              <a:rPr lang="cs-CZ" sz="2800"/>
              <a:t>Základní typy střešních tašek jsou:</a:t>
            </a:r>
          </a:p>
          <a:p>
            <a:pPr marL="342900" indent="-342900"/>
            <a:endParaRPr lang="cs-CZ" sz="2800"/>
          </a:p>
          <a:p>
            <a:pPr marL="342900" indent="-342900">
              <a:buFont typeface="Century Schoolbook" pitchFamily="18" charset="0"/>
              <a:buNone/>
            </a:pPr>
            <a:r>
              <a:rPr lang="cs-CZ" sz="2800" b="1"/>
              <a:t>5. steinbrück			</a:t>
            </a:r>
            <a:r>
              <a:rPr lang="cs-CZ" sz="2800">
                <a:hlinkClick r:id="rId2"/>
              </a:rPr>
              <a:t>obrázek</a:t>
            </a:r>
            <a:endParaRPr lang="cs-CZ" sz="2800"/>
          </a:p>
          <a:p>
            <a:pPr marL="342900" indent="-342900">
              <a:buFont typeface="Century Schoolbook" pitchFamily="18" charset="0"/>
              <a:buNone/>
            </a:pPr>
            <a:endParaRPr lang="cs-CZ" sz="2800"/>
          </a:p>
          <a:p>
            <a:pPr marL="342900" indent="-342900">
              <a:buFont typeface="Century Schoolbook" pitchFamily="18" charset="0"/>
              <a:buNone/>
            </a:pPr>
            <a:r>
              <a:rPr lang="cs-CZ" sz="2800" b="1"/>
              <a:t>6. srdcovka			</a:t>
            </a:r>
            <a:r>
              <a:rPr lang="cs-CZ" sz="2800">
                <a:hlinkClick r:id="rId3"/>
              </a:rPr>
              <a:t>obráze</a:t>
            </a:r>
            <a:r>
              <a:rPr lang="cs-CZ" sz="2800" b="1">
                <a:hlinkClick r:id="rId3"/>
              </a:rPr>
              <a:t>k</a:t>
            </a:r>
            <a:endParaRPr lang="cs-CZ" sz="2800" b="1"/>
          </a:p>
          <a:p>
            <a:pPr marL="342900" indent="-342900">
              <a:buFont typeface="Century Schoolbook" pitchFamily="18" charset="0"/>
              <a:buNone/>
            </a:pPr>
            <a:endParaRPr lang="cs-CZ" sz="2800" b="1"/>
          </a:p>
          <a:p>
            <a:pPr marL="342900" indent="-342900">
              <a:buFont typeface="Century Schoolbook" pitchFamily="18" charset="0"/>
              <a:buNone/>
            </a:pPr>
            <a:r>
              <a:rPr lang="cs-CZ" sz="2800" b="1"/>
              <a:t>7. univerzální taška		</a:t>
            </a:r>
            <a:r>
              <a:rPr lang="cs-CZ" sz="2800">
                <a:hlinkClick r:id="rId4"/>
              </a:rPr>
              <a:t>obrázek</a:t>
            </a:r>
            <a:endParaRPr lang="cs-CZ" sz="2800"/>
          </a:p>
          <a:p>
            <a:pPr marL="342900" indent="-342900">
              <a:buFont typeface="Century Schoolbook" pitchFamily="18" charset="0"/>
              <a:buNone/>
            </a:pPr>
            <a:endParaRPr lang="cs-CZ" sz="2800" b="1"/>
          </a:p>
          <a:p>
            <a:pPr marL="342900" indent="-342900">
              <a:buFont typeface="Century Schoolbook" pitchFamily="18" charset="0"/>
              <a:buNone/>
            </a:pPr>
            <a:endParaRPr lang="cs-CZ" sz="2800"/>
          </a:p>
          <a:p>
            <a:pPr marL="342900" indent="-342900">
              <a:buFont typeface="Century Schoolbook" pitchFamily="18" charset="0"/>
              <a:buNone/>
            </a:pPr>
            <a:endParaRPr lang="cs-CZ" sz="2800" b="1"/>
          </a:p>
          <a:p>
            <a:pPr marL="342900" indent="-342900">
              <a:buFont typeface="Century Schoolbook" pitchFamily="18" charset="0"/>
              <a:buNone/>
            </a:pPr>
            <a:endParaRPr lang="cs-CZ" sz="2800" b="1"/>
          </a:p>
          <a:p>
            <a:pPr marL="342900" indent="-342900">
              <a:buFont typeface="Century Schoolbook" pitchFamily="18" charset="0"/>
              <a:buNone/>
            </a:pPr>
            <a:endParaRPr lang="cs-CZ" sz="2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63863" cy="561975"/>
          </a:xfrm>
        </p:spPr>
        <p:txBody>
          <a:bodyPr/>
          <a:lstStyle/>
          <a:p>
            <a:r>
              <a:rPr lang="cs-CZ" sz="1400" smtClean="0"/>
              <a:t>Keramické střešní krytiny</a:t>
            </a:r>
          </a:p>
        </p:txBody>
      </p:sp>
      <p:sp>
        <p:nvSpPr>
          <p:cNvPr id="38914" name="TextovéPole 2"/>
          <p:cNvSpPr txBox="1">
            <a:spLocks noChangeArrowheads="1"/>
          </p:cNvSpPr>
          <p:nvPr/>
        </p:nvSpPr>
        <p:spPr bwMode="auto">
          <a:xfrm>
            <a:off x="635000" y="728663"/>
            <a:ext cx="8064500" cy="564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8.  Prejzová krytina</a:t>
            </a:r>
            <a:r>
              <a:rPr lang="cs-CZ" sz="2800"/>
              <a:t> – </a:t>
            </a:r>
          </a:p>
          <a:p>
            <a:r>
              <a:rPr lang="cs-CZ" sz="2800"/>
              <a:t>skládá se ze dvou dílů - spodního háku (korýtka) a vrchní prejzy (kůrky). </a:t>
            </a:r>
            <a:r>
              <a:rPr lang="pl-PL" sz="2800"/>
              <a:t>Pokládka je odlišná od pokládky ostatních tašek.</a:t>
            </a:r>
          </a:p>
          <a:p>
            <a:endParaRPr lang="pl-PL" sz="2800"/>
          </a:p>
          <a:p>
            <a:r>
              <a:rPr lang="cs-CZ" sz="2800" b="1">
                <a:solidFill>
                  <a:schemeClr val="accent2"/>
                </a:solidFill>
              </a:rPr>
              <a:t>Malý prejz</a:t>
            </a:r>
          </a:p>
          <a:p>
            <a:r>
              <a:rPr lang="cs-CZ" sz="2800"/>
              <a:t>se klade převážně do malty. Pokládka je velmi pracná, náročná.</a:t>
            </a:r>
          </a:p>
          <a:p>
            <a:endParaRPr lang="cs-CZ" sz="2800"/>
          </a:p>
          <a:p>
            <a:r>
              <a:rPr lang="cs-CZ" sz="2800" b="1">
                <a:solidFill>
                  <a:schemeClr val="accent2"/>
                </a:solidFill>
              </a:rPr>
              <a:t>Pražský prejz</a:t>
            </a:r>
          </a:p>
          <a:p>
            <a:r>
              <a:rPr lang="cs-CZ" sz="2800"/>
              <a:t>je velmi vhodný pro rekonstrukce památkových objektů.Tento prejz je možné pokrývat také na sucho a připevňovat mechanicky.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63863" cy="561975"/>
          </a:xfrm>
        </p:spPr>
        <p:txBody>
          <a:bodyPr/>
          <a:lstStyle/>
          <a:p>
            <a:pPr eaLnBrk="1" hangingPunct="1"/>
            <a:r>
              <a:rPr lang="cs-CZ" sz="1400" smtClean="0"/>
              <a:t>Keramické střešní krytiny</a:t>
            </a:r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755650" y="1196975"/>
            <a:ext cx="7345363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b="1"/>
              <a:t>9. ostatní modely …. </a:t>
            </a:r>
            <a:r>
              <a:rPr lang="cs-CZ" sz="2800"/>
              <a:t>viz např. </a:t>
            </a:r>
            <a:r>
              <a:rPr lang="cs-CZ" sz="2800">
                <a:hlinkClick r:id="rId2"/>
              </a:rPr>
              <a:t>Tondach</a:t>
            </a:r>
            <a:endParaRPr lang="cs-CZ" sz="2800"/>
          </a:p>
          <a:p>
            <a:r>
              <a:rPr lang="cs-CZ" sz="2800"/>
              <a:t>					    </a:t>
            </a:r>
            <a:r>
              <a:rPr lang="cs-CZ" sz="2800">
                <a:hlinkClick r:id="rId3"/>
              </a:rPr>
              <a:t>Röben</a:t>
            </a: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Orbit</Template>
  <TotalTime>0</TotalTime>
  <Words>335</Words>
  <Application>Microsoft Office PowerPoint</Application>
  <PresentationFormat>Předvádění na obrazovce (4:3)</PresentationFormat>
  <Paragraphs>90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Keramické střešní krytiny</vt:lpstr>
      <vt:lpstr>Keramické střešní krytiny</vt:lpstr>
      <vt:lpstr>Keramické střešní krytiny</vt:lpstr>
      <vt:lpstr>Keramické střešní krytiny</vt:lpstr>
      <vt:lpstr>Keramické střešní krytiny</vt:lpstr>
      <vt:lpstr>Keramické střešní krytiny</vt:lpstr>
      <vt:lpstr>Prezentace aplikace PowerPoint</vt:lpstr>
      <vt:lpstr>Keramické střešní krytiny</vt:lpstr>
      <vt:lpstr>Keramické střešní krytiny</vt:lpstr>
      <vt:lpstr>Keramické střešní krytiny</vt:lpstr>
      <vt:lpstr>Keramické střešní krytiny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2013-11-08T09:32:17Z</dcterms:created>
  <dcterms:modified xsi:type="dcterms:W3CDTF">2013-12-08T09:15:34Z</dcterms:modified>
</cp:coreProperties>
</file>