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71" r:id="rId2"/>
    <p:sldId id="257" r:id="rId3"/>
    <p:sldId id="258" r:id="rId4"/>
    <p:sldId id="259" r:id="rId5"/>
    <p:sldId id="260" r:id="rId6"/>
    <p:sldId id="262" r:id="rId7"/>
    <p:sldId id="264" r:id="rId8"/>
    <p:sldId id="268" r:id="rId9"/>
    <p:sldId id="269" r:id="rId10"/>
    <p:sldId id="272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5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22" autoAdjust="0"/>
  </p:normalViewPr>
  <p:slideViewPr>
    <p:cSldViewPr>
      <p:cViewPr>
        <p:scale>
          <a:sx n="66" d="100"/>
          <a:sy n="66" d="100"/>
        </p:scale>
        <p:origin x="-14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F76C9-7833-4217-BF5D-4C3DA4010B2A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1436A-5830-4446-B7EF-8580A92019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16376-5AFE-408C-8CF6-5115991FA7FC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4B320-2F6D-4A49-B2C2-80911E615F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4FE16-4CB9-4F83-94DA-07B2DB105DE7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9A607-85F3-4F04-AE74-33AECE9075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1C79-D287-4162-B482-DC65B4AB1E91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89D39-3CD4-4B8C-86DF-9ECE2C39EC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9AAC7-96B8-40D6-AAA4-B3E27AA3E2C3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D6B9B-4536-4D05-8984-DCE68BDB9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7E3E0-8295-488A-82EE-3E86141D44F5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6B125-9BF4-4E95-9E9C-BB1D47089E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4F23A-79A0-4E8C-84E1-1F85C174C036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ADB7A-657D-4BB1-A046-064C5392C2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525A9-721F-4768-8F83-99F487BE3878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56141-45CA-40B1-B3EE-323E14C0DE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5145C-829A-4A72-8081-F9EF16EC80A0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F0116-E949-40D6-95DA-C7BFBE3070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C7E8D-69AE-41E6-AA13-A5859BD5CB34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2CC47-738F-4EEB-84B0-8C665B1467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C79BF-BA37-4C6B-908D-0E301657348C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F058D-F885-48B2-8882-D943981AAA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769BC5-D2D1-4371-80A0-6880BD51D946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113696-691E-41CD-8634-4B9061ECE3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Qu-m3nQSrZk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kz-keramika.cz/produkty.html#stavba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398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32938058"/>
              </p:ext>
            </p:extLst>
          </p:nvPr>
        </p:nvGraphicFramePr>
        <p:xfrm>
          <a:off x="1331913" y="1196975"/>
          <a:ext cx="6707187" cy="3970340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VY_32_INOVACE_24-10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Robert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Lefan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6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materiály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12.3.2013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3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 nové látky – zpestření teoretického výkladu prezentací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433292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ovéPole 1"/>
          <p:cNvSpPr txBox="1">
            <a:spLocks noChangeArrowheads="1"/>
          </p:cNvSpPr>
          <p:nvPr/>
        </p:nvSpPr>
        <p:spPr bwMode="auto">
          <a:xfrm>
            <a:off x="1619250" y="1484313"/>
            <a:ext cx="58483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cs-CZ" sz="4800"/>
              <a:t>Kameninové výrobky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530475" cy="346075"/>
          </a:xfrm>
        </p:spPr>
        <p:txBody>
          <a:bodyPr/>
          <a:lstStyle/>
          <a:p>
            <a:pPr eaLnBrk="1" hangingPunct="1"/>
            <a:r>
              <a:rPr lang="cs-CZ" sz="1400" smtClean="0"/>
              <a:t>Kameninové výrobky</a:t>
            </a:r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468313" y="981075"/>
            <a:ext cx="7502525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cs-CZ" sz="2800">
                <a:solidFill>
                  <a:srgbClr val="FFFF00"/>
                </a:solidFill>
              </a:rPr>
              <a:t>Kamenina </a:t>
            </a:r>
            <a:r>
              <a:rPr lang="cs-CZ" sz="2800"/>
              <a:t>= keramický výrobek zhotovený </a:t>
            </a:r>
          </a:p>
          <a:p>
            <a:pPr>
              <a:spcBef>
                <a:spcPct val="0"/>
              </a:spcBef>
            </a:pPr>
            <a:r>
              <a:rPr lang="cs-CZ" sz="2800"/>
              <a:t>z </a:t>
            </a:r>
            <a:r>
              <a:rPr lang="cs-CZ" sz="2800">
                <a:solidFill>
                  <a:srgbClr val="FFFF00"/>
                </a:solidFill>
              </a:rPr>
              <a:t>kameninových jílů</a:t>
            </a:r>
            <a:r>
              <a:rPr lang="cs-CZ" sz="2800"/>
              <a:t>, které se při výrobě slinují </a:t>
            </a:r>
          </a:p>
          <a:p>
            <a:pPr>
              <a:spcBef>
                <a:spcPct val="0"/>
              </a:spcBef>
            </a:pPr>
            <a:r>
              <a:rPr lang="cs-CZ" sz="2800"/>
              <a:t>(spékají) a vytvářejí vysoce pevný, chemicky odolný a málo nasákavý (do 7 %) střep.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</a:pPr>
            <a:r>
              <a:rPr lang="cs-CZ" sz="2800"/>
              <a:t>K základní surovině  se přidávají ještě </a:t>
            </a:r>
            <a:r>
              <a:rPr lang="cs-CZ" sz="2800">
                <a:solidFill>
                  <a:srgbClr val="FFFF00"/>
                </a:solidFill>
              </a:rPr>
              <a:t>ostřiva </a:t>
            </a:r>
            <a:r>
              <a:rPr lang="cs-CZ" sz="2800"/>
              <a:t>a </a:t>
            </a:r>
            <a:r>
              <a:rPr lang="cs-CZ" sz="2800">
                <a:solidFill>
                  <a:srgbClr val="FFFF00"/>
                </a:solidFill>
              </a:rPr>
              <a:t>taviva</a:t>
            </a:r>
            <a:r>
              <a:rPr lang="cs-CZ" sz="2800"/>
              <a:t>.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</a:pPr>
            <a:r>
              <a:rPr lang="cs-CZ" sz="2800"/>
              <a:t>Kameninové výrobky se často opatřují ještě </a:t>
            </a:r>
            <a:r>
              <a:rPr lang="cs-CZ" sz="2800">
                <a:solidFill>
                  <a:srgbClr val="FFFF00"/>
                </a:solidFill>
              </a:rPr>
              <a:t>glazurou</a:t>
            </a:r>
            <a:r>
              <a:rPr lang="cs-CZ" sz="2800"/>
              <a:t>.</a:t>
            </a:r>
          </a:p>
          <a:p>
            <a:pPr>
              <a:spcBef>
                <a:spcPct val="0"/>
              </a:spcBef>
            </a:pPr>
            <a:endParaRPr lang="cs-CZ" sz="2800">
              <a:latin typeface="Calibri" pitchFamily="34" charset="0"/>
            </a:endParaRPr>
          </a:p>
          <a:p>
            <a:pPr>
              <a:spcBef>
                <a:spcPct val="0"/>
              </a:spcBef>
            </a:pPr>
            <a:endParaRPr lang="cs-CZ" sz="2800">
              <a:latin typeface="Calibri" pitchFamily="34" charset="0"/>
            </a:endParaRPr>
          </a:p>
          <a:p>
            <a:pPr>
              <a:spcBef>
                <a:spcPct val="0"/>
              </a:spcBef>
            </a:pPr>
            <a:endParaRPr lang="cs-CZ" sz="2800">
              <a:latin typeface="Calibri" pitchFamily="34" charset="0"/>
            </a:endParaRPr>
          </a:p>
          <a:p>
            <a:pPr>
              <a:spcBef>
                <a:spcPct val="0"/>
              </a:spcBef>
            </a:pPr>
            <a:endParaRPr lang="cs-CZ" sz="2800">
              <a:latin typeface="Calibri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530475" cy="346075"/>
          </a:xfrm>
        </p:spPr>
        <p:txBody>
          <a:bodyPr/>
          <a:lstStyle/>
          <a:p>
            <a:pPr eaLnBrk="1" hangingPunct="1"/>
            <a:r>
              <a:rPr lang="cs-CZ" sz="1400" smtClean="0"/>
              <a:t>Kameninové výrobky</a:t>
            </a:r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1042988" y="1484313"/>
            <a:ext cx="5708650" cy="378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cs-CZ" sz="2800">
                <a:solidFill>
                  <a:srgbClr val="FFFF00"/>
                </a:solidFill>
              </a:rPr>
              <a:t>Kameninové výrobky podle použití:</a:t>
            </a:r>
          </a:p>
          <a:p>
            <a:pPr>
              <a:spcBef>
                <a:spcPct val="0"/>
              </a:spcBef>
            </a:pPr>
            <a:endParaRPr lang="cs-CZ" sz="2800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Font typeface="Arial" charset="0"/>
              <a:buChar char="•"/>
            </a:pPr>
            <a:r>
              <a:rPr lang="cs-CZ" sz="2800"/>
              <a:t> stavební</a:t>
            </a:r>
          </a:p>
          <a:p>
            <a:pPr>
              <a:spcBef>
                <a:spcPct val="0"/>
              </a:spcBef>
              <a:buFont typeface="Arial" charset="0"/>
              <a:buChar char="•"/>
            </a:pPr>
            <a:r>
              <a:rPr lang="cs-CZ" sz="2800"/>
              <a:t> kanalizační</a:t>
            </a:r>
          </a:p>
          <a:p>
            <a:pPr>
              <a:spcBef>
                <a:spcPct val="0"/>
              </a:spcBef>
              <a:buFont typeface="Arial" charset="0"/>
              <a:buChar char="•"/>
            </a:pPr>
            <a:r>
              <a:rPr lang="cs-CZ" sz="2800"/>
              <a:t> hospodářská</a:t>
            </a:r>
          </a:p>
          <a:p>
            <a:pPr>
              <a:spcBef>
                <a:spcPct val="0"/>
              </a:spcBef>
              <a:buFont typeface="Arial" charset="0"/>
              <a:buChar char="•"/>
            </a:pPr>
            <a:r>
              <a:rPr lang="cs-CZ" sz="2800"/>
              <a:t> chemická</a:t>
            </a:r>
          </a:p>
          <a:p>
            <a:pPr>
              <a:spcBef>
                <a:spcPct val="0"/>
              </a:spcBef>
              <a:buFont typeface="Arial" charset="0"/>
              <a:buChar char="•"/>
            </a:pPr>
            <a:r>
              <a:rPr lang="cs-CZ" sz="2800"/>
              <a:t> spotřební</a:t>
            </a:r>
          </a:p>
          <a:p>
            <a:pPr>
              <a:spcBef>
                <a:spcPct val="0"/>
              </a:spcBef>
              <a:buFont typeface="Arial" charset="0"/>
              <a:buChar char="•"/>
            </a:pPr>
            <a:r>
              <a:rPr lang="cs-CZ" sz="2800"/>
              <a:t> porcelán</a:t>
            </a:r>
          </a:p>
          <a:p>
            <a:pPr>
              <a:spcBef>
                <a:spcPct val="0"/>
              </a:spcBef>
            </a:pPr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530475" cy="346075"/>
          </a:xfrm>
        </p:spPr>
        <p:txBody>
          <a:bodyPr/>
          <a:lstStyle/>
          <a:p>
            <a:pPr eaLnBrk="1" hangingPunct="1"/>
            <a:r>
              <a:rPr lang="cs-CZ" sz="1400" smtClean="0"/>
              <a:t>Kameninové výrobky</a:t>
            </a:r>
          </a:p>
        </p:txBody>
      </p:sp>
      <p:sp>
        <p:nvSpPr>
          <p:cNvPr id="16386" name="TextovéPole 4"/>
          <p:cNvSpPr txBox="1">
            <a:spLocks noChangeArrowheads="1"/>
          </p:cNvSpPr>
          <p:nvPr/>
        </p:nvSpPr>
        <p:spPr bwMode="auto">
          <a:xfrm>
            <a:off x="971550" y="981075"/>
            <a:ext cx="4608513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cs-CZ" sz="2800">
                <a:solidFill>
                  <a:srgbClr val="FFFF00"/>
                </a:solidFill>
              </a:rPr>
              <a:t>Kanalizační kamenina</a:t>
            </a:r>
          </a:p>
          <a:p>
            <a:pPr>
              <a:spcBef>
                <a:spcPct val="0"/>
              </a:spcBef>
            </a:pPr>
            <a:endParaRPr lang="cs-CZ" sz="2800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</a:pPr>
            <a:r>
              <a:rPr lang="cs-CZ" sz="2800"/>
              <a:t>příklady výrobků: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přímé trouby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odbočky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kolena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vpusti</a:t>
            </a:r>
          </a:p>
          <a:p>
            <a:pPr>
              <a:spcBef>
                <a:spcPct val="0"/>
              </a:spcBef>
            </a:pPr>
            <a:endParaRPr lang="cs-CZ" sz="2800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708400" y="2781300"/>
            <a:ext cx="2592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>
                <a:hlinkClick r:id="rId2"/>
              </a:rPr>
              <a:t>Výroba - video</a:t>
            </a:r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530475" cy="346075"/>
          </a:xfrm>
        </p:spPr>
        <p:txBody>
          <a:bodyPr/>
          <a:lstStyle/>
          <a:p>
            <a:pPr eaLnBrk="1" hangingPunct="1"/>
            <a:r>
              <a:rPr lang="cs-CZ" sz="1400" smtClean="0"/>
              <a:t>Kameninové výrobky</a:t>
            </a:r>
          </a:p>
        </p:txBody>
      </p:sp>
      <p:sp>
        <p:nvSpPr>
          <p:cNvPr id="17410" name="TextovéPole 12"/>
          <p:cNvSpPr txBox="1">
            <a:spLocks noChangeArrowheads="1"/>
          </p:cNvSpPr>
          <p:nvPr/>
        </p:nvSpPr>
        <p:spPr bwMode="auto">
          <a:xfrm>
            <a:off x="468313" y="1125538"/>
            <a:ext cx="83518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cs-CZ" sz="2800">
                <a:solidFill>
                  <a:srgbClr val="FFFF00"/>
                </a:solidFill>
              </a:rPr>
              <a:t>Stavební kamenina</a:t>
            </a:r>
          </a:p>
          <a:p>
            <a:pPr>
              <a:spcBef>
                <a:spcPct val="0"/>
              </a:spcBef>
            </a:pPr>
            <a:endParaRPr lang="cs-CZ" sz="2800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</a:pPr>
            <a:r>
              <a:rPr lang="cs-CZ" sz="2800"/>
              <a:t>příklady výrobků:</a:t>
            </a:r>
          </a:p>
          <a:p>
            <a:pPr>
              <a:spcBef>
                <a:spcPct val="0"/>
              </a:spcBef>
              <a:buFontTx/>
              <a:buChar char="•"/>
            </a:pPr>
            <a:endParaRPr lang="cs-CZ" sz="2800"/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fasádní pásek – kabřinec – </a:t>
            </a:r>
            <a:r>
              <a:rPr lang="cs-CZ" sz="2000"/>
              <a:t>glazovaný nebo  solený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parapet na okna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schodnice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kameninová cihla</a:t>
            </a:r>
          </a:p>
        </p:txBody>
      </p:sp>
      <p:sp>
        <p:nvSpPr>
          <p:cNvPr id="17411" name="Rectangle 14"/>
          <p:cNvSpPr>
            <a:spLocks noChangeArrowheads="1"/>
          </p:cNvSpPr>
          <p:nvPr/>
        </p:nvSpPr>
        <p:spPr bwMode="auto">
          <a:xfrm>
            <a:off x="2743200" y="5370513"/>
            <a:ext cx="263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FontTx/>
              <a:buChar char="•"/>
            </a:pPr>
            <a:endParaRPr lang="cs-CZ"/>
          </a:p>
        </p:txBody>
      </p:sp>
      <p:sp>
        <p:nvSpPr>
          <p:cNvPr id="17412" name="Text Box 15"/>
          <p:cNvSpPr txBox="1">
            <a:spLocks noChangeArrowheads="1"/>
          </p:cNvSpPr>
          <p:nvPr/>
        </p:nvSpPr>
        <p:spPr bwMode="auto">
          <a:xfrm>
            <a:off x="1042988" y="5013325"/>
            <a:ext cx="28813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obrázky uvidíte </a:t>
            </a:r>
            <a:r>
              <a:rPr lang="cs-CZ">
                <a:hlinkClick r:id="rId2"/>
              </a:rPr>
              <a:t>zde</a:t>
            </a:r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530475" cy="346075"/>
          </a:xfrm>
        </p:spPr>
        <p:txBody>
          <a:bodyPr/>
          <a:lstStyle/>
          <a:p>
            <a:pPr eaLnBrk="1" hangingPunct="1"/>
            <a:r>
              <a:rPr lang="cs-CZ" sz="1400" smtClean="0"/>
              <a:t>Kameninové výrobky</a:t>
            </a:r>
          </a:p>
        </p:txBody>
      </p:sp>
      <p:sp>
        <p:nvSpPr>
          <p:cNvPr id="18434" name="TextovéPole 4"/>
          <p:cNvSpPr txBox="1">
            <a:spLocks noChangeArrowheads="1"/>
          </p:cNvSpPr>
          <p:nvPr/>
        </p:nvSpPr>
        <p:spPr bwMode="auto">
          <a:xfrm>
            <a:off x="611188" y="908050"/>
            <a:ext cx="55451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cs-CZ" sz="2800">
                <a:solidFill>
                  <a:srgbClr val="FFFF00"/>
                </a:solidFill>
              </a:rPr>
              <a:t>Hospodářská kamenina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</a:pPr>
            <a:r>
              <a:rPr lang="cs-CZ" sz="2800"/>
              <a:t>příklady výrobků: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žlaby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krmítka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napáječky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mušle (pro koně)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530475" cy="346075"/>
          </a:xfrm>
        </p:spPr>
        <p:txBody>
          <a:bodyPr/>
          <a:lstStyle/>
          <a:p>
            <a:pPr eaLnBrk="1" hangingPunct="1"/>
            <a:r>
              <a:rPr lang="cs-CZ" sz="1400" smtClean="0"/>
              <a:t>Kameninové výrobky</a:t>
            </a:r>
          </a:p>
        </p:txBody>
      </p:sp>
      <p:sp>
        <p:nvSpPr>
          <p:cNvPr id="19458" name="TextovéPole 9"/>
          <p:cNvSpPr txBox="1">
            <a:spLocks noChangeArrowheads="1"/>
          </p:cNvSpPr>
          <p:nvPr/>
        </p:nvSpPr>
        <p:spPr bwMode="auto">
          <a:xfrm>
            <a:off x="495300" y="549275"/>
            <a:ext cx="3932238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endParaRPr lang="cs-CZ" sz="2800">
              <a:latin typeface="Calibri" pitchFamily="34" charset="0"/>
            </a:endParaRPr>
          </a:p>
          <a:p>
            <a:pPr>
              <a:spcBef>
                <a:spcPct val="0"/>
              </a:spcBef>
            </a:pPr>
            <a:r>
              <a:rPr lang="cs-CZ" sz="2800">
                <a:solidFill>
                  <a:srgbClr val="FFFF00"/>
                </a:solidFill>
              </a:rPr>
              <a:t>Užitková kamenina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</a:pPr>
            <a:r>
              <a:rPr lang="cs-CZ" sz="2800"/>
              <a:t>příklady výrobků: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 nádoby pro odpadky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 vázy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 misky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 odpadkové koše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 džbány na pivo ….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2530475" cy="346075"/>
          </a:xfrm>
        </p:spPr>
        <p:txBody>
          <a:bodyPr/>
          <a:lstStyle/>
          <a:p>
            <a:pPr eaLnBrk="1" hangingPunct="1"/>
            <a:r>
              <a:rPr lang="cs-CZ" sz="1400" smtClean="0"/>
              <a:t>Kameninové výrobky</a:t>
            </a:r>
          </a:p>
        </p:txBody>
      </p:sp>
      <p:sp>
        <p:nvSpPr>
          <p:cNvPr id="20482" name="TextovéPole 9"/>
          <p:cNvSpPr txBox="1">
            <a:spLocks noChangeArrowheads="1"/>
          </p:cNvSpPr>
          <p:nvPr/>
        </p:nvSpPr>
        <p:spPr bwMode="auto">
          <a:xfrm>
            <a:off x="495300" y="549275"/>
            <a:ext cx="4446588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endParaRPr lang="cs-CZ" sz="2800">
              <a:latin typeface="Calibri" pitchFamily="34" charset="0"/>
            </a:endParaRPr>
          </a:p>
          <a:p>
            <a:pPr>
              <a:spcBef>
                <a:spcPct val="0"/>
              </a:spcBef>
            </a:pPr>
            <a:r>
              <a:rPr lang="cs-CZ" sz="2800">
                <a:solidFill>
                  <a:srgbClr val="FFFF00"/>
                </a:solidFill>
              </a:rPr>
              <a:t>Chemická kamenina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</a:pPr>
            <a:r>
              <a:rPr lang="cs-CZ" sz="2800"/>
              <a:t>příklady výrobků:</a:t>
            </a:r>
          </a:p>
          <a:p>
            <a:pPr>
              <a:spcBef>
                <a:spcPct val="0"/>
              </a:spcBef>
            </a:pPr>
            <a:endParaRPr lang="cs-CZ" sz="2800"/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 kyselinovzdorné nádrže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cs-CZ" sz="2800"/>
              <a:t>    výlevky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75608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Zdroje: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KOLÁŘ</a:t>
            </a:r>
            <a:r>
              <a:rPr lang="cs-CZ" sz="2000" dirty="0"/>
              <a:t>, Karel a Pavel REITERMAN. </a:t>
            </a:r>
            <a:r>
              <a:rPr lang="cs-CZ" sz="2000" i="1" dirty="0"/>
              <a:t>Stavební materiály: pro SPŠ stavební</a:t>
            </a:r>
            <a:r>
              <a:rPr lang="cs-CZ" sz="2000" dirty="0"/>
              <a:t>. Praha: Grada, 2012. ISBN 978-80-247-4070-6.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20278354"/>
      </p:ext>
    </p:extLst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783F04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259</Words>
  <Application>Microsoft Office PowerPoint</Application>
  <PresentationFormat>Předvádění na obrazovce (4:3)</PresentationFormat>
  <Paragraphs>92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Kameninové výrobky</vt:lpstr>
      <vt:lpstr>Kameninové výrobky</vt:lpstr>
      <vt:lpstr>Kameninové výrobky</vt:lpstr>
      <vt:lpstr>Kameninové výrobky</vt:lpstr>
      <vt:lpstr>Kameninové výrobky</vt:lpstr>
      <vt:lpstr>Kameninové výrobky</vt:lpstr>
      <vt:lpstr>Kameninové výrobky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2013-11-08T09:28:52Z</dcterms:created>
  <dcterms:modified xsi:type="dcterms:W3CDTF">2013-12-08T09:18:10Z</dcterms:modified>
</cp:coreProperties>
</file>