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55" r:id="rId1"/>
  </p:sldMasterIdLst>
  <p:sldIdLst>
    <p:sldId id="265" r:id="rId2"/>
    <p:sldId id="256" r:id="rId3"/>
    <p:sldId id="257" r:id="rId4"/>
    <p:sldId id="261" r:id="rId5"/>
    <p:sldId id="262" r:id="rId6"/>
    <p:sldId id="258" r:id="rId7"/>
    <p:sldId id="263" r:id="rId8"/>
    <p:sldId id="264" r:id="rId9"/>
    <p:sldId id="259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7" autoAdjust="0"/>
  </p:normalViewPr>
  <p:slideViewPr>
    <p:cSldViewPr>
      <p:cViewPr>
        <p:scale>
          <a:sx n="66" d="100"/>
          <a:sy n="66" d="100"/>
        </p:scale>
        <p:origin x="-141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0" y="1161"/>
              <a:ext cx="5758" cy="3159"/>
              <a:chOff x="0" y="1161"/>
              <a:chExt cx="5758" cy="3159"/>
            </a:xfrm>
          </p:grpSpPr>
          <p:sp>
            <p:nvSpPr>
              <p:cNvPr id="16" name="Freeform 4"/>
              <p:cNvSpPr>
                <a:spLocks/>
              </p:cNvSpPr>
              <p:nvPr/>
            </p:nvSpPr>
            <p:spPr bwMode="hidden">
              <a:xfrm>
                <a:off x="558" y="1161"/>
                <a:ext cx="5200" cy="3159"/>
              </a:xfrm>
              <a:custGeom>
                <a:avLst/>
                <a:gdLst/>
                <a:ahLst/>
                <a:cxnLst>
                  <a:cxn ang="0">
                    <a:pos x="0" y="3159"/>
                  </a:cxn>
                  <a:cxn ang="0">
                    <a:pos x="5184" y="3159"/>
                  </a:cxn>
                  <a:cxn ang="0">
                    <a:pos x="5184" y="0"/>
                  </a:cxn>
                  <a:cxn ang="0">
                    <a:pos x="0" y="0"/>
                  </a:cxn>
                  <a:cxn ang="0">
                    <a:pos x="0" y="3159"/>
                  </a:cxn>
                  <a:cxn ang="0">
                    <a:pos x="0" y="3159"/>
                  </a:cxn>
                </a:cxnLst>
                <a:rect l="0" t="0" r="r" b="b"/>
                <a:pathLst>
                  <a:path w="5184" h="3159">
                    <a:moveTo>
                      <a:pt x="0" y="3159"/>
                    </a:moveTo>
                    <a:lnTo>
                      <a:pt x="5184" y="3159"/>
                    </a:lnTo>
                    <a:lnTo>
                      <a:pt x="5184" y="0"/>
                    </a:lnTo>
                    <a:lnTo>
                      <a:pt x="0" y="0"/>
                    </a:lnTo>
                    <a:lnTo>
                      <a:pt x="0" y="3159"/>
                    </a:lnTo>
                    <a:lnTo>
                      <a:pt x="0" y="3159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" name="Freeform 5"/>
              <p:cNvSpPr>
                <a:spLocks/>
              </p:cNvSpPr>
              <p:nvPr/>
            </p:nvSpPr>
            <p:spPr bwMode="hidden">
              <a:xfrm>
                <a:off x="0" y="1161"/>
                <a:ext cx="558" cy="3159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159"/>
                  </a:cxn>
                  <a:cxn ang="0">
                    <a:pos x="556" y="3159"/>
                  </a:cxn>
                  <a:cxn ang="0">
                    <a:pos x="556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556" h="3159">
                    <a:moveTo>
                      <a:pt x="0" y="0"/>
                    </a:moveTo>
                    <a:lnTo>
                      <a:pt x="0" y="3159"/>
                    </a:lnTo>
                    <a:lnTo>
                      <a:pt x="556" y="3159"/>
                    </a:lnTo>
                    <a:lnTo>
                      <a:pt x="556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6" name="Freeform 6"/>
            <p:cNvSpPr>
              <a:spLocks/>
            </p:cNvSpPr>
            <p:nvPr/>
          </p:nvSpPr>
          <p:spPr bwMode="ltGray">
            <a:xfrm>
              <a:off x="552" y="951"/>
              <a:ext cx="12" cy="4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420"/>
                </a:cxn>
                <a:cxn ang="0">
                  <a:pos x="12" y="42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" h="420">
                  <a:moveTo>
                    <a:pt x="0" y="0"/>
                  </a:moveTo>
                  <a:lnTo>
                    <a:pt x="0" y="420"/>
                  </a:lnTo>
                  <a:lnTo>
                    <a:pt x="12" y="42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hlink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ltGray">
            <a:xfrm>
              <a:off x="767" y="1155"/>
              <a:ext cx="252" cy="12"/>
            </a:xfrm>
            <a:custGeom>
              <a:avLst/>
              <a:gdLst/>
              <a:ahLst/>
              <a:cxnLst>
                <a:cxn ang="0">
                  <a:pos x="251" y="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251" y="0"/>
                </a:cxn>
              </a:cxnLst>
              <a:rect l="0" t="0" r="r" b="b"/>
              <a:pathLst>
                <a:path w="251" h="12">
                  <a:moveTo>
                    <a:pt x="251" y="0"/>
                  </a:moveTo>
                  <a:lnTo>
                    <a:pt x="0" y="0"/>
                  </a:ln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25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ltGray">
            <a:xfrm>
              <a:off x="0" y="1155"/>
              <a:ext cx="351" cy="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" h="12">
                  <a:moveTo>
                    <a:pt x="0" y="0"/>
                  </a:move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9" name="Group 9"/>
            <p:cNvGrpSpPr>
              <a:grpSpLocks/>
            </p:cNvGrpSpPr>
            <p:nvPr/>
          </p:nvGrpSpPr>
          <p:grpSpPr bwMode="auto">
            <a:xfrm>
              <a:off x="348" y="4"/>
              <a:ext cx="5410" cy="4316"/>
              <a:chOff x="348" y="4"/>
              <a:chExt cx="5410" cy="4316"/>
            </a:xfrm>
          </p:grpSpPr>
          <p:sp>
            <p:nvSpPr>
              <p:cNvPr id="10" name="Freeform 10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" name="Freeform 11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2" name="Freeform 12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" name="Freeform 13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31760" name="Rectangle 16"/>
          <p:cNvSpPr>
            <a:spLocks noGrp="1" noChangeArrowheads="1"/>
          </p:cNvSpPr>
          <p:nvPr>
            <p:ph type="ctrTitle" sz="quarter"/>
          </p:nvPr>
        </p:nvSpPr>
        <p:spPr>
          <a:xfrm>
            <a:off x="1066800" y="1997075"/>
            <a:ext cx="7086600" cy="1431925"/>
          </a:xfrm>
        </p:spPr>
        <p:txBody>
          <a:bodyPr anchor="b"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1761" name="Rectangle 1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066800" y="3886200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8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08FE11-06EE-4BC9-B501-C76E8B7EA0C9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19" name="Rectangle 19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28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BA01DC-C438-494B-847F-F05A92C929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8CD984-E1FA-43FF-B32B-16D16DB56E6F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E77699-D44F-466B-BF1C-276ED97277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B33349-6289-4216-91EF-BFF1E1FA81E4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64C194-FDCC-477B-AC5C-38C3DB6DDD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4D86C1-F5D7-4D4E-83CD-DFAD32594B95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4C06DC-0F42-4963-ABD3-87DE03ED05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30F089-FBD3-4985-9624-43DBFFB1B176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8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FEA76D-46B2-4584-ADC6-1D858F783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51ED85-C50D-474A-BD1F-688DFE0CC95E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4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6BB394-515C-41D8-9F53-64E835291F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A5EC4F-D805-4E05-A78D-8536C8A035C9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3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F257D5-735D-4212-9DD6-D315254707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230895-5E43-46DF-B8AD-D4CE7FF3A881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72572C-B9EC-493C-A0F5-5F64BEFE4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35C468-B402-4D51-B253-2A4C997DF9F8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377021-0B94-4F56-9701-64079E606C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1A0F6F-DE20-49B9-94E5-E6E5637C1A2B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946E7A-7E3C-4B6A-B85F-BBCF69E0B3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24650" y="304800"/>
            <a:ext cx="1885950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304800"/>
            <a:ext cx="5505450" cy="5791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FA2B75-9925-4342-9778-A3495E7AB1B9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950108-15AF-4706-AE77-3D669E1ECD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30723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/>
              <a:ahLst/>
              <a:cxnLst>
                <a:cxn ang="0">
                  <a:pos x="0" y="3159"/>
                </a:cxn>
                <a:cxn ang="0">
                  <a:pos x="5184" y="3159"/>
                </a:cxn>
                <a:cxn ang="0">
                  <a:pos x="5184" y="0"/>
                </a:cxn>
                <a:cxn ang="0">
                  <a:pos x="0" y="0"/>
                </a:cxn>
                <a:cxn ang="0">
                  <a:pos x="0" y="3159"/>
                </a:cxn>
                <a:cxn ang="0">
                  <a:pos x="0" y="3159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24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3159"/>
                </a:cxn>
                <a:cxn ang="0">
                  <a:pos x="556" y="3159"/>
                </a:cxn>
                <a:cxn ang="0">
                  <a:pos x="55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34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30726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727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728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729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730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731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420"/>
                  </a:cxn>
                  <a:cxn ang="0">
                    <a:pos x="12" y="42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732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733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/>
                <a:ahLst/>
                <a:cxnLst>
                  <a:cxn ang="0">
                    <a:pos x="251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251" y="0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734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30735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36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37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586420A7-2FF9-4038-925E-1D47C4C8DC6C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30738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39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F416E962-86A2-480A-9A38-568F4B5FD7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7" r:id="rId1"/>
    <p:sldLayoutId id="2147483666" r:id="rId2"/>
    <p:sldLayoutId id="2147483665" r:id="rId3"/>
    <p:sldLayoutId id="2147483664" r:id="rId4"/>
    <p:sldLayoutId id="2147483663" r:id="rId5"/>
    <p:sldLayoutId id="2147483662" r:id="rId6"/>
    <p:sldLayoutId id="2147483661" r:id="rId7"/>
    <p:sldLayoutId id="2147483660" r:id="rId8"/>
    <p:sldLayoutId id="2147483659" r:id="rId9"/>
    <p:sldLayoutId id="2147483658" r:id="rId10"/>
    <p:sldLayoutId id="2147483657" r:id="rId11"/>
  </p:sldLayoutIdLst>
  <p:transition spd="med">
    <p:wipe dir="r"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.laufen.com/wps/wcm/connect/LAUFEN_CZ/cz_CZ/PRODUCTS/PRODUCT+FINDER/model/?&amp;view=t&amp;MD=831671" TargetMode="External"/><Relationship Id="rId2" Type="http://schemas.openxmlformats.org/officeDocument/2006/relationships/hyperlink" Target="http://www.cz.laufen.com/wps/wcm/connect/LAUFEN_CZ/cz_CZ/PRODUCTS/PRODUCT+FINDER/model/?&amp;view=t&amp;MD=824956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cz.laufen.com/wps/wcm/connect/LAUFEN_CZ/cz_CZ/PRODUCTS/PRODUCT+FINDER/model/?&amp;view=t&amp;MD=813682" TargetMode="External"/><Relationship Id="rId4" Type="http://schemas.openxmlformats.org/officeDocument/2006/relationships/hyperlink" Target="http://www.cz.laufen.com/wps/wcm/connect/LAUFEN_CZ/cz_CZ/PRODUCTS/PRODUCT+FINDER/model/?&amp;view=t&amp;MD=840090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5398" name="Group 3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120597192"/>
              </p:ext>
            </p:extLst>
          </p:nvPr>
        </p:nvGraphicFramePr>
        <p:xfrm>
          <a:off x="1331913" y="1196975"/>
          <a:ext cx="6707187" cy="3970340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VY_32_INOVACE_24-12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Robert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Lefan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materiály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2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15.1. 2013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3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1072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3"/>
          <p:cNvSpPr>
            <a:spLocks noGrp="1"/>
          </p:cNvSpPr>
          <p:nvPr>
            <p:ph type="title" idx="4294967295"/>
          </p:nvPr>
        </p:nvSpPr>
        <p:spPr>
          <a:xfrm>
            <a:off x="2535238" y="4086225"/>
            <a:ext cx="5853112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>
                <a:solidFill>
                  <a:srgbClr val="FFFF00"/>
                </a:solidFill>
              </a:rPr>
              <a:t>Zdravotní keramika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066800" y="304800"/>
            <a:ext cx="1989138" cy="34448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300"/>
              <a:t>Zdravotní keramika</a:t>
            </a:r>
          </a:p>
        </p:txBody>
      </p:sp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1044575" y="765175"/>
            <a:ext cx="7775575" cy="4789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FF00"/>
                </a:solidFill>
                <a:latin typeface="Arial" charset="0"/>
              </a:rPr>
              <a:t>Suroviny:</a:t>
            </a:r>
          </a:p>
          <a:p>
            <a:pPr>
              <a:buFontTx/>
              <a:buChar char="-"/>
            </a:pPr>
            <a:r>
              <a:rPr lang="cs-CZ" sz="2800">
                <a:solidFill>
                  <a:srgbClr val="FFFF00"/>
                </a:solidFill>
                <a:latin typeface="Arial" charset="0"/>
              </a:rPr>
              <a:t>pórovinové nebo šamotové jíly s přísadami</a:t>
            </a:r>
          </a:p>
          <a:p>
            <a:endParaRPr lang="cs-CZ" sz="2800">
              <a:solidFill>
                <a:srgbClr val="FFFF00"/>
              </a:solidFill>
              <a:latin typeface="Arial" charset="0"/>
            </a:endParaRPr>
          </a:p>
          <a:p>
            <a:pPr>
              <a:buFontTx/>
              <a:buChar char="-"/>
            </a:pPr>
            <a:r>
              <a:rPr lang="cs-CZ" sz="2800">
                <a:solidFill>
                  <a:srgbClr val="FFFF00"/>
                </a:solidFill>
                <a:latin typeface="Arial" charset="0"/>
              </a:rPr>
              <a:t>kvalitnější je </a:t>
            </a:r>
            <a:r>
              <a:rPr lang="cs-CZ" sz="2800" b="1">
                <a:solidFill>
                  <a:srgbClr val="FFFF00"/>
                </a:solidFill>
                <a:latin typeface="Arial" charset="0"/>
              </a:rPr>
              <a:t>DITURVIT</a:t>
            </a:r>
            <a:r>
              <a:rPr lang="cs-CZ" sz="2800">
                <a:solidFill>
                  <a:srgbClr val="FFFF00"/>
                </a:solidFill>
                <a:latin typeface="Arial" charset="0"/>
              </a:rPr>
              <a:t> -</a:t>
            </a:r>
            <a:r>
              <a:rPr lang="cs-CZ" sz="2800">
                <a:solidFill>
                  <a:srgbClr val="002060"/>
                </a:solidFill>
                <a:latin typeface="Arial" charset="0"/>
              </a:rPr>
              <a:t> </a:t>
            </a:r>
            <a:endParaRPr lang="cs-CZ" sz="2800">
              <a:latin typeface="Arial" charset="0"/>
            </a:endParaRPr>
          </a:p>
          <a:p>
            <a:endParaRPr lang="cs-CZ" sz="2800">
              <a:latin typeface="Arial" charset="0"/>
            </a:endParaRPr>
          </a:p>
          <a:p>
            <a:r>
              <a:rPr lang="cs-CZ" sz="2800">
                <a:latin typeface="Arial" charset="0"/>
              </a:rPr>
              <a:t>Složení</a:t>
            </a:r>
            <a:r>
              <a:rPr lang="cs-CZ" sz="2800">
                <a:solidFill>
                  <a:srgbClr val="002060"/>
                </a:solidFill>
                <a:latin typeface="Arial" charset="0"/>
              </a:rPr>
              <a:t>  </a:t>
            </a:r>
            <a:r>
              <a:rPr lang="cs-CZ" sz="2800">
                <a:solidFill>
                  <a:srgbClr val="FFFF00"/>
                </a:solidFill>
                <a:latin typeface="Arial" charset="0"/>
              </a:rPr>
              <a:t>- vazné jíly, plavený kaolín, pegmatit, křemenný písek a další přísady (přesné složení je výrobním tajemstvím)</a:t>
            </a:r>
          </a:p>
          <a:p>
            <a:endParaRPr lang="cs-CZ" sz="2800">
              <a:solidFill>
                <a:srgbClr val="002060"/>
              </a:solidFill>
              <a:latin typeface="Arial" charset="0"/>
            </a:endParaRPr>
          </a:p>
          <a:p>
            <a:endParaRPr lang="cs-CZ" sz="2800">
              <a:solidFill>
                <a:srgbClr val="002060"/>
              </a:solidFill>
              <a:latin typeface="Calibri" pitchFamily="34" charset="0"/>
            </a:endParaRPr>
          </a:p>
          <a:p>
            <a:endParaRPr lang="cs-CZ" sz="2800">
              <a:solidFill>
                <a:srgbClr val="00206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066800" y="304800"/>
            <a:ext cx="1989138" cy="34448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300"/>
              <a:t>Zdravotní keramika</a:t>
            </a:r>
          </a:p>
        </p:txBody>
      </p:sp>
      <p:sp>
        <p:nvSpPr>
          <p:cNvPr id="22533" name="Text Box 5"/>
          <p:cNvSpPr txBox="1">
            <a:spLocks noChangeArrowheads="1"/>
          </p:cNvSpPr>
          <p:nvPr/>
        </p:nvSpPr>
        <p:spPr bwMode="auto">
          <a:xfrm>
            <a:off x="1187450" y="1196975"/>
            <a:ext cx="7127875" cy="329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>
                <a:solidFill>
                  <a:srgbClr val="FFFF00"/>
                </a:solidFill>
                <a:latin typeface="Arial" charset="0"/>
              </a:rPr>
              <a:t>DITURVIT -</a:t>
            </a:r>
            <a:r>
              <a:rPr lang="cs-CZ" sz="280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sz="2800">
                <a:latin typeface="Arial" charset="0"/>
              </a:rPr>
              <a:t> </a:t>
            </a:r>
          </a:p>
          <a:p>
            <a:pPr>
              <a:spcBef>
                <a:spcPct val="50000"/>
              </a:spcBef>
            </a:pPr>
            <a:r>
              <a:rPr lang="cs-CZ" sz="2800">
                <a:latin typeface="Arial" charset="0"/>
              </a:rPr>
              <a:t>nejmladší výrobní hmota zdravotní keramiky. Charakteristickým znakem je slinutý jemnozrnný střep. Pojmenování porcelánová kamenina bylo zvoleno proto, že některými svými vlastnostmi je blízká kamenině a některými porcelánu.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066800" y="304800"/>
            <a:ext cx="1989138" cy="34448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300"/>
              <a:t>Zdravotní keramika</a:t>
            </a:r>
          </a:p>
        </p:txBody>
      </p:sp>
      <p:sp>
        <p:nvSpPr>
          <p:cNvPr id="23555" name="TextovéPole 2"/>
          <p:cNvSpPr txBox="1">
            <a:spLocks noChangeArrowheads="1"/>
          </p:cNvSpPr>
          <p:nvPr/>
        </p:nvSpPr>
        <p:spPr bwMode="auto">
          <a:xfrm>
            <a:off x="1117600" y="765175"/>
            <a:ext cx="7775575" cy="436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800">
              <a:solidFill>
                <a:srgbClr val="FFFF00"/>
              </a:solidFill>
              <a:latin typeface="Arial" charset="0"/>
            </a:endParaRPr>
          </a:p>
          <a:p>
            <a:r>
              <a:rPr lang="cs-CZ" sz="2800">
                <a:solidFill>
                  <a:srgbClr val="FFFF00"/>
                </a:solidFill>
                <a:latin typeface="Arial" charset="0"/>
              </a:rPr>
              <a:t>DITURVIT -</a:t>
            </a:r>
            <a:r>
              <a:rPr lang="cs-CZ" sz="280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sz="2800">
                <a:latin typeface="Arial" charset="0"/>
              </a:rPr>
              <a:t> </a:t>
            </a:r>
          </a:p>
          <a:p>
            <a:endParaRPr lang="cs-CZ" sz="2800">
              <a:latin typeface="Arial" charset="0"/>
            </a:endParaRPr>
          </a:p>
          <a:p>
            <a:r>
              <a:rPr lang="cs-CZ" sz="2800">
                <a:latin typeface="Arial" charset="0"/>
              </a:rPr>
              <a:t>má několikanásobnou mechanickou pevnost střepu, nepropustného pro kapaliny a plyny, takže glazura netrhlinkuje ani po 10 letech, odolný proti kyselinám.</a:t>
            </a:r>
          </a:p>
          <a:p>
            <a:endParaRPr lang="cs-CZ" sz="2800">
              <a:solidFill>
                <a:srgbClr val="002060"/>
              </a:solidFill>
              <a:latin typeface="Arial" charset="0"/>
            </a:endParaRPr>
          </a:p>
          <a:p>
            <a:endParaRPr lang="cs-CZ" sz="2800">
              <a:solidFill>
                <a:srgbClr val="002060"/>
              </a:solidFill>
              <a:latin typeface="Calibri" pitchFamily="34" charset="0"/>
            </a:endParaRPr>
          </a:p>
          <a:p>
            <a:endParaRPr lang="cs-CZ" sz="2800">
              <a:solidFill>
                <a:srgbClr val="00206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066800" y="304800"/>
            <a:ext cx="1989138" cy="34448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300"/>
              <a:t>Zdravotní keramika</a:t>
            </a:r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900113" y="1341438"/>
            <a:ext cx="7705725" cy="3935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FF00"/>
                </a:solidFill>
                <a:latin typeface="Arial" charset="0"/>
              </a:rPr>
              <a:t>Postup výroby:</a:t>
            </a:r>
          </a:p>
          <a:p>
            <a:endParaRPr lang="cs-CZ" sz="2800" b="1">
              <a:solidFill>
                <a:srgbClr val="FFFF00"/>
              </a:solidFill>
              <a:latin typeface="Arial" charset="0"/>
            </a:endParaRPr>
          </a:p>
          <a:p>
            <a:r>
              <a:rPr lang="cs-CZ" sz="2800">
                <a:latin typeface="Arial" charset="0"/>
              </a:rPr>
              <a:t>1. Jednotlivé kusy se </a:t>
            </a:r>
            <a:r>
              <a:rPr lang="cs-CZ" sz="2800">
                <a:solidFill>
                  <a:srgbClr val="FFFF00"/>
                </a:solidFill>
                <a:latin typeface="Arial" charset="0"/>
              </a:rPr>
              <a:t>lijí do forem</a:t>
            </a:r>
            <a:r>
              <a:rPr lang="cs-CZ" sz="2800">
                <a:latin typeface="Arial" charset="0"/>
              </a:rPr>
              <a:t> z pórovité sádry. Forma je složená z několika částí (podle složitosti  výrobku). </a:t>
            </a:r>
          </a:p>
          <a:p>
            <a:r>
              <a:rPr lang="cs-CZ" sz="2800">
                <a:latin typeface="Arial" charset="0"/>
              </a:rPr>
              <a:t>Sádra rychle odjímá z odlitku přebytečnou </a:t>
            </a:r>
          </a:p>
          <a:p>
            <a:r>
              <a:rPr lang="cs-CZ" sz="2800">
                <a:latin typeface="Arial" charset="0"/>
              </a:rPr>
              <a:t>vodu.</a:t>
            </a:r>
          </a:p>
          <a:p>
            <a:r>
              <a:rPr lang="cs-CZ" sz="2800">
                <a:latin typeface="Calibri" pitchFamily="34" charset="0"/>
              </a:rPr>
              <a:t> </a:t>
            </a:r>
          </a:p>
          <a:p>
            <a:endParaRPr lang="cs-CZ" sz="2800">
              <a:solidFill>
                <a:srgbClr val="0070C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066800" y="304800"/>
            <a:ext cx="1989138" cy="34448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300"/>
              <a:t>Zdravotní keramika</a:t>
            </a:r>
          </a:p>
        </p:txBody>
      </p:sp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900113" y="1341438"/>
            <a:ext cx="7705725" cy="3081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FF00"/>
                </a:solidFill>
                <a:latin typeface="Arial" charset="0"/>
              </a:rPr>
              <a:t>Postup výroby:</a:t>
            </a:r>
          </a:p>
          <a:p>
            <a:endParaRPr lang="cs-CZ" sz="2800" b="1">
              <a:solidFill>
                <a:srgbClr val="FFFF00"/>
              </a:solidFill>
              <a:latin typeface="Arial" charset="0"/>
            </a:endParaRPr>
          </a:p>
          <a:p>
            <a:r>
              <a:rPr lang="cs-CZ" sz="2800">
                <a:latin typeface="Arial" charset="0"/>
              </a:rPr>
              <a:t>2. Po zatuhnutí se výrobek z formy opatrně vyjme, doplní se chybějícími díly a provedou se montážní otvory.</a:t>
            </a:r>
          </a:p>
          <a:p>
            <a:r>
              <a:rPr lang="cs-CZ" sz="2800">
                <a:latin typeface="Calibri" pitchFamily="34" charset="0"/>
              </a:rPr>
              <a:t> </a:t>
            </a:r>
          </a:p>
          <a:p>
            <a:endParaRPr lang="cs-CZ" sz="2800">
              <a:solidFill>
                <a:srgbClr val="0070C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066800" y="304800"/>
            <a:ext cx="1989138" cy="34448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300"/>
              <a:t>Zdravotní keramika</a:t>
            </a:r>
          </a:p>
        </p:txBody>
      </p:sp>
      <p:sp>
        <p:nvSpPr>
          <p:cNvPr id="25603" name="TextovéPole 2"/>
          <p:cNvSpPr txBox="1">
            <a:spLocks noChangeArrowheads="1"/>
          </p:cNvSpPr>
          <p:nvPr/>
        </p:nvSpPr>
        <p:spPr bwMode="auto">
          <a:xfrm>
            <a:off x="898525" y="1360488"/>
            <a:ext cx="6913563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FF00"/>
                </a:solidFill>
                <a:latin typeface="Arial" charset="0"/>
              </a:rPr>
              <a:t>Postup výroby:</a:t>
            </a:r>
          </a:p>
          <a:p>
            <a:endParaRPr lang="cs-CZ" sz="2800" b="1">
              <a:solidFill>
                <a:srgbClr val="FFFF00"/>
              </a:solidFill>
              <a:latin typeface="Arial" charset="0"/>
            </a:endParaRPr>
          </a:p>
          <a:p>
            <a:r>
              <a:rPr lang="cs-CZ" sz="2800">
                <a:latin typeface="Arial" charset="0"/>
              </a:rPr>
              <a:t>3. Výrobek se </a:t>
            </a:r>
            <a:r>
              <a:rPr lang="cs-CZ" sz="2800">
                <a:solidFill>
                  <a:srgbClr val="FFFF00"/>
                </a:solidFill>
                <a:latin typeface="Arial" charset="0"/>
              </a:rPr>
              <a:t>začistí</a:t>
            </a:r>
            <a:r>
              <a:rPr lang="cs-CZ" sz="2800">
                <a:latin typeface="Arial" charset="0"/>
              </a:rPr>
              <a:t>, jeho povrch se omyje a uloží se k </a:t>
            </a:r>
            <a:r>
              <a:rPr lang="cs-CZ" sz="2800">
                <a:solidFill>
                  <a:srgbClr val="FFFF00"/>
                </a:solidFill>
                <a:latin typeface="Arial" charset="0"/>
              </a:rPr>
              <a:t>sušení</a:t>
            </a:r>
            <a:r>
              <a:rPr lang="cs-CZ" sz="2800">
                <a:latin typeface="Arial" charset="0"/>
              </a:rPr>
              <a:t>. Poté projde </a:t>
            </a:r>
            <a:r>
              <a:rPr lang="cs-CZ" sz="2800">
                <a:solidFill>
                  <a:srgbClr val="FFFF00"/>
                </a:solidFill>
                <a:latin typeface="Arial" charset="0"/>
              </a:rPr>
              <a:t>přežahem</a:t>
            </a:r>
            <a:r>
              <a:rPr lang="cs-CZ" sz="2800">
                <a:latin typeface="Arial" charset="0"/>
              </a:rPr>
              <a:t> v peci, nanese se </a:t>
            </a:r>
            <a:r>
              <a:rPr lang="cs-CZ" sz="2800">
                <a:solidFill>
                  <a:srgbClr val="FFFF00"/>
                </a:solidFill>
                <a:latin typeface="Arial" charset="0"/>
              </a:rPr>
              <a:t>glazura</a:t>
            </a:r>
            <a:r>
              <a:rPr lang="cs-CZ" sz="2800">
                <a:latin typeface="Arial" charset="0"/>
              </a:rPr>
              <a:t> a znovu se </a:t>
            </a:r>
            <a:r>
              <a:rPr lang="cs-CZ" sz="2800">
                <a:solidFill>
                  <a:srgbClr val="FFFF00"/>
                </a:solidFill>
                <a:latin typeface="Arial" charset="0"/>
              </a:rPr>
              <a:t>vypálí</a:t>
            </a:r>
            <a:r>
              <a:rPr lang="cs-CZ" sz="2800">
                <a:latin typeface="Arial" charset="0"/>
              </a:rPr>
              <a:t>.</a:t>
            </a:r>
          </a:p>
          <a:p>
            <a:r>
              <a:rPr lang="cs-CZ" sz="2800">
                <a:latin typeface="Calibri" pitchFamily="34" charset="0"/>
              </a:rPr>
              <a:t> </a:t>
            </a:r>
          </a:p>
          <a:p>
            <a:endParaRPr lang="cs-CZ" sz="2800">
              <a:solidFill>
                <a:srgbClr val="0070C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066800" y="304800"/>
            <a:ext cx="1989138" cy="34448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300"/>
              <a:t>Zdravotní keramika</a:t>
            </a:r>
          </a:p>
        </p:txBody>
      </p:sp>
      <p:sp>
        <p:nvSpPr>
          <p:cNvPr id="16386" name="Text Box 9"/>
          <p:cNvSpPr txBox="1">
            <a:spLocks noChangeArrowheads="1"/>
          </p:cNvSpPr>
          <p:nvPr/>
        </p:nvSpPr>
        <p:spPr bwMode="auto">
          <a:xfrm>
            <a:off x="1187450" y="1125538"/>
            <a:ext cx="6769100" cy="5008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>
                <a:latin typeface="Arial" charset="0"/>
              </a:rPr>
              <a:t>Výrobky zdravotní keramiky: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sz="2800">
                <a:latin typeface="Arial" charset="0"/>
              </a:rPr>
              <a:t>   </a:t>
            </a:r>
            <a:r>
              <a:rPr lang="cs-CZ" sz="2800">
                <a:latin typeface="Arial" charset="0"/>
                <a:hlinkClick r:id="rId2"/>
              </a:rPr>
              <a:t>klozety</a:t>
            </a:r>
            <a:endParaRPr lang="cs-CZ" sz="2800">
              <a:latin typeface="Arial" charset="0"/>
            </a:endParaRP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sz="2800">
                <a:latin typeface="Arial" charset="0"/>
              </a:rPr>
              <a:t>   </a:t>
            </a:r>
            <a:r>
              <a:rPr lang="cs-CZ" sz="2800">
                <a:latin typeface="Arial" charset="0"/>
                <a:hlinkClick r:id="rId3"/>
              </a:rPr>
              <a:t>bidety</a:t>
            </a:r>
            <a:endParaRPr lang="cs-CZ" sz="2800">
              <a:latin typeface="Arial" charset="0"/>
            </a:endParaRP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sz="2800">
                <a:latin typeface="Arial" charset="0"/>
              </a:rPr>
              <a:t>   </a:t>
            </a:r>
            <a:r>
              <a:rPr lang="cs-CZ" sz="2800">
                <a:latin typeface="Arial" charset="0"/>
                <a:hlinkClick r:id="rId4"/>
              </a:rPr>
              <a:t>pisoáry</a:t>
            </a:r>
            <a:r>
              <a:rPr lang="cs-CZ" sz="2800">
                <a:latin typeface="Arial" charset="0"/>
              </a:rPr>
              <a:t> (urinály)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sz="2800">
                <a:latin typeface="Arial" charset="0"/>
              </a:rPr>
              <a:t>   </a:t>
            </a:r>
            <a:r>
              <a:rPr lang="cs-CZ" sz="2800">
                <a:latin typeface="Arial" charset="0"/>
                <a:hlinkClick r:id="rId5"/>
              </a:rPr>
              <a:t>umyvadla</a:t>
            </a:r>
            <a:endParaRPr lang="cs-CZ" sz="2800">
              <a:latin typeface="Arial" charset="0"/>
            </a:endParaRP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sz="2800">
                <a:latin typeface="Arial" charset="0"/>
              </a:rPr>
              <a:t>   pedikérní vaničky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sz="2800">
                <a:latin typeface="Arial" charset="0"/>
              </a:rPr>
              <a:t>   závěsné výlevky</a:t>
            </a:r>
          </a:p>
          <a:p>
            <a:pPr>
              <a:spcBef>
                <a:spcPct val="50000"/>
              </a:spcBef>
            </a:pPr>
            <a:endParaRPr lang="cs-CZ" sz="2800">
              <a:latin typeface="Arial" charset="0"/>
            </a:endParaRPr>
          </a:p>
        </p:txBody>
      </p:sp>
      <p:sp>
        <p:nvSpPr>
          <p:cNvPr id="16388" name="Text Box 4"/>
          <p:cNvSpPr txBox="1">
            <a:spLocks noChangeArrowheads="1"/>
          </p:cNvSpPr>
          <p:nvPr/>
        </p:nvSpPr>
        <p:spPr bwMode="auto">
          <a:xfrm>
            <a:off x="4067175" y="6165850"/>
            <a:ext cx="460851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>
                <a:latin typeface="Arial" charset="0"/>
              </a:rPr>
              <a:t>Poznámka : pro zobrazení obrázků klikni na hypertextový odkaz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365736"/>
            <a:ext cx="741682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Zdroje:</a:t>
            </a:r>
          </a:p>
          <a:p>
            <a:endParaRPr lang="cs-CZ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/>
              <a:t>KOLÁŘ, Karel a Pavel REITERMAN. </a:t>
            </a:r>
            <a:r>
              <a:rPr lang="cs-CZ" sz="2000" i="1" dirty="0"/>
              <a:t>Stavební materiály: pro SPŠ stavební</a:t>
            </a:r>
            <a:r>
              <a:rPr lang="cs-CZ" sz="2000" dirty="0"/>
              <a:t>. Praha: Grada, 2012. ISBN 978-80-247-4070-6. 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69067401"/>
      </p:ext>
    </p:extLst>
  </p:cSld>
  <p:clrMapOvr>
    <a:masterClrMapping/>
  </p:clrMapOvr>
</p:sld>
</file>

<file path=ppt/theme/theme1.xml><?xml version="1.0" encoding="utf-8"?>
<a:theme xmlns:a="http://schemas.openxmlformats.org/drawingml/2006/main" name="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Shimmer</Template>
  <TotalTime>0</TotalTime>
  <Words>319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Třpyt</vt:lpstr>
      <vt:lpstr>Prezentace aplikace PowerPoint</vt:lpstr>
      <vt:lpstr>Zdravotní keramika</vt:lpstr>
      <vt:lpstr>Zdravotní keramika</vt:lpstr>
      <vt:lpstr>Zdravotní keramika</vt:lpstr>
      <vt:lpstr>Zdravotní keramika</vt:lpstr>
      <vt:lpstr>Zdravotní keramika</vt:lpstr>
      <vt:lpstr>Zdravotní keramika</vt:lpstr>
      <vt:lpstr>Zdravotní keramika</vt:lpstr>
      <vt:lpstr>Zdravotní keramika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2013-12-08T09:25:40Z</dcterms:created>
  <dcterms:modified xsi:type="dcterms:W3CDTF">2013-12-08T09:25:44Z</dcterms:modified>
</cp:coreProperties>
</file>