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73" r:id="rId2"/>
    <p:sldId id="256" r:id="rId3"/>
    <p:sldId id="257" r:id="rId4"/>
    <p:sldId id="263" r:id="rId5"/>
    <p:sldId id="258" r:id="rId6"/>
    <p:sldId id="264" r:id="rId7"/>
    <p:sldId id="265" r:id="rId8"/>
    <p:sldId id="266" r:id="rId9"/>
    <p:sldId id="259" r:id="rId10"/>
    <p:sldId id="267" r:id="rId11"/>
    <p:sldId id="268" r:id="rId12"/>
    <p:sldId id="269" r:id="rId13"/>
    <p:sldId id="260" r:id="rId14"/>
    <p:sldId id="270" r:id="rId15"/>
    <p:sldId id="271" r:id="rId16"/>
    <p:sldId id="272" r:id="rId17"/>
    <p:sldId id="261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33F63E-321A-4D98-8E83-DE0765B66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4C4F47-6998-42BD-8AB8-4F6DAE149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FFD58F-0573-414C-B1AE-4946AA83F7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428EF-C739-468D-9FD1-2B871F1AC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4B5D25-8057-4C78-872F-732657D25C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10590D-8CBE-4B3C-90FD-528458FE2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8B5CCB-166A-4B2F-BB25-293D082A1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A51F7D-9230-4B41-9BD5-A329E819F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37A0C-638B-45D6-8694-F16C9FEEE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E10C5-7328-46AE-81C3-B70823113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F1D9B6-0C2B-4748-93DD-FDE82C784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FB2770B-ACBE-4D30-AB3C-2A9BA99E6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davoWJEZhQ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-servis.cz/clanky/Problemy-suterenu-a-prizemi-starsich-staveb-vlhkost-zdiva.html" TargetMode="External"/><Relationship Id="rId2" Type="http://schemas.openxmlformats.org/officeDocument/2006/relationships/hyperlink" Target="http://www.witro.cz/vlhke-zdivo-problem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mix.cz/systemy/3-Cemix-SAN-system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965070365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VY_32_INOVACE_24-14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Robert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Lefan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materiály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402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WordArt 5"/>
          <p:cNvSpPr>
            <a:spLocks noChangeArrowheads="1" noChangeShapeType="1" noTextEdit="1"/>
          </p:cNvSpPr>
          <p:nvPr/>
        </p:nvSpPr>
        <p:spPr bwMode="auto">
          <a:xfrm>
            <a:off x="990600" y="3048000"/>
            <a:ext cx="7162800" cy="2667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9525">
                  <a:noFill/>
                  <a:round/>
                  <a:headEnd/>
                  <a:tailEnd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000000">
                      <a:alpha val="43137"/>
                    </a:srgbClr>
                  </a:outerShdw>
                </a:effectLst>
                <a:latin typeface="Arial Black"/>
              </a:rPr>
              <a:t>Malty </a:t>
            </a:r>
          </a:p>
          <a:p>
            <a:pPr algn="ctr"/>
            <a:r>
              <a:rPr lang="cs-CZ" sz="3600" b="1" kern="10">
                <a:ln w="9525">
                  <a:noFill/>
                  <a:round/>
                  <a:headEnd/>
                  <a:tailEnd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000000">
                      <a:alpha val="43137"/>
                    </a:srgbClr>
                  </a:outerShdw>
                </a:effectLst>
                <a:latin typeface="Arial Black"/>
              </a:rPr>
              <a:t>a maltové směsi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Malta </a:t>
            </a:r>
            <a:r>
              <a:rPr lang="cs-CZ" sz="2800" smtClean="0"/>
              <a:t>je podobný materiál jako beton, liší se však velikostí horní frakce plniva (zpravidla max. 4 mm).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Malta </a:t>
            </a:r>
            <a:r>
              <a:rPr lang="cs-CZ" sz="2800" smtClean="0"/>
              <a:t>je tvořena plnivem, pojivem a vodou a přísadami.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Malta </a:t>
            </a:r>
            <a:r>
              <a:rPr lang="cs-CZ" sz="2800" smtClean="0"/>
              <a:t>tvrdne hydraulicky, teplem, vysycháním nebo jiným způsobem. </a:t>
            </a: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9600" cy="4800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Malty podle účelu použití: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r>
              <a:rPr lang="cs-CZ" sz="2800" smtClean="0"/>
              <a:t>zdění a omítky - klasické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2800" smtClean="0"/>
              <a:t>				- sanační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2800" smtClean="0"/>
              <a:t>				- tepelně izolační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r>
              <a:rPr lang="cs-CZ" sz="2800" smtClean="0"/>
              <a:t>zálivky a potěry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r>
              <a:rPr lang="cs-CZ" sz="2800" smtClean="0"/>
              <a:t>spárování	- režné zdivo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2800" smtClean="0"/>
              <a:t>				- obklady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r>
              <a:rPr lang="cs-CZ" sz="2800" smtClean="0"/>
              <a:t>lepení		- dlažby</a:t>
            </a:r>
          </a:p>
          <a:p>
            <a:pPr lvl="3"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1800" smtClean="0"/>
              <a:t>			</a:t>
            </a:r>
            <a:r>
              <a:rPr lang="cs-CZ" sz="2800" smtClean="0"/>
              <a:t>- obklady</a:t>
            </a:r>
          </a:p>
          <a:p>
            <a:pPr lvl="3"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2800" smtClean="0"/>
              <a:t>			- tepelně izolační desky</a:t>
            </a:r>
            <a:endParaRPr lang="cs-CZ" sz="1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15363" name="WordArt 4"/>
          <p:cNvSpPr>
            <a:spLocks noChangeArrowheads="1" noChangeShapeType="1" noTextEdit="1"/>
          </p:cNvSpPr>
          <p:nvPr/>
        </p:nvSpPr>
        <p:spPr bwMode="auto">
          <a:xfrm>
            <a:off x="457200" y="609600"/>
            <a:ext cx="45720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latin typeface="Arial Black"/>
              </a:rPr>
              <a:t>Rozdělení malt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9600" cy="4800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Malty podle pevnosti v tlaku: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1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2,5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5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10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15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F"/>
            </a:pPr>
            <a:r>
              <a:rPr lang="cs-CZ" sz="2800" smtClean="0"/>
              <a:t>M 20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16387" name="WordArt 4"/>
          <p:cNvSpPr>
            <a:spLocks noChangeArrowheads="1" noChangeShapeType="1" noTextEdit="1"/>
          </p:cNvSpPr>
          <p:nvPr/>
        </p:nvSpPr>
        <p:spPr bwMode="auto">
          <a:xfrm>
            <a:off x="457200" y="609600"/>
            <a:ext cx="45720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latin typeface="Arial Black"/>
              </a:rPr>
              <a:t>Rozdělení malt</a:t>
            </a:r>
          </a:p>
        </p:txBody>
      </p:sp>
      <p:sp>
        <p:nvSpPr>
          <p:cNvPr id="7173" name="AutoShape 5"/>
          <p:cNvSpPr>
            <a:spLocks/>
          </p:cNvSpPr>
          <p:nvPr/>
        </p:nvSpPr>
        <p:spPr bwMode="auto">
          <a:xfrm>
            <a:off x="2057400" y="2514600"/>
            <a:ext cx="457200" cy="2286000"/>
          </a:xfrm>
          <a:prstGeom prst="rightBrace">
            <a:avLst>
              <a:gd name="adj1" fmla="val 41667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sz="1800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2819400" y="3367088"/>
            <a:ext cx="28194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pevnost v MPa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 animBg="1"/>
      <p:bldP spid="71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9600" cy="4800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Malty podle objemové hmotnosti: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r>
              <a:rPr lang="cs-CZ" sz="2800" smtClean="0"/>
              <a:t>těžké  </a:t>
            </a:r>
            <a:r>
              <a:rPr lang="en-US" sz="2800" smtClean="0"/>
              <a:t>&gt;</a:t>
            </a:r>
            <a:r>
              <a:rPr lang="cs-CZ" sz="2800" smtClean="0"/>
              <a:t>2200 kg/m</a:t>
            </a:r>
            <a:r>
              <a:rPr lang="cs-CZ" sz="2800" baseline="30000" smtClean="0"/>
              <a:t>3</a:t>
            </a: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r>
              <a:rPr lang="cs-CZ" sz="2800" smtClean="0"/>
              <a:t>obyčejné 1600 – 2200 kg/m</a:t>
            </a:r>
            <a:r>
              <a:rPr lang="cs-CZ" sz="2800" baseline="30000" smtClean="0"/>
              <a:t>3</a:t>
            </a: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r>
              <a:rPr lang="cs-CZ" sz="2800" smtClean="0"/>
              <a:t>lehké 1100 – 1600 kg/m</a:t>
            </a:r>
            <a:r>
              <a:rPr lang="cs-CZ" sz="2800" baseline="30000" smtClean="0"/>
              <a:t>3</a:t>
            </a: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r>
              <a:rPr lang="cs-CZ" sz="2800" smtClean="0"/>
              <a:t>tepelně izolační </a:t>
            </a:r>
            <a:r>
              <a:rPr lang="en-US" sz="2800" smtClean="0"/>
              <a:t>&lt;</a:t>
            </a:r>
            <a:r>
              <a:rPr lang="cs-CZ" sz="2800" smtClean="0"/>
              <a:t>1100 kg/m</a:t>
            </a:r>
            <a:r>
              <a:rPr lang="cs-CZ" sz="2800" baseline="30000" smtClean="0"/>
              <a:t>3</a:t>
            </a:r>
            <a:endParaRPr lang="en-US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baseline="300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cs-CZ" sz="2800" baseline="30000" smtClean="0"/>
          </a:p>
          <a:p>
            <a:pPr eaLnBrk="1" hangingPunct="1">
              <a:spcBef>
                <a:spcPct val="0"/>
              </a:spcBef>
              <a:buFont typeface="Wingdings 2" pitchFamily="18" charset="2"/>
              <a:buChar char=""/>
            </a:pPr>
            <a:endParaRPr lang="en-US" sz="2800" baseline="3000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17411" name="WordArt 4"/>
          <p:cNvSpPr>
            <a:spLocks noChangeArrowheads="1" noChangeShapeType="1" noTextEdit="1"/>
          </p:cNvSpPr>
          <p:nvPr/>
        </p:nvSpPr>
        <p:spPr bwMode="auto">
          <a:xfrm>
            <a:off x="457200" y="609600"/>
            <a:ext cx="46482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latin typeface="Arial Black"/>
              </a:rPr>
              <a:t>Rozdělení malt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686800" cy="4800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Malty podle obsahu pojiv: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hliněná MH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vápenná MV, MVJ (vzdušné, hydraulické vápno)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sádrová MS (pomalu, normálně a rychle tuhnoucí)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cementová MC (CEM I, CEM II…bílé cementy)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nastavovaná MVC, MVS, MVH</a:t>
            </a:r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Char char="a"/>
            </a:pPr>
            <a:r>
              <a:rPr lang="cs-CZ" sz="2800" smtClean="0"/>
              <a:t>s organickými pojivy 	- disperzní (akrylátové …)</a:t>
            </a:r>
          </a:p>
          <a:p>
            <a:pPr lvl="3"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z="1800" smtClean="0"/>
              <a:t>				</a:t>
            </a:r>
            <a:r>
              <a:rPr lang="cs-CZ" sz="2800" smtClean="0"/>
              <a:t>- rozpouštědlové </a:t>
            </a:r>
            <a:r>
              <a:rPr lang="cs-CZ" smtClean="0"/>
              <a:t>(polymerní rozt.)</a:t>
            </a:r>
          </a:p>
          <a:p>
            <a:pPr lvl="3" eaLnBrk="1" hangingPunct="1">
              <a:spcBef>
                <a:spcPct val="0"/>
              </a:spcBef>
              <a:buFont typeface="Wingdings 3" pitchFamily="18" charset="2"/>
              <a:buNone/>
            </a:pPr>
            <a:r>
              <a:rPr lang="cs-CZ" smtClean="0"/>
              <a:t>				</a:t>
            </a:r>
            <a:r>
              <a:rPr lang="cs-CZ" sz="2800" smtClean="0"/>
              <a:t>- směsné (polymercementové)</a:t>
            </a:r>
            <a:r>
              <a:rPr lang="cs-CZ" sz="1800" smtClean="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18435" name="WordArt 4"/>
          <p:cNvSpPr>
            <a:spLocks noChangeArrowheads="1" noChangeShapeType="1" noTextEdit="1"/>
          </p:cNvSpPr>
          <p:nvPr/>
        </p:nvSpPr>
        <p:spPr bwMode="auto">
          <a:xfrm>
            <a:off x="457200" y="609600"/>
            <a:ext cx="47244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latin typeface="Arial Black"/>
              </a:rPr>
              <a:t>Rozdělení malt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9600" cy="4800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Malty podle způsobu výroby: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r>
              <a:rPr lang="cs-CZ" sz="2800" smtClean="0"/>
              <a:t>průmyslově vyráběné (suchá nebo vlhká směs namíchaná ve výrobně)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r>
              <a:rPr lang="cs-CZ" sz="2800" smtClean="0"/>
              <a:t>zčásti průmyslově vyráběné (na stavbě se přidává další složka)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Ü"/>
            </a:pPr>
            <a:r>
              <a:rPr lang="cs-CZ" sz="2800" smtClean="0"/>
              <a:t>staveništní malta (vyrobená na stavbě)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Char char="Æ"/>
            </a:pPr>
            <a:endParaRPr lang="cs-CZ" sz="2800" smtClean="0"/>
          </a:p>
          <a:p>
            <a:pPr eaLnBrk="1" hangingPunct="1">
              <a:spcBef>
                <a:spcPct val="0"/>
              </a:spcBef>
              <a:buFont typeface="Wingdings 3" pitchFamily="18" charset="2"/>
              <a:buNone/>
            </a:pPr>
            <a:endParaRPr lang="cs-CZ" sz="2800" smtClean="0"/>
          </a:p>
        </p:txBody>
      </p:sp>
      <p:sp>
        <p:nvSpPr>
          <p:cNvPr id="19459" name="WordArt 4"/>
          <p:cNvSpPr>
            <a:spLocks noChangeArrowheads="1" noChangeShapeType="1" noTextEdit="1"/>
          </p:cNvSpPr>
          <p:nvPr/>
        </p:nvSpPr>
        <p:spPr bwMode="auto">
          <a:xfrm>
            <a:off x="457200" y="609600"/>
            <a:ext cx="4572000" cy="381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latin typeface="Arial Black"/>
              </a:rPr>
              <a:t>Rozdělení malt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1054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Druhy tepelně izolačních malt: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/>
              <a:t>tepelně izolační malty </a:t>
            </a:r>
            <a:r>
              <a:rPr lang="cs-CZ" sz="2800" smtClean="0">
                <a:sym typeface="Symbol" pitchFamily="18" charset="2"/>
              </a:rPr>
              <a:t> = ≤ 0,4 W/m.K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>
                <a:sym typeface="Symbol" pitchFamily="18" charset="2"/>
              </a:rPr>
              <a:t>vysoce tepelně izolační malty  = ≤ 0,25 W/m.K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smtClean="0">
                <a:sym typeface="Symbol" pitchFamily="18" charset="2"/>
              </a:rPr>
              <a:t>mimořádně tepelně izolační  = ≤ 0,14  W/m.K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Char char="Ø"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5400" smtClean="0">
                <a:solidFill>
                  <a:schemeClr val="accent2"/>
                </a:solidFill>
                <a:sym typeface="Symbol" pitchFamily="18" charset="2"/>
              </a:rPr>
              <a:t></a:t>
            </a:r>
            <a:r>
              <a:rPr lang="cs-CZ" sz="4400" smtClean="0">
                <a:solidFill>
                  <a:schemeClr val="accent2"/>
                </a:solidFill>
                <a:sym typeface="Symbol" pitchFamily="18" charset="2"/>
              </a:rPr>
              <a:t> </a:t>
            </a:r>
            <a:r>
              <a:rPr lang="cs-CZ" sz="4400" smtClean="0">
                <a:solidFill>
                  <a:schemeClr val="accent2"/>
                </a:solidFill>
                <a:sym typeface="Wingdings 3" pitchFamily="18" charset="2"/>
              </a:rPr>
              <a:t> součinitel tepelné vodivosti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2000" smtClean="0">
                <a:sym typeface="Wingdings 3" pitchFamily="18" charset="2"/>
              </a:rPr>
              <a:t>		   - čím nižší číslo, tím materiál lépe tepelně izoluje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2000" smtClean="0">
                <a:sym typeface="Wingdings 3" pitchFamily="18" charset="2"/>
              </a:rPr>
              <a:t>		   - podrobněji v prezentaci „Tepelné izolace“	</a:t>
            </a:r>
          </a:p>
        </p:txBody>
      </p:sp>
      <p:sp>
        <p:nvSpPr>
          <p:cNvPr id="20483" name="WordArt 5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5638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Tepelně izolační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143000"/>
            <a:ext cx="8229600" cy="5105400"/>
          </a:xfrm>
        </p:spPr>
        <p:txBody>
          <a:bodyPr/>
          <a:lstStyle/>
          <a:p>
            <a:pPr marL="0" indent="0" algn="ctr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ym typeface="Wingdings 3" pitchFamily="18" charset="2"/>
              </a:rPr>
              <a:t>tepelně izolační  účinek malty (pro zdění nebo omítky) se dosahuje dostatečným množstvím vzduchem vyplněných pórů 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>
              <a:sym typeface="Wingdings 3" pitchFamily="18" charset="2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>
              <a:sym typeface="Wingdings 3" pitchFamily="18" charset="2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cs-CZ" sz="2800" smtClean="0">
              <a:sym typeface="Wingdings 3" pitchFamily="18" charset="2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ym typeface="Wingdings 3" pitchFamily="18" charset="2"/>
              </a:rPr>
              <a:t>vložení lehčeného plniva</a:t>
            </a:r>
            <a:r>
              <a:rPr lang="cs-CZ" sz="2800" smtClean="0">
                <a:sym typeface="Wingdings 3" pitchFamily="18" charset="2"/>
              </a:rPr>
              <a:t>, které zčásti nebo zcela nahrazuje těžené kamenivo (písek)</a:t>
            </a:r>
          </a:p>
          <a:p>
            <a:pPr marL="0" indent="0" algn="ctr" eaLnBrk="1" hangingPunct="1">
              <a:spcBef>
                <a:spcPct val="0"/>
              </a:spcBef>
            </a:pPr>
            <a:r>
              <a:rPr lang="cs-CZ" sz="2800" smtClean="0">
                <a:sym typeface="Wingdings 3" pitchFamily="18" charset="2"/>
              </a:rPr>
              <a:t> keramzit (liapor)</a:t>
            </a:r>
          </a:p>
          <a:p>
            <a:pPr marL="0" indent="0" algn="ctr" eaLnBrk="1" hangingPunct="1">
              <a:spcBef>
                <a:spcPct val="0"/>
              </a:spcBef>
            </a:pPr>
            <a:r>
              <a:rPr lang="cs-CZ" sz="2800" smtClean="0">
                <a:sym typeface="Wingdings 3" pitchFamily="18" charset="2"/>
              </a:rPr>
              <a:t> expandovaný perlit</a:t>
            </a:r>
          </a:p>
          <a:p>
            <a:pPr marL="0" indent="0" algn="ctr" eaLnBrk="1" hangingPunct="1">
              <a:spcBef>
                <a:spcPct val="0"/>
              </a:spcBef>
            </a:pPr>
            <a:r>
              <a:rPr lang="cs-CZ" sz="2800" smtClean="0">
                <a:sym typeface="Wingdings 3" pitchFamily="18" charset="2"/>
              </a:rPr>
              <a:t> kuličky pěnového polystyrenu</a:t>
            </a:r>
          </a:p>
          <a:p>
            <a:pPr marL="0" indent="0" algn="ctr" eaLnBrk="1" hangingPunct="1">
              <a:spcBef>
                <a:spcPct val="0"/>
              </a:spcBef>
            </a:pPr>
            <a:r>
              <a:rPr lang="cs-CZ" sz="2800" smtClean="0">
                <a:sym typeface="Wingdings 3" pitchFamily="18" charset="2"/>
              </a:rPr>
              <a:t> duté skleněné kuličky</a:t>
            </a:r>
          </a:p>
          <a:p>
            <a:pPr marL="0" indent="0" algn="ctr" eaLnBrk="1" hangingPunct="1">
              <a:spcBef>
                <a:spcPct val="0"/>
              </a:spcBef>
            </a:pPr>
            <a:endParaRPr lang="cs-CZ" sz="2800" smtClean="0">
              <a:sym typeface="Wingdings 3" pitchFamily="18" charset="2"/>
            </a:endParaRPr>
          </a:p>
        </p:txBody>
      </p:sp>
      <p:sp>
        <p:nvSpPr>
          <p:cNvPr id="21507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5638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Tepelně izolační malty</a:t>
            </a: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 rot="5400000">
            <a:off x="3886200" y="2667000"/>
            <a:ext cx="990600" cy="838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143000"/>
            <a:ext cx="8229600" cy="5105400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ym typeface="Wingdings 3" pitchFamily="18" charset="2"/>
              </a:rPr>
              <a:t>Použití:</a:t>
            </a:r>
          </a:p>
          <a:p>
            <a:pPr marL="609600" indent="-609600" eaLnBrk="1" hangingPunct="1">
              <a:spcBef>
                <a:spcPct val="0"/>
              </a:spcBef>
              <a:buFontTx/>
              <a:buAutoNum type="arabicPeriod"/>
            </a:pPr>
            <a:r>
              <a:rPr lang="cs-CZ" sz="2800" b="1" smtClean="0">
                <a:solidFill>
                  <a:schemeClr val="accent2"/>
                </a:solidFill>
                <a:sym typeface="Wingdings 3" pitchFamily="18" charset="2"/>
              </a:rPr>
              <a:t>Zdicí tepelně izolační malty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ym typeface="Wingdings 3" pitchFamily="18" charset="2"/>
              </a:rPr>
              <a:t>	</a:t>
            </a:r>
            <a:r>
              <a:rPr lang="cs-CZ" sz="3600" smtClean="0">
                <a:solidFill>
                  <a:schemeClr val="accent2"/>
                </a:solidFill>
                <a:sym typeface="Wingdings 3" pitchFamily="18" charset="2"/>
              </a:rPr>
              <a:t></a:t>
            </a:r>
            <a:r>
              <a:rPr lang="cs-CZ" sz="2800" smtClean="0">
                <a:sym typeface="Wingdings 3" pitchFamily="18" charset="2"/>
              </a:rPr>
              <a:t> eliminují riziko vzniku tepelných mostů v ložných spárách mezi cihelnými bloky nebo tvárnicemi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3600" smtClean="0">
                <a:solidFill>
                  <a:schemeClr val="accent2"/>
                </a:solidFill>
                <a:sym typeface="Wingdings 3" pitchFamily="18" charset="2"/>
              </a:rPr>
              <a:t>      </a:t>
            </a:r>
            <a:r>
              <a:rPr lang="cs-CZ" sz="2800" smtClean="0">
                <a:sym typeface="Wingdings 3" pitchFamily="18" charset="2"/>
              </a:rPr>
              <a:t>zvýšení tepelného odporu zdiva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ym typeface="Wingdings 3" pitchFamily="18" charset="2"/>
              </a:rPr>
              <a:t>	</a:t>
            </a:r>
          </a:p>
        </p:txBody>
      </p:sp>
      <p:sp>
        <p:nvSpPr>
          <p:cNvPr id="22531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5638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Tepelně izolační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143000"/>
            <a:ext cx="8229600" cy="5105400"/>
          </a:xfrm>
        </p:spPr>
        <p:txBody>
          <a:bodyPr/>
          <a:lstStyle/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ym typeface="Wingdings 3" pitchFamily="18" charset="2"/>
              </a:rPr>
              <a:t>Použití:</a:t>
            </a:r>
          </a:p>
          <a:p>
            <a:pPr marL="609600" indent="-609600" eaLnBrk="1" hangingPunct="1">
              <a:spcBef>
                <a:spcPct val="0"/>
              </a:spcBef>
              <a:buFontTx/>
              <a:buAutoNum type="arabicPeriod" startAt="2"/>
            </a:pPr>
            <a:r>
              <a:rPr lang="cs-CZ" sz="2800" b="1" smtClean="0">
                <a:solidFill>
                  <a:schemeClr val="accent2"/>
                </a:solidFill>
                <a:sym typeface="Wingdings 3" pitchFamily="18" charset="2"/>
              </a:rPr>
              <a:t>Omítkové tepelně izolační malty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olidFill>
                  <a:schemeClr val="accent2"/>
                </a:solidFill>
                <a:sym typeface="Wingdings 3" pitchFamily="18" charset="2"/>
              </a:rPr>
              <a:t>	</a:t>
            </a:r>
            <a:r>
              <a:rPr lang="cs-CZ" sz="3600" smtClean="0">
                <a:solidFill>
                  <a:schemeClr val="accent2"/>
                </a:solidFill>
                <a:sym typeface="Wingdings 3" pitchFamily="18" charset="2"/>
              </a:rPr>
              <a:t></a:t>
            </a:r>
            <a:r>
              <a:rPr lang="cs-CZ" sz="2800" smtClean="0">
                <a:sym typeface="Wingdings 3" pitchFamily="18" charset="2"/>
              </a:rPr>
              <a:t>zlepšují tepelný odpor obvodových stěn (účinek se zvyšuje při současném použití i v interiéru)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endParaRPr lang="cs-CZ" sz="2800" smtClean="0">
              <a:sym typeface="Wingdings 3" pitchFamily="18" charset="2"/>
            </a:endParaRP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ym typeface="Wingdings 3" pitchFamily="18" charset="2"/>
              </a:rPr>
              <a:t>	</a:t>
            </a:r>
            <a:r>
              <a:rPr lang="cs-CZ" sz="3600" smtClean="0">
                <a:solidFill>
                  <a:schemeClr val="accent2"/>
                </a:solidFill>
                <a:sym typeface="Wingdings 3" pitchFamily="18" charset="2"/>
              </a:rPr>
              <a:t></a:t>
            </a:r>
            <a:r>
              <a:rPr lang="cs-CZ" sz="2800" smtClean="0">
                <a:sym typeface="Wingdings 3" pitchFamily="18" charset="2"/>
              </a:rPr>
              <a:t>umožňují zateplení i tvarově složitých obvodových konstrukcí a členitých fasád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endParaRPr lang="cs-CZ" sz="2800" smtClean="0">
              <a:sym typeface="Wingdings 3" pitchFamily="18" charset="2"/>
            </a:endParaRP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smtClean="0">
                <a:sym typeface="Wingdings 3" pitchFamily="18" charset="2"/>
              </a:rPr>
              <a:t>	</a:t>
            </a:r>
            <a:r>
              <a:rPr lang="cs-CZ" sz="3600" smtClean="0">
                <a:solidFill>
                  <a:schemeClr val="accent2"/>
                </a:solidFill>
                <a:sym typeface="Wingdings 3" pitchFamily="18" charset="2"/>
              </a:rPr>
              <a:t></a:t>
            </a:r>
            <a:r>
              <a:rPr lang="cs-CZ" sz="2800" smtClean="0">
                <a:sym typeface="Wingdings 3" pitchFamily="18" charset="2"/>
              </a:rPr>
              <a:t>mají dobrou požární odolnost</a:t>
            </a:r>
          </a:p>
          <a:p>
            <a:pPr marL="609600" indent="-609600" eaLnBrk="1" hangingPunct="1">
              <a:spcBef>
                <a:spcPct val="0"/>
              </a:spcBef>
              <a:buFontTx/>
              <a:buNone/>
            </a:pPr>
            <a:r>
              <a:rPr lang="cs-CZ" sz="2800" b="1" smtClean="0">
                <a:solidFill>
                  <a:schemeClr val="accent2"/>
                </a:solidFill>
                <a:sym typeface="Wingdings 3" pitchFamily="18" charset="2"/>
              </a:rPr>
              <a:t>	</a:t>
            </a:r>
          </a:p>
          <a:p>
            <a:pPr marL="609600" indent="-609600" algn="ctr" eaLnBrk="1" hangingPunct="1">
              <a:spcBef>
                <a:spcPct val="0"/>
              </a:spcBef>
            </a:pPr>
            <a:endParaRPr lang="cs-CZ" sz="2800" smtClean="0">
              <a:sym typeface="Wingdings 3" pitchFamily="18" charset="2"/>
            </a:endParaRPr>
          </a:p>
        </p:txBody>
      </p:sp>
      <p:sp>
        <p:nvSpPr>
          <p:cNvPr id="23555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5638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Tepelně izolační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5562600"/>
          </a:xfrm>
        </p:spPr>
        <p:txBody>
          <a:bodyPr/>
          <a:lstStyle/>
          <a:p>
            <a:pPr marL="261938" indent="-261938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Příčiny poškození zdiva vzlínající vlhkostí:</a:t>
            </a:r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vlhkost do stavebních konstrukcí vzlíná ze zeminy, která obklopuje základy nebo zdivo pod úrovní terénu </a:t>
            </a:r>
            <a:r>
              <a:rPr lang="cs-CZ" sz="2800" smtClean="0">
                <a:sym typeface="Wingdings 3" pitchFamily="18" charset="2"/>
              </a:rPr>
              <a:t> </a:t>
            </a:r>
            <a:r>
              <a:rPr lang="cs-CZ" sz="2800" smtClean="0"/>
              <a:t>objekt má poškozené hydroizolace, případně  hydroizolace úplně chybí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vzlínající voda sebou přináší rozpuštěné agresivní minerální soli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soli se ukládají v pórech konstrukce, po čase je zcela zaplňují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</p:txBody>
      </p:sp>
      <p:sp>
        <p:nvSpPr>
          <p:cNvPr id="24579" name="WordArt 5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6010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Sanační omítkové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066800"/>
            <a:ext cx="8229600" cy="5562600"/>
          </a:xfrm>
        </p:spPr>
        <p:txBody>
          <a:bodyPr/>
          <a:lstStyle/>
          <a:p>
            <a:pPr marL="261938" indent="-261938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Příčiny poškození zdiva vzlínající vlhkostí:</a:t>
            </a:r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soli ve zdivu krystalizují a způsobují  tzv. výkvěty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účinky mrazu, vody a uložených solí způsobují postupnou destrukci zdiva – odpadávání omítky a rozpad zdicího materiálu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při dlouhodobém působení může dojít i ke statickému poškození objektu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b="1" smtClean="0"/>
          </a:p>
        </p:txBody>
      </p:sp>
      <p:sp>
        <p:nvSpPr>
          <p:cNvPr id="25603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6010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Sanační omítkové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066800"/>
            <a:ext cx="8229600" cy="5562600"/>
          </a:xfrm>
        </p:spPr>
        <p:txBody>
          <a:bodyPr/>
          <a:lstStyle/>
          <a:p>
            <a:pPr marL="261938" indent="-261938" eaLnBrk="1" hangingPunct="1">
              <a:spcBef>
                <a:spcPct val="0"/>
              </a:spcBef>
              <a:buFontTx/>
              <a:buNone/>
            </a:pPr>
            <a:r>
              <a:rPr lang="cs-CZ" sz="2800" b="1" smtClean="0"/>
              <a:t>Funkce sanačních omítek:</a:t>
            </a:r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urychlují odpařování vody ze zdiva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umožňují ukládání krystalů solí do sanačního omítkového souvrství (struktura sanační omítky je tomu přizpůsobena)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smtClean="0"/>
              <a:t>umožňují dobrou difúzi vodních par zdivem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</a:pPr>
            <a:endParaRPr lang="cs-CZ" sz="2800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smtClean="0"/>
          </a:p>
          <a:p>
            <a:pPr marL="261938" indent="-261938" eaLnBrk="1" hangingPunct="1">
              <a:spcBef>
                <a:spcPct val="0"/>
              </a:spcBef>
            </a:pPr>
            <a:endParaRPr lang="cs-CZ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b="1" smtClean="0"/>
          </a:p>
        </p:txBody>
      </p:sp>
      <p:sp>
        <p:nvSpPr>
          <p:cNvPr id="27651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6010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Sanační omítkové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066800"/>
            <a:ext cx="8229600" cy="5562600"/>
          </a:xfrm>
        </p:spPr>
        <p:txBody>
          <a:bodyPr/>
          <a:lstStyle/>
          <a:p>
            <a:pPr marL="261938" indent="-261938" eaLnBrk="1" hangingPunct="1">
              <a:spcBef>
                <a:spcPct val="0"/>
              </a:spcBef>
              <a:buFontTx/>
              <a:buNone/>
            </a:pPr>
            <a:r>
              <a:rPr lang="cs-CZ" sz="2800" b="1" dirty="0" smtClean="0"/>
              <a:t>Funkce sanačních omítek:</a:t>
            </a:r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dirty="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dirty="0" smtClean="0"/>
              <a:t>sanační malty musí být součástí kompletního řešení  sanování vlhkých objektů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dirty="0" smtClean="0"/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2800" dirty="0" smtClean="0">
                <a:hlinkClick r:id="rId2"/>
              </a:rPr>
              <a:t>instruktážní </a:t>
            </a:r>
            <a:r>
              <a:rPr lang="cs-CZ" sz="2800" dirty="0">
                <a:hlinkClick r:id="rId2"/>
              </a:rPr>
              <a:t>video </a:t>
            </a:r>
            <a:r>
              <a:rPr lang="cs-CZ" sz="2800" dirty="0" err="1">
                <a:hlinkClick r:id="rId2"/>
              </a:rPr>
              <a:t>Cemix</a:t>
            </a:r>
            <a:endParaRPr lang="cs-CZ" sz="2800" dirty="0"/>
          </a:p>
          <a:p>
            <a:pPr marL="261938" indent="-261938" eaLnBrk="1" hangingPunct="1">
              <a:spcBef>
                <a:spcPct val="0"/>
              </a:spcBef>
            </a:pPr>
            <a:endParaRPr lang="cs-CZ" sz="2800" dirty="0" smtClean="0"/>
          </a:p>
          <a:p>
            <a:pPr marL="261938" indent="-261938" eaLnBrk="1" hangingPunct="1">
              <a:spcBef>
                <a:spcPct val="0"/>
              </a:spcBef>
            </a:pPr>
            <a:endParaRPr lang="cs-CZ" sz="2800" dirty="0" smtClean="0"/>
          </a:p>
          <a:p>
            <a:pPr marL="261938" indent="-261938" eaLnBrk="1" hangingPunct="1">
              <a:spcBef>
                <a:spcPct val="0"/>
              </a:spcBef>
            </a:pPr>
            <a:r>
              <a:rPr lang="cs-CZ" sz="2800" dirty="0" smtClean="0"/>
              <a:t>bez provedení primární sanace – obnovení nebo doplnění izolace proti vodě a vlhkosti – jsou sanační omítky pouze dočasným řešením a po určité době se problémy projeví znovu</a:t>
            </a:r>
          </a:p>
          <a:p>
            <a:pPr marL="261938" indent="-261938" eaLnBrk="1" hangingPunct="1">
              <a:spcBef>
                <a:spcPct val="0"/>
              </a:spcBef>
            </a:pPr>
            <a:endParaRPr lang="cs-CZ" sz="2800" dirty="0" smtClean="0"/>
          </a:p>
          <a:p>
            <a:pPr marL="261938" indent="-261938" eaLnBrk="1" hangingPunct="1">
              <a:spcBef>
                <a:spcPct val="0"/>
              </a:spcBef>
            </a:pPr>
            <a:endParaRPr lang="cs-CZ" sz="2800" dirty="0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sz="2800" b="1" dirty="0" smtClean="0"/>
          </a:p>
          <a:p>
            <a:pPr marL="261938" indent="-261938" eaLnBrk="1" hangingPunct="1">
              <a:spcBef>
                <a:spcPct val="0"/>
              </a:spcBef>
            </a:pPr>
            <a:endParaRPr lang="cs-CZ" dirty="0" smtClean="0"/>
          </a:p>
          <a:p>
            <a:pPr marL="261938" indent="-261938" eaLnBrk="1" hangingPunct="1">
              <a:spcBef>
                <a:spcPct val="0"/>
              </a:spcBef>
              <a:buFontTx/>
              <a:buNone/>
            </a:pPr>
            <a:endParaRPr lang="cs-CZ" b="1" dirty="0" smtClean="0"/>
          </a:p>
        </p:txBody>
      </p:sp>
      <p:sp>
        <p:nvSpPr>
          <p:cNvPr id="28675" name="WordArt 4"/>
          <p:cNvSpPr>
            <a:spLocks noChangeArrowheads="1" noChangeShapeType="1" noTextEdit="1"/>
          </p:cNvSpPr>
          <p:nvPr/>
        </p:nvSpPr>
        <p:spPr bwMode="auto">
          <a:xfrm>
            <a:off x="457200" y="381000"/>
            <a:ext cx="6010275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18000">
                  <a:solidFill>
                    <a:srgbClr val="1F1FAD"/>
                  </a:solidFill>
                  <a:miter lim="800000"/>
                  <a:headEnd/>
                  <a:tailEnd/>
                </a:ln>
                <a:noFill/>
                <a:effectLst>
                  <a:outerShdw dist="23000" dir="7020039" algn="tl" rotWithShape="0">
                    <a:srgbClr val="000000">
                      <a:alpha val="50000"/>
                    </a:srgbClr>
                  </a:outerShdw>
                </a:effectLst>
                <a:latin typeface="Arial Black"/>
              </a:rPr>
              <a:t>Sanační omítkové malty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6705600" y="274638"/>
            <a:ext cx="1981200" cy="411162"/>
          </a:xfrm>
        </p:spPr>
        <p:txBody>
          <a:bodyPr/>
          <a:lstStyle/>
          <a:p>
            <a:pPr algn="r" eaLnBrk="1" hangingPunct="1"/>
            <a:r>
              <a:rPr lang="cs-CZ" sz="1400" smtClean="0"/>
              <a:t>Malty a maltové směsi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85800"/>
            <a:ext cx="8229600" cy="55626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800" dirty="0" smtClean="0"/>
              <a:t>Zajímavé odkazy – online:</a:t>
            </a:r>
          </a:p>
          <a:p>
            <a:pPr eaLnBrk="1" hangingPunct="1">
              <a:spcBef>
                <a:spcPts val="1200"/>
              </a:spcBef>
            </a:pPr>
            <a:r>
              <a:rPr lang="cs-CZ" sz="2800" dirty="0" smtClean="0">
                <a:hlinkClick r:id="rId2"/>
              </a:rPr>
              <a:t>WITRO</a:t>
            </a:r>
            <a:endParaRPr lang="cs-CZ" sz="2800" dirty="0" smtClean="0"/>
          </a:p>
          <a:p>
            <a:pPr eaLnBrk="1" hangingPunct="1">
              <a:spcBef>
                <a:spcPts val="1200"/>
              </a:spcBef>
            </a:pPr>
            <a:r>
              <a:rPr lang="cs-CZ" sz="2800" dirty="0" smtClean="0">
                <a:hlinkClick r:id="rId3"/>
              </a:rPr>
              <a:t>M-servis</a:t>
            </a:r>
            <a:endParaRPr lang="cs-CZ" sz="2800" dirty="0" smtClean="0"/>
          </a:p>
          <a:p>
            <a:pPr eaLnBrk="1" hangingPunct="1">
              <a:spcBef>
                <a:spcPts val="1200"/>
              </a:spcBef>
            </a:pPr>
            <a:r>
              <a:rPr lang="cs-CZ" sz="2800" dirty="0" smtClean="0">
                <a:hlinkClick r:id="rId4"/>
              </a:rPr>
              <a:t>CEMIX</a:t>
            </a:r>
            <a:endParaRPr lang="cs-CZ" sz="2800" dirty="0" smtClean="0"/>
          </a:p>
          <a:p>
            <a:pPr eaLnBrk="1" hangingPunct="1">
              <a:spcBef>
                <a:spcPct val="0"/>
              </a:spcBef>
            </a:pPr>
            <a:endParaRPr lang="cs-CZ" sz="2800" dirty="0" smtClean="0"/>
          </a:p>
          <a:p>
            <a:pPr eaLnBrk="1" hangingPunct="1">
              <a:spcBef>
                <a:spcPct val="0"/>
              </a:spcBef>
            </a:pPr>
            <a:endParaRPr lang="cs-CZ" sz="2800" dirty="0"/>
          </a:p>
          <a:p>
            <a:pPr eaLnBrk="1" hangingPunct="1">
              <a:spcBef>
                <a:spcPct val="0"/>
              </a:spcBef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r>
              <a:rPr lang="cs-CZ" sz="2000" dirty="0"/>
              <a:t>KOLÁŘ, Karel a Pavel REITERMAN. </a:t>
            </a:r>
            <a:r>
              <a:rPr lang="cs-CZ" sz="2000" i="1" dirty="0"/>
              <a:t>Stavební materiály: pro SPŠ stavební</a:t>
            </a:r>
            <a:r>
              <a:rPr lang="cs-CZ" sz="2000" dirty="0"/>
              <a:t>. Praha: Grada, 2012. ISBN 978-80-247-4070-6.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489441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633</Words>
  <Application>Microsoft Office PowerPoint</Application>
  <PresentationFormat>Předvádění na obrazovce (4:3)</PresentationFormat>
  <Paragraphs>190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Prezentace aplikace PowerPoint</vt:lpstr>
      <vt:lpstr>Prezentace aplikace PowerPoint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Malty a maltové směsi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2013-11-08T17:31:24Z</dcterms:created>
  <dcterms:modified xsi:type="dcterms:W3CDTF">2013-12-08T09:38:04Z</dcterms:modified>
</cp:coreProperties>
</file>