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2" r:id="rId5"/>
    <p:sldId id="264" r:id="rId6"/>
    <p:sldId id="265" r:id="rId7"/>
    <p:sldId id="267" r:id="rId8"/>
    <p:sldId id="268" r:id="rId9"/>
    <p:sldId id="271" r:id="rId10"/>
    <p:sldId id="261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1808A-CD56-4762-9281-C397334ECCEC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5FB8C-62AB-4A39-A06A-0021619194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189A2-6BEA-4FE3-A15B-1A8FB2F1E9D7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C9501-C1FA-4B76-8EAB-9C8F71F98A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6ADBF-2F82-46DF-A61A-BB645244AF8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079B8-13F4-45A3-ABFC-6D7E15A5B9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9D568-FC21-4BE1-991A-D525237A98B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AF837-C105-43DA-B2B7-471005A90D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6F571-BB24-427C-A256-E0405181E29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DAE23-29FC-44C5-BDCD-F26EB02C2E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4E2C-F416-41F1-B438-31A5C9AACBA7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C85E8-4814-4371-AC44-BDBA540168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A10B9-F29B-44D0-ACFB-D3A3784A9ED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7E34A-E294-4DB0-B07D-3131CBE849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8544E-0F02-4383-9E8E-9699BBE82616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0F90F-7F0C-450F-B57F-61FD956EF9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CF72B-9A5C-45F3-A190-9848D7633C7E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01E9E-B35F-469A-B654-ACDEECDDC3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D4A59-0571-4BE5-A312-F191A4E6ED8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F44A6-7416-4640-9441-63EA9C4006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612C1-C8CD-424D-92DD-F10C98CC33BA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67FE6-70E5-4AE2-81CD-B80E8F198E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8E9960-0F82-4463-B1DB-8F7FD2AAC973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4AD695-566A-4E84-8322-31DA587953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a/a4/Vineyard_peaches_de.jpg/220px-Vineyard_peaches_de.jpg" TargetMode="External"/><Relationship Id="rId13" Type="http://schemas.openxmlformats.org/officeDocument/2006/relationships/hyperlink" Target="http://www.biolib.cz/IMG/GAL/38259.jpg" TargetMode="External"/><Relationship Id="rId3" Type="http://schemas.openxmlformats.org/officeDocument/2006/relationships/hyperlink" Target="http://upload.wikimedia.org/wikipedia/commons/thumb/d/da/3_types_of_lentil.jpg/250px-3_types_of_lentil.jpg" TargetMode="External"/><Relationship Id="rId7" Type="http://schemas.openxmlformats.org/officeDocument/2006/relationships/hyperlink" Target="http://upload.wikimedia.org/wikipedia/commons/thumb/c/cf/Pears.jpg/220px-Pears.jpg" TargetMode="External"/><Relationship Id="rId12" Type="http://schemas.openxmlformats.org/officeDocument/2006/relationships/hyperlink" Target="http://upload.wikimedia.org/wikipedia/commons/thumb/1/10/Rosa_canina_flower_Luc_Viatour.JPG/258px-" TargetMode="External"/><Relationship Id="rId2" Type="http://schemas.openxmlformats.org/officeDocument/2006/relationships/hyperlink" Target="http://upload.wikimedia.org/wikipedia/commons/thumb/b/bc/Doperwt_rijserwt_peulen_Pisum_sativum.jpg/220px-Doperwt_rijserwt_peulen_Pisum_sativu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1/Fuji_apple.jpg/220px-Fuji_apple.jpg" TargetMode="External"/><Relationship Id="rId11" Type="http://schemas.openxmlformats.org/officeDocument/2006/relationships/hyperlink" Target="http://upload.wikimedia.org/wikipedia/commons/thumb/f/fe/Gladiolus_palustris_20060702110147wp.jpg/258px-Gladiolus_palustris_20060702110147wp.jpg" TargetMode="External"/><Relationship Id="rId5" Type="http://schemas.openxmlformats.org/officeDocument/2006/relationships/hyperlink" Target="http://upload.wikimedia.org/wikipedia/commons/thumb/d/da/Red_capsicum_and_cross_section.jpg/250px-Red_capsicum_and_cross_section.jpg" TargetMode="External"/><Relationship Id="rId10" Type="http://schemas.openxmlformats.org/officeDocument/2006/relationships/hyperlink" Target="http://upload.wikimedia.org/wikipedia/commons/thumb/9/96/ARS_cucumber.jpg/258px-ARS_cucumber.jpg" TargetMode="External"/><Relationship Id="rId4" Type="http://schemas.openxmlformats.org/officeDocument/2006/relationships/hyperlink" Target="http://upload.wikimedia.org/wikipedia/commons/e/e7/Phaseolus_vulgaris_seed.jpg" TargetMode="External"/><Relationship Id="rId9" Type="http://schemas.openxmlformats.org/officeDocument/2006/relationships/hyperlink" Target="http://nd01.jxs.cz/558/076/9f64307f29_45283617_o2.jpg" TargetMode="External"/><Relationship Id="rId14" Type="http://schemas.openxmlformats.org/officeDocument/2006/relationships/hyperlink" Target="http://upload.wikimedia.org/wikipedia/commons/thumb/f/f4/Aardappel_bloeiend_Fresco.jpg/220px-Aardappel_bloeiend_Fresco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ytokomplexy.cz/downloads/herbimages/8-1-hermanek1.jpg" TargetMode="External"/><Relationship Id="rId13" Type="http://schemas.openxmlformats.org/officeDocument/2006/relationships/hyperlink" Target="http://www.kvetenacr.cz/obrazky/katalog/_4/172.jpg" TargetMode="External"/><Relationship Id="rId3" Type="http://schemas.openxmlformats.org/officeDocument/2006/relationships/hyperlink" Target="http://upload.wikimedia.org/wikipedia/commons/thumb/5/55/Fragaria_Fruit_Close-up.jpg/220px-Fragaria_Fruit_Close-up.jpg" TargetMode="External"/><Relationship Id="rId7" Type="http://schemas.openxmlformats.org/officeDocument/2006/relationships/hyperlink" Target="http://www.sempra.cz/odrudy/ostatni/obr/len3.jpg" TargetMode="External"/><Relationship Id="rId12" Type="http://schemas.openxmlformats.org/officeDocument/2006/relationships/hyperlink" Target="http://upload.wikimedia.org/wikipedia/commons/thumb/7/74/Forsythia_suspensa4.jpg/258px-Forsythia_suspensa4.jpg" TargetMode="External"/><Relationship Id="rId2" Type="http://schemas.openxmlformats.org/officeDocument/2006/relationships/hyperlink" Target="http://upload.wikimedia.org/wikipedia/commons/thumb/b/bb/Raspberries.jpg/220px-Raspberri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rumzdravi.cz/galerie/1.jpg" TargetMode="External"/><Relationship Id="rId11" Type="http://schemas.openxmlformats.org/officeDocument/2006/relationships/hyperlink" Target="http://upload.wikimedia.org/wikipedia/commons/thumb/e/e7/French_marigold_Tagetes_patula.jpg/270px-French_marigold_Tagetes_patula.jpg" TargetMode="External"/><Relationship Id="rId5" Type="http://schemas.openxmlformats.org/officeDocument/2006/relationships/hyperlink" Target="http://upload.wikimedia.org/wikipedia/commons/thumb/5/52/Tilia-cordata2.JPG/258px-Tilia-cordata2.JPG" TargetMode="External"/><Relationship Id="rId10" Type="http://schemas.openxmlformats.org/officeDocument/2006/relationships/hyperlink" Target="http://upload.wikimedia.org/wikipedia/commons/thumb/b/b2/Begonia-IMG_0089sm.jpg/270px-Begonia-IMG_0089sm.jpg" TargetMode="External"/><Relationship Id="rId4" Type="http://schemas.openxmlformats.org/officeDocument/2006/relationships/hyperlink" Target="http://upload.wikimedia.org/wikipedia/commons/thumb/0/04/Slivo%C5%88_%C5%A1vestka,_plum.jpg/258px-Slivo%C5%88_%C5%A1vestka,_plum.jpg" TargetMode="External"/><Relationship Id="rId9" Type="http://schemas.openxmlformats.org/officeDocument/2006/relationships/hyperlink" Target="http://upload.wikimedia.org/wikipedia/commons/thumb/a/ab/Wilder_Thymian.jpg/258px-Wilder_Thymia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85813" y="2598738"/>
          <a:ext cx="7572375" cy="1901192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 VY_32_INOVACE_138_Užitečné rostliny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Užitečné rostliny</a:t>
            </a:r>
            <a:endParaRPr lang="cs-CZ" sz="6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5400" b="1" smtClean="0">
                <a:latin typeface="Arial" charset="0"/>
                <a:cs typeface="Arial" charset="0"/>
              </a:rPr>
              <a:t>Tento materiál poskytne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5400" b="1" smtClean="0">
                <a:latin typeface="Arial" charset="0"/>
                <a:cs typeface="Arial" charset="0"/>
              </a:rPr>
              <a:t>žákům základní informace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5400" b="1" smtClean="0">
                <a:latin typeface="Arial" charset="0"/>
                <a:cs typeface="Arial" charset="0"/>
              </a:rPr>
              <a:t>o rostlinách, které nám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5400" b="1" smtClean="0">
                <a:latin typeface="Arial" charset="0"/>
                <a:cs typeface="Arial" charset="0"/>
              </a:rPr>
              <a:t>dávají </a:t>
            </a:r>
            <a:r>
              <a:rPr lang="cs-CZ" sz="54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užitek</a:t>
            </a:r>
            <a:r>
              <a:rPr lang="cs-CZ" sz="5400" b="1" smtClean="0"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9144000" cy="838200"/>
          </a:xfrm>
        </p:spPr>
        <p:txBody>
          <a:bodyPr anchor="t" anchorCtr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JSOU </a:t>
            </a:r>
            <a:r>
              <a:rPr lang="cs-CZ" sz="28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pOTRAVOU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PRO ČLOVĚKA I ŽIVOČICHY</a:t>
            </a:r>
            <a:r>
              <a:rPr lang="cs-CZ" sz="2800" b="1" dirty="0" smtClean="0">
                <a:solidFill>
                  <a:srgbClr val="0070C0"/>
                </a:solidFill>
                <a:latin typeface="Franklin Gothic Book" pitchFamily="34" charset="0"/>
              </a:rPr>
              <a:t>.</a:t>
            </a:r>
            <a:br>
              <a:rPr lang="cs-CZ" sz="2800" b="1" dirty="0" smtClean="0">
                <a:solidFill>
                  <a:srgbClr val="0070C0"/>
                </a:solidFill>
                <a:latin typeface="Franklin Gothic Book" pitchFamily="34" charset="0"/>
              </a:rPr>
            </a:b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00063" y="5214938"/>
            <a:ext cx="2219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Lilek brambor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5350" y="2917825"/>
            <a:ext cx="20955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214688" y="5715000"/>
            <a:ext cx="2460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Hrachové lusky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2714625"/>
            <a:ext cx="23812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624513" y="4149080"/>
            <a:ext cx="3519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  <a:cs typeface="Arial" charset="0"/>
              </a:rPr>
              <a:t>Jedlá čočka – tři druhy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4786313"/>
            <a:ext cx="24003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858000" y="6396038"/>
            <a:ext cx="1141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Fazole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4000500" y="1571625"/>
            <a:ext cx="45450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6000" b="1">
                <a:solidFill>
                  <a:srgbClr val="7030A0"/>
                </a:solidFill>
                <a:cs typeface="Arial" charset="0"/>
              </a:rPr>
              <a:t>LUŠTĚNINY</a:t>
            </a:r>
          </a:p>
        </p:txBody>
      </p:sp>
      <p:pic>
        <p:nvPicPr>
          <p:cNvPr id="12299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714375" y="2500313"/>
            <a:ext cx="1676400" cy="26860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zelenina</a:t>
            </a:r>
            <a:endParaRPr lang="cs-CZ" sz="60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42938" y="4214813"/>
            <a:ext cx="2238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Mrkev obecná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643313" y="4714875"/>
            <a:ext cx="1947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Okurka setá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1285875"/>
            <a:ext cx="23812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572250" y="2928938"/>
            <a:ext cx="19986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Paprika setá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75" y="4214813"/>
            <a:ext cx="20955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857875" y="5786438"/>
            <a:ext cx="40909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Červená kulatá a bílá protáhlá ředkvička</a:t>
            </a:r>
          </a:p>
        </p:txBody>
      </p:sp>
      <p:pic>
        <p:nvPicPr>
          <p:cNvPr id="13323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8625" y="2500313"/>
            <a:ext cx="2619375" cy="1743075"/>
          </a:xfrm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81413" y="2147888"/>
            <a:ext cx="178117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ovoce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1428750"/>
            <a:ext cx="2095500" cy="1323975"/>
          </a:xfr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5" y="1143000"/>
            <a:ext cx="20955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85813" y="2786063"/>
            <a:ext cx="1143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Jablka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143250" y="4357688"/>
            <a:ext cx="1230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Hrušky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3500438"/>
            <a:ext cx="2095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14375" y="6215063"/>
            <a:ext cx="140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Broskve</a:t>
            </a:r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8" y="4857750"/>
            <a:ext cx="20955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75" y="1285875"/>
            <a:ext cx="20955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5063" y="4000500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214813" y="6215063"/>
            <a:ext cx="1141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Maliny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858000" y="3071813"/>
            <a:ext cx="1262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Jahoda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6786563" y="5643563"/>
            <a:ext cx="1349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Švestky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918" y="285728"/>
            <a:ext cx="8901082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Rostliny jsou také zdrojem surovin</a:t>
            </a:r>
            <a:endParaRPr lang="cs-CZ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0" y="5500688"/>
            <a:ext cx="54832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i="1">
                <a:solidFill>
                  <a:srgbClr val="C00000"/>
                </a:solidFill>
              </a:rPr>
              <a:t>Chmel otáčivý </a:t>
            </a:r>
          </a:p>
          <a:p>
            <a:r>
              <a:rPr lang="cs-CZ" sz="2800"/>
              <a:t>poskytuje surovinu k výrobě piva.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785938" y="1143000"/>
            <a:ext cx="53816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i="1">
                <a:solidFill>
                  <a:srgbClr val="C00000"/>
                </a:solidFill>
              </a:rPr>
              <a:t>Len setý </a:t>
            </a:r>
          </a:p>
          <a:p>
            <a:r>
              <a:rPr lang="cs-CZ" sz="2800"/>
              <a:t>se zpracovává na textilní vlákno.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402138" y="5286375"/>
            <a:ext cx="4741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Z </a:t>
            </a:r>
            <a:r>
              <a:rPr lang="cs-CZ" sz="2800" b="1" i="1">
                <a:solidFill>
                  <a:srgbClr val="C00000"/>
                </a:solidFill>
              </a:rPr>
              <a:t>řepky olejky </a:t>
            </a:r>
            <a:r>
              <a:rPr lang="cs-CZ" sz="2800"/>
              <a:t>se lisuje olej.</a:t>
            </a:r>
          </a:p>
        </p:txBody>
      </p:sp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13" y="2143125"/>
            <a:ext cx="22098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88" y="2143125"/>
            <a:ext cx="23812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4" cstate="print"/>
          <a:srcRect b="8777"/>
          <a:stretch>
            <a:fillRect/>
          </a:stretch>
        </p:blipFill>
        <p:spPr bwMode="auto">
          <a:xfrm>
            <a:off x="214313" y="3857625"/>
            <a:ext cx="2482850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Zástupný symbol pro obsah 10"/>
          <p:cNvSpPr>
            <a:spLocks noGrp="1"/>
          </p:cNvSpPr>
          <p:nvPr>
            <p:ph idx="1"/>
          </p:nvPr>
        </p:nvSpPr>
        <p:spPr>
          <a:xfrm>
            <a:off x="0" y="1214438"/>
            <a:ext cx="8991600" cy="535781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91440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 NĚKTERÝCH ROSTLIN SE VYRÁBĚJÍ LÉKY</a:t>
            </a:r>
            <a:endParaRPr lang="cs-CZ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357313" y="3214688"/>
            <a:ext cx="2582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Heřmánek pravý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428750" y="6215063"/>
            <a:ext cx="2393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Šalvěj lékařská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75" y="1357313"/>
            <a:ext cx="24574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4500563"/>
            <a:ext cx="24574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143625" y="3357563"/>
            <a:ext cx="1911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Lípa srdčitá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286375" y="6143625"/>
            <a:ext cx="3330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Mateřídouška obecná</a:t>
            </a:r>
          </a:p>
        </p:txBody>
      </p:sp>
      <p:pic>
        <p:nvPicPr>
          <p:cNvPr id="16395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357313" y="1428750"/>
            <a:ext cx="2533650" cy="1809750"/>
          </a:xfrm>
        </p:spPr>
      </p:pic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4357688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Rostliny potěší svou krásou</a:t>
            </a:r>
            <a:endParaRPr lang="cs-CZ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1571625"/>
            <a:ext cx="2571750" cy="1933575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000125" y="3500438"/>
            <a:ext cx="13985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Begónie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88" y="1785938"/>
            <a:ext cx="245745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4214813"/>
            <a:ext cx="25717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786188" y="5214938"/>
            <a:ext cx="1041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Mečík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85813" y="5929313"/>
            <a:ext cx="1827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Aksamitník</a:t>
            </a:r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1143000"/>
            <a:ext cx="24574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75" y="3357563"/>
            <a:ext cx="24574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357813" y="1214438"/>
            <a:ext cx="920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Růže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5143500" y="6215063"/>
            <a:ext cx="1158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Zlatice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71563"/>
            <a:ext cx="8686800" cy="5008562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Rostlina je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živá nebo neživá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    </a:t>
            </a:r>
            <a:r>
              <a:rPr lang="cs-CZ" sz="3600" smtClean="0">
                <a:latin typeface="Arial" charset="0"/>
                <a:cs typeface="Arial" charset="0"/>
              </a:rPr>
              <a:t>přírodnina?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Jaký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užitek</a:t>
            </a:r>
            <a:r>
              <a:rPr lang="cs-CZ" sz="3600" smtClean="0">
                <a:latin typeface="Arial" charset="0"/>
                <a:cs typeface="Arial" charset="0"/>
              </a:rPr>
              <a:t> poskytují rostliny člověku?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Které znáš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potraviny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Které rostliny jsou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zdrojem surovin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Které rostliny se využívají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v lékařství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Znáš nějakou </a:t>
            </a:r>
            <a:r>
              <a:rPr lang="cs-CZ" sz="36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květinu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214313" y="1071563"/>
            <a:ext cx="8686800" cy="5786437"/>
          </a:xfrm>
        </p:spPr>
        <p:txBody>
          <a:bodyPr/>
          <a:lstStyle/>
          <a:p>
            <a:pPr eaLnBrk="1" hangingPunct="1"/>
            <a:r>
              <a:rPr lang="cs-CZ" sz="1400" smtClean="0">
                <a:hlinkClick r:id="rId2"/>
              </a:rPr>
              <a:t>http://upload.wikimedia.org/wikipedia/commons/thumb/b/bc/Doperwt_rijserwt_peulen_Pisum_sativum.jpg/220px-Doperwt_rijserwt_peulen_Pisum_sativum.jpg</a:t>
            </a:r>
            <a:r>
              <a:rPr lang="cs-CZ" sz="1400" smtClean="0"/>
              <a:t> </a:t>
            </a:r>
          </a:p>
          <a:p>
            <a:pPr eaLnBrk="1" hangingPunct="1"/>
            <a:r>
              <a:rPr lang="cs-CZ" sz="1400" smtClean="0">
                <a:hlinkClick r:id="rId3"/>
              </a:rPr>
              <a:t>http://upload.wikimedia.org/wikipedia/commons/thumb/d/da/3_types_of_lentil.jpg/250px-3_types_of_lentil.jpg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4"/>
              </a:rPr>
              <a:t>http://upload.wikimedia.org/wikipedia/commons/e/e7/Phaseolus_vulgaris_seed.jpg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5"/>
              </a:rPr>
              <a:t>http://upload.wikimedia.org/wikipedia/commons/thumb/d/da/Red_capsicum_and_cross_section.jpg/250px-Red_capsicum_and_cross_section.jpg</a:t>
            </a:r>
            <a:endParaRPr lang="cs-CZ" sz="1400" smtClean="0"/>
          </a:p>
          <a:p>
            <a:pPr eaLnBrk="1" hangingPunct="1"/>
            <a:r>
              <a:rPr lang="cs-CZ" sz="1400" smtClean="0">
                <a:solidFill>
                  <a:srgbClr val="C00000"/>
                </a:solidFill>
              </a:rPr>
              <a:t>http://upload.wikimedia.org/wikipedia/commons/thumb/3/32/Red_and_white_variety_of_redish.jpg/220px-Red_and_white_variety_of_redish.jpg</a:t>
            </a:r>
          </a:p>
          <a:p>
            <a:pPr eaLnBrk="1" hangingPunct="1"/>
            <a:r>
              <a:rPr lang="cs-CZ" sz="1400" smtClean="0">
                <a:hlinkClick r:id="rId6"/>
              </a:rPr>
              <a:t>http://upload.wikimedia.org/wikipedia/commons/thumb/c/c1/Fuji_apple.jpg/220px-Fuji_apple.jpg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7"/>
              </a:rPr>
              <a:t>http://upload.wikimedia.org/wikipedia/commons/thumb/c/cf/Pears.jpg/220px-Pears.jpg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8"/>
              </a:rPr>
              <a:t>http://upload.wikimedia.org/wikipedia/commons/thumb/a/a4/Vineyard_peaches_de.jpg/220px-Vineyard_peaches_de.jpg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9"/>
              </a:rPr>
              <a:t>http://nd01.jxs.cz/558/076/9f64307f29_45283617_o2.jpg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0"/>
              </a:rPr>
              <a:t>http://upload.wikimedia.org/wikipedia/commons/thumb/9/96/ARS_cucumber.jpg/258px-ARS_cucumber.jpg</a:t>
            </a:r>
            <a:endParaRPr lang="cs-CZ" sz="1400" smtClean="0"/>
          </a:p>
          <a:p>
            <a:pPr eaLnBrk="1" hangingPunct="1"/>
            <a:r>
              <a:rPr lang="cs-CZ" sz="1600" smtClean="0">
                <a:hlinkClick r:id="rId11"/>
              </a:rPr>
              <a:t>http://upload.wikimedia.org/wikipedia/commons/thumb/f/fe/Gladiolus_palustris_20060702110147wp.jpg/258px-Gladiolus_palustris_20060702110147wp.jpg</a:t>
            </a:r>
            <a:endParaRPr lang="cs-CZ" sz="1600" smtClean="0"/>
          </a:p>
          <a:p>
            <a:pPr eaLnBrk="1" hangingPunct="1"/>
            <a:r>
              <a:rPr lang="cs-CZ" sz="1600" smtClean="0">
                <a:hlinkClick r:id="rId12"/>
              </a:rPr>
              <a:t>http://upload.wikimedia.org/wikipedia/commons/thumb/1/10/Rosa_canina_flower_Luc_Viatour.JPG/258px-</a:t>
            </a:r>
            <a:endParaRPr lang="cs-CZ" sz="1600" smtClean="0"/>
          </a:p>
          <a:p>
            <a:pPr eaLnBrk="1" hangingPunct="1"/>
            <a:r>
              <a:rPr lang="cs-CZ" sz="1600" smtClean="0">
                <a:hlinkClick r:id="rId13"/>
              </a:rPr>
              <a:t>http://www.biolib.cz/IMG/GAL/38259.jpg</a:t>
            </a:r>
            <a:endParaRPr lang="cs-CZ" sz="1600" smtClean="0"/>
          </a:p>
          <a:p>
            <a:pPr eaLnBrk="1" hangingPunct="1"/>
            <a:r>
              <a:rPr lang="cs-CZ" sz="1600" smtClean="0">
                <a:hlinkClick r:id="rId14"/>
              </a:rPr>
              <a:t>http://upload.wikimedia.org/wikipedia/commons/thumb/f/f4/Aardappel_bloeiend_Fresco.jpg/220px-Aardappel_bloeiend_Fresco.jpg</a:t>
            </a:r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>
              <a:buFont typeface="Wingdings 2" pitchFamily="18" charset="2"/>
              <a:buNone/>
            </a:pPr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214313" y="1214438"/>
            <a:ext cx="8553450" cy="5643562"/>
          </a:xfrm>
        </p:spPr>
        <p:txBody>
          <a:bodyPr/>
          <a:lstStyle/>
          <a:p>
            <a:pPr eaLnBrk="1" hangingPunct="1"/>
            <a:r>
              <a:rPr lang="cs-CZ" sz="1400" smtClean="0">
                <a:solidFill>
                  <a:srgbClr val="FF0000"/>
                </a:solidFill>
                <a:hlinkClick r:id="rId2"/>
              </a:rPr>
              <a:t>http://upload.wikimedia.org/wikipedia/commons/thumb/b/bb/Raspberries.jpg/220px-Raspberries.jpg</a:t>
            </a:r>
            <a:endParaRPr lang="cs-CZ" sz="1400" smtClean="0">
              <a:solidFill>
                <a:srgbClr val="FF0000"/>
              </a:solidFill>
            </a:endParaRPr>
          </a:p>
          <a:p>
            <a:pPr eaLnBrk="1" hangingPunct="1"/>
            <a:r>
              <a:rPr lang="cs-CZ" sz="1400" smtClean="0">
                <a:solidFill>
                  <a:srgbClr val="FF0000"/>
                </a:solidFill>
                <a:hlinkClick r:id="rId3"/>
              </a:rPr>
              <a:t>http://upload.wikimedia.org/wikipedia/commons/thumb/5/55/Fragaria_Fruit_Close-up.jpg/220px-Fragaria_Fruit_Close-up.jpg</a:t>
            </a:r>
            <a:endParaRPr lang="cs-CZ" sz="1400" smtClean="0">
              <a:solidFill>
                <a:srgbClr val="FF0000"/>
              </a:solidFill>
            </a:endParaRPr>
          </a:p>
          <a:p>
            <a:pPr eaLnBrk="1" hangingPunct="1"/>
            <a:r>
              <a:rPr lang="cs-CZ" sz="1400" smtClean="0">
                <a:solidFill>
                  <a:srgbClr val="FF0000"/>
                </a:solidFill>
                <a:hlinkClick r:id="rId4"/>
              </a:rPr>
              <a:t>http://upload.wikimedia.org/wikipedia/commons/thumb/0/04/Slivo%C5%88_%C5%A1vestka%2C_plum.jpg/258px-Slivo%C5%88_%C5%A1vestka%2C_plum.jpg</a:t>
            </a:r>
            <a:endParaRPr lang="cs-CZ" sz="1400" smtClean="0">
              <a:solidFill>
                <a:srgbClr val="FF0000"/>
              </a:solidFill>
            </a:endParaRPr>
          </a:p>
          <a:p>
            <a:pPr eaLnBrk="1" hangingPunct="1"/>
            <a:r>
              <a:rPr lang="cs-CZ" sz="1400" smtClean="0">
                <a:solidFill>
                  <a:srgbClr val="FF0000"/>
                </a:solidFill>
                <a:hlinkClick r:id="rId5"/>
              </a:rPr>
              <a:t>http://upload.wikimedia.org/wikipedia/commons/thumb/5/52/Tilia-cordata2.JPG/258px-Tilia-cordata2.JPG</a:t>
            </a:r>
            <a:endParaRPr lang="cs-CZ" sz="1400" smtClean="0">
              <a:solidFill>
                <a:srgbClr val="FF0000"/>
              </a:solidFill>
            </a:endParaRPr>
          </a:p>
          <a:p>
            <a:pPr eaLnBrk="1" hangingPunct="1"/>
            <a:r>
              <a:rPr lang="cs-CZ" sz="1400" smtClean="0">
                <a:hlinkClick r:id="rId6"/>
              </a:rPr>
              <a:t>http://www.forumzdravi.cz/galerie/1.jpg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7"/>
              </a:rPr>
              <a:t>http://www.sempra.cz/odrudy/ostatni/obr/len3.jpg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8"/>
              </a:rPr>
              <a:t>http://www.fytokomplexy.cz/downloads/herbimages/8-1-hermanek1.jpg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9"/>
              </a:rPr>
              <a:t>http://upload.wikimedia.org/wikipedia/commons/thumb/a/ab/Wilder_Thymian.jpg/258px-Wilder_Thymian.jpg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0"/>
              </a:rPr>
              <a:t>http://upload.wikimedia.org/wikipedia/commons/thumb/b/b2/Begonia-IMG_0089sm.jpg/270px-Begonia-IMG_0089sm.jpg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1"/>
              </a:rPr>
              <a:t>http://upload.wikimedia.org/wikipedia/commons/thumb/e/e7/French_marigold_Tagetes_patula.jpg/270px-French_marigold_Tagetes_patula.jpg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2"/>
              </a:rPr>
              <a:t>http://upload.wikimedia.org/wikipedia/commons/thumb/7/74/Forsythia_suspensa4.jpg/258px-Forsythia_suspensa4.jpg</a:t>
            </a:r>
            <a:endParaRPr lang="cs-CZ" sz="1400" smtClean="0"/>
          </a:p>
          <a:p>
            <a:pPr eaLnBrk="1" hangingPunct="1"/>
            <a:r>
              <a:rPr lang="cs-CZ" sz="1400" smtClean="0">
                <a:hlinkClick r:id="rId13"/>
              </a:rPr>
              <a:t>http://www.kvetenacr.cz/obrazky/katalog/_4/172.jpg</a:t>
            </a:r>
            <a:endParaRPr lang="cs-CZ" sz="1400" smtClean="0"/>
          </a:p>
          <a:p>
            <a:pPr eaLnBrk="1" hangingPunct="1">
              <a:buFont typeface="Wingdings 2" pitchFamily="18" charset="2"/>
              <a:buNone/>
            </a:pPr>
            <a:endParaRPr lang="cs-CZ" sz="1400" smtClean="0"/>
          </a:p>
          <a:p>
            <a:pPr eaLnBrk="1" hangingPunct="1"/>
            <a:endParaRPr lang="cs-CZ" sz="1400" smtClean="0"/>
          </a:p>
          <a:p>
            <a:pPr eaLnBrk="1" hangingPunct="1">
              <a:buFont typeface="Wingdings 2" pitchFamily="18" charset="2"/>
              <a:buNone/>
            </a:pPr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389</TotalTime>
  <Words>265</Words>
  <Application>Microsoft Office PowerPoint</Application>
  <PresentationFormat>Předvádění na obrazovce (4:3)</PresentationFormat>
  <Paragraphs>99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Užitečné rostliny</vt:lpstr>
      <vt:lpstr>JSOU pOTRAVOU PRO ČLOVĚKA I ŽIVOČICHY. </vt:lpstr>
      <vt:lpstr>zelenina</vt:lpstr>
      <vt:lpstr>ovoce</vt:lpstr>
      <vt:lpstr>Rostliny jsou také zdrojem surovin</vt:lpstr>
      <vt:lpstr>Z NĚKTERÝCH ROSTLIN SE VYRÁBĚJÍ LÉKY</vt:lpstr>
      <vt:lpstr>Rostliny potěší svou krásou</vt:lpstr>
      <vt:lpstr>otázky</vt:lpstr>
      <vt:lpstr>Použité zdroje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Dum</cp:lastModifiedBy>
  <cp:revision>47</cp:revision>
  <dcterms:created xsi:type="dcterms:W3CDTF">2011-11-13T13:50:42Z</dcterms:created>
  <dcterms:modified xsi:type="dcterms:W3CDTF">2012-03-22T16:32:27Z</dcterms:modified>
</cp:coreProperties>
</file>