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84" r:id="rId1"/>
  </p:sldMasterIdLst>
  <p:notesMasterIdLst>
    <p:notesMasterId r:id="rId25"/>
  </p:notesMasterIdLst>
  <p:sldIdLst>
    <p:sldId id="289" r:id="rId2"/>
    <p:sldId id="256" r:id="rId3"/>
    <p:sldId id="263" r:id="rId4"/>
    <p:sldId id="257" r:id="rId5"/>
    <p:sldId id="258" r:id="rId6"/>
    <p:sldId id="259" r:id="rId7"/>
    <p:sldId id="260" r:id="rId8"/>
    <p:sldId id="265" r:id="rId9"/>
    <p:sldId id="261" r:id="rId10"/>
    <p:sldId id="262" r:id="rId11"/>
    <p:sldId id="264" r:id="rId12"/>
    <p:sldId id="266" r:id="rId13"/>
    <p:sldId id="268" r:id="rId14"/>
    <p:sldId id="269" r:id="rId15"/>
    <p:sldId id="281" r:id="rId16"/>
    <p:sldId id="282" r:id="rId17"/>
    <p:sldId id="272" r:id="rId18"/>
    <p:sldId id="273" r:id="rId19"/>
    <p:sldId id="277" r:id="rId20"/>
    <p:sldId id="284" r:id="rId21"/>
    <p:sldId id="287" r:id="rId22"/>
    <p:sldId id="288" r:id="rId23"/>
    <p:sldId id="290" r:id="rId2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5F29436-9C35-4ACC-84BD-42E3A9B547AC}" type="doc">
      <dgm:prSet loTypeId="urn:microsoft.com/office/officeart/2005/8/layout/gear1" loCatId="process" qsTypeId="urn:microsoft.com/office/officeart/2005/8/quickstyle/3d7" qsCatId="3D" csTypeId="urn:microsoft.com/office/officeart/2005/8/colors/accent2_1" csCatId="accent2" phldr="1"/>
      <dgm:spPr/>
      <dgm:t>
        <a:bodyPr/>
        <a:lstStyle/>
        <a:p>
          <a:endParaRPr lang="cs-CZ"/>
        </a:p>
      </dgm:t>
    </dgm:pt>
    <dgm:pt modelId="{EDA1F2F4-11F7-4463-B706-907EB5476178}">
      <dgm:prSet phldrT="[Text]" custT="1"/>
      <dgm:spPr/>
      <dgm:t>
        <a:bodyPr/>
        <a:lstStyle/>
        <a:p>
          <a:r>
            <a:rPr lang="cs-CZ" sz="3200" dirty="0" smtClean="0"/>
            <a:t>1. Výroba</a:t>
          </a:r>
          <a:endParaRPr lang="cs-CZ" sz="3200" dirty="0"/>
        </a:p>
      </dgm:t>
    </dgm:pt>
    <dgm:pt modelId="{E83F2378-F39A-4DA4-9C5F-84EDEFBEA504}" type="parTrans" cxnId="{37732423-45E7-4596-ACA1-B01AFB324A9F}">
      <dgm:prSet/>
      <dgm:spPr/>
      <dgm:t>
        <a:bodyPr/>
        <a:lstStyle/>
        <a:p>
          <a:endParaRPr lang="cs-CZ"/>
        </a:p>
      </dgm:t>
    </dgm:pt>
    <dgm:pt modelId="{CB38C1F2-7830-4C29-A42B-5BC0F1928304}" type="sibTrans" cxnId="{37732423-45E7-4596-ACA1-B01AFB324A9F}">
      <dgm:prSet/>
      <dgm:spPr/>
      <dgm:t>
        <a:bodyPr/>
        <a:lstStyle/>
        <a:p>
          <a:endParaRPr lang="cs-CZ"/>
        </a:p>
      </dgm:t>
    </dgm:pt>
    <dgm:pt modelId="{9B8F3A5F-7624-44AD-8813-B6D0C59D7646}">
      <dgm:prSet phldrT="[Text]"/>
      <dgm:spPr/>
      <dgm:t>
        <a:bodyPr/>
        <a:lstStyle/>
        <a:p>
          <a:r>
            <a:rPr lang="cs-CZ" dirty="0" smtClean="0"/>
            <a:t>3. Zpracování</a:t>
          </a:r>
          <a:endParaRPr lang="cs-CZ" dirty="0"/>
        </a:p>
      </dgm:t>
    </dgm:pt>
    <dgm:pt modelId="{488393F7-42CB-4336-BE9D-CD04ADC8A454}" type="parTrans" cxnId="{78B76DF0-66C3-49BA-9396-3FECC0260D0C}">
      <dgm:prSet/>
      <dgm:spPr/>
      <dgm:t>
        <a:bodyPr/>
        <a:lstStyle/>
        <a:p>
          <a:endParaRPr lang="cs-CZ"/>
        </a:p>
      </dgm:t>
    </dgm:pt>
    <dgm:pt modelId="{DD8717A5-4A80-48A0-844C-5FC9CA68FD46}" type="sibTrans" cxnId="{78B76DF0-66C3-49BA-9396-3FECC0260D0C}">
      <dgm:prSet/>
      <dgm:spPr/>
      <dgm:t>
        <a:bodyPr/>
        <a:lstStyle/>
        <a:p>
          <a:endParaRPr lang="cs-CZ"/>
        </a:p>
      </dgm:t>
    </dgm:pt>
    <dgm:pt modelId="{AEE2DE10-DABC-4558-80E3-9A2E79FAF26C}">
      <dgm:prSet phldrT="[Text]" custT="1"/>
      <dgm:spPr/>
      <dgm:t>
        <a:bodyPr/>
        <a:lstStyle/>
        <a:p>
          <a:r>
            <a:rPr lang="cs-CZ" sz="1800" dirty="0" smtClean="0"/>
            <a:t>2. Doprava</a:t>
          </a:r>
          <a:endParaRPr lang="cs-CZ" sz="1800" dirty="0"/>
        </a:p>
      </dgm:t>
    </dgm:pt>
    <dgm:pt modelId="{ECB99101-110F-4F37-90C6-14F3C464CF33}" type="sibTrans" cxnId="{64213552-28B8-49BC-987A-3DC6C1FDB296}">
      <dgm:prSet/>
      <dgm:spPr/>
      <dgm:t>
        <a:bodyPr/>
        <a:lstStyle/>
        <a:p>
          <a:endParaRPr lang="cs-CZ"/>
        </a:p>
      </dgm:t>
    </dgm:pt>
    <dgm:pt modelId="{8B2CAABB-8258-44D7-8BCE-C551F6387FB7}" type="parTrans" cxnId="{64213552-28B8-49BC-987A-3DC6C1FDB296}">
      <dgm:prSet/>
      <dgm:spPr/>
      <dgm:t>
        <a:bodyPr/>
        <a:lstStyle/>
        <a:p>
          <a:endParaRPr lang="cs-CZ"/>
        </a:p>
      </dgm:t>
    </dgm:pt>
    <dgm:pt modelId="{B48C33D8-AB69-4F4E-AB77-C0D1A192BAA9}">
      <dgm:prSet/>
      <dgm:spPr/>
      <dgm:t>
        <a:bodyPr/>
        <a:lstStyle/>
        <a:p>
          <a:endParaRPr lang="cs-CZ"/>
        </a:p>
      </dgm:t>
    </dgm:pt>
    <dgm:pt modelId="{7E05A42A-E7E9-41EA-8DF6-B1258D9ED0B7}" type="parTrans" cxnId="{3C63CB30-118E-4E71-A8EB-D5EAAF90FEFF}">
      <dgm:prSet/>
      <dgm:spPr/>
      <dgm:t>
        <a:bodyPr/>
        <a:lstStyle/>
        <a:p>
          <a:endParaRPr lang="cs-CZ"/>
        </a:p>
      </dgm:t>
    </dgm:pt>
    <dgm:pt modelId="{611668B0-161C-4F06-A66E-607823528BBC}" type="sibTrans" cxnId="{3C63CB30-118E-4E71-A8EB-D5EAAF90FEFF}">
      <dgm:prSet/>
      <dgm:spPr/>
      <dgm:t>
        <a:bodyPr/>
        <a:lstStyle/>
        <a:p>
          <a:endParaRPr lang="cs-CZ"/>
        </a:p>
      </dgm:t>
    </dgm:pt>
    <dgm:pt modelId="{F40365BD-92A3-473E-A124-3B438EABFC5D}">
      <dgm:prSet/>
      <dgm:spPr/>
      <dgm:t>
        <a:bodyPr/>
        <a:lstStyle/>
        <a:p>
          <a:endParaRPr lang="cs-CZ"/>
        </a:p>
      </dgm:t>
    </dgm:pt>
    <dgm:pt modelId="{9C25435D-A9DF-4E41-BC9E-8857E8331DCC}" type="parTrans" cxnId="{0FD81510-7BBA-4F77-96DF-B29978D9FD9B}">
      <dgm:prSet/>
      <dgm:spPr/>
      <dgm:t>
        <a:bodyPr/>
        <a:lstStyle/>
        <a:p>
          <a:endParaRPr lang="cs-CZ"/>
        </a:p>
      </dgm:t>
    </dgm:pt>
    <dgm:pt modelId="{EFC8C12E-C197-49E2-8DAA-94E7042215E6}" type="sibTrans" cxnId="{0FD81510-7BBA-4F77-96DF-B29978D9FD9B}">
      <dgm:prSet/>
      <dgm:spPr/>
      <dgm:t>
        <a:bodyPr/>
        <a:lstStyle/>
        <a:p>
          <a:endParaRPr lang="cs-CZ"/>
        </a:p>
      </dgm:t>
    </dgm:pt>
    <dgm:pt modelId="{AD5AEF71-D806-4702-A3FD-2728F0571964}">
      <dgm:prSet phldrT="[Text]" custLinFactNeighborX="-2541"/>
      <dgm:spPr/>
      <dgm:t>
        <a:bodyPr/>
        <a:lstStyle/>
        <a:p>
          <a:endParaRPr lang="cs-CZ"/>
        </a:p>
      </dgm:t>
    </dgm:pt>
    <dgm:pt modelId="{B3F92C48-0A86-4D48-8D20-B3FB313B309A}" type="parTrans" cxnId="{1A562E8E-AE99-434A-AA46-5674FC2ADB5D}">
      <dgm:prSet/>
      <dgm:spPr/>
      <dgm:t>
        <a:bodyPr/>
        <a:lstStyle/>
        <a:p>
          <a:endParaRPr lang="cs-CZ"/>
        </a:p>
      </dgm:t>
    </dgm:pt>
    <dgm:pt modelId="{FC59D4B7-B5BD-4FDC-90BC-3258CDA1E555}" type="sibTrans" cxnId="{1A562E8E-AE99-434A-AA46-5674FC2ADB5D}">
      <dgm:prSet custLinFactNeighborX="471" custLinFactNeighborY="-2757"/>
      <dgm:spPr/>
      <dgm:t>
        <a:bodyPr/>
        <a:lstStyle/>
        <a:p>
          <a:endParaRPr lang="cs-CZ"/>
        </a:p>
      </dgm:t>
    </dgm:pt>
    <dgm:pt modelId="{90B502D3-6F67-47B5-AFDC-F0B253E48FB1}" type="pres">
      <dgm:prSet presAssocID="{35F29436-9C35-4ACC-84BD-42E3A9B547AC}" presName="composite" presStyleCnt="0">
        <dgm:presLayoutVars>
          <dgm:chMax val="3"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792F8E3-150B-4501-9C36-B589B61C2729}" type="pres">
      <dgm:prSet presAssocID="{EDA1F2F4-11F7-4463-B706-907EB5476178}" presName="gear1" presStyleLbl="node1" presStyleIdx="0" presStyleCnt="3" custLinFactNeighborY="331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1667641-A462-41E3-A311-2D956E84658A}" type="pres">
      <dgm:prSet presAssocID="{EDA1F2F4-11F7-4463-B706-907EB5476178}" presName="gear1srcNode" presStyleLbl="node1" presStyleIdx="0" presStyleCnt="3"/>
      <dgm:spPr/>
      <dgm:t>
        <a:bodyPr/>
        <a:lstStyle/>
        <a:p>
          <a:endParaRPr lang="cs-CZ"/>
        </a:p>
      </dgm:t>
    </dgm:pt>
    <dgm:pt modelId="{AB9880D9-4DD3-437E-B811-C95FC3B187D3}" type="pres">
      <dgm:prSet presAssocID="{EDA1F2F4-11F7-4463-B706-907EB5476178}" presName="gear1dstNode" presStyleLbl="node1" presStyleIdx="0" presStyleCnt="3"/>
      <dgm:spPr/>
      <dgm:t>
        <a:bodyPr/>
        <a:lstStyle/>
        <a:p>
          <a:endParaRPr lang="cs-CZ"/>
        </a:p>
      </dgm:t>
    </dgm:pt>
    <dgm:pt modelId="{8F4AA3DC-4C2F-471B-905E-6F27AEF6487D}" type="pres">
      <dgm:prSet presAssocID="{AEE2DE10-DABC-4558-80E3-9A2E79FAF26C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A8DD338-41C7-448D-AE95-E832BCE51C88}" type="pres">
      <dgm:prSet presAssocID="{AEE2DE10-DABC-4558-80E3-9A2E79FAF26C}" presName="gear2srcNode" presStyleLbl="node1" presStyleIdx="1" presStyleCnt="3"/>
      <dgm:spPr/>
      <dgm:t>
        <a:bodyPr/>
        <a:lstStyle/>
        <a:p>
          <a:endParaRPr lang="cs-CZ"/>
        </a:p>
      </dgm:t>
    </dgm:pt>
    <dgm:pt modelId="{B84CF872-4ACB-4C8A-A72A-2F818E2BDEBE}" type="pres">
      <dgm:prSet presAssocID="{AEE2DE10-DABC-4558-80E3-9A2E79FAF26C}" presName="gear2dstNode" presStyleLbl="node1" presStyleIdx="1" presStyleCnt="3"/>
      <dgm:spPr/>
      <dgm:t>
        <a:bodyPr/>
        <a:lstStyle/>
        <a:p>
          <a:endParaRPr lang="cs-CZ"/>
        </a:p>
      </dgm:t>
    </dgm:pt>
    <dgm:pt modelId="{4C13189E-ED7D-4C8F-8561-084512E54380}" type="pres">
      <dgm:prSet presAssocID="{9B8F3A5F-7624-44AD-8813-B6D0C59D7646}" presName="gear3" presStyleLbl="node1" presStyleIdx="2" presStyleCnt="3" custLinFactNeighborX="-2541"/>
      <dgm:spPr/>
      <dgm:t>
        <a:bodyPr/>
        <a:lstStyle/>
        <a:p>
          <a:endParaRPr lang="cs-CZ"/>
        </a:p>
      </dgm:t>
    </dgm:pt>
    <dgm:pt modelId="{ED434F79-72AC-4039-B999-BA9B67FCAF6B}" type="pres">
      <dgm:prSet presAssocID="{9B8F3A5F-7624-44AD-8813-B6D0C59D7646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00F33D5-94B0-41E5-82D1-AE11C1CDA377}" type="pres">
      <dgm:prSet presAssocID="{9B8F3A5F-7624-44AD-8813-B6D0C59D7646}" presName="gear3srcNode" presStyleLbl="node1" presStyleIdx="2" presStyleCnt="3"/>
      <dgm:spPr/>
      <dgm:t>
        <a:bodyPr/>
        <a:lstStyle/>
        <a:p>
          <a:endParaRPr lang="cs-CZ"/>
        </a:p>
      </dgm:t>
    </dgm:pt>
    <dgm:pt modelId="{A7D62C6B-A454-42D5-B62F-F7B4B7CE07D4}" type="pres">
      <dgm:prSet presAssocID="{9B8F3A5F-7624-44AD-8813-B6D0C59D7646}" presName="gear3dstNode" presStyleLbl="node1" presStyleIdx="2" presStyleCnt="3"/>
      <dgm:spPr/>
      <dgm:t>
        <a:bodyPr/>
        <a:lstStyle/>
        <a:p>
          <a:endParaRPr lang="cs-CZ"/>
        </a:p>
      </dgm:t>
    </dgm:pt>
    <dgm:pt modelId="{030A4BDD-DB75-4923-8F06-E97D60CA6B23}" type="pres">
      <dgm:prSet presAssocID="{CB38C1F2-7830-4C29-A42B-5BC0F1928304}" presName="connector1" presStyleLbl="sibTrans2D1" presStyleIdx="0" presStyleCnt="3"/>
      <dgm:spPr/>
      <dgm:t>
        <a:bodyPr/>
        <a:lstStyle/>
        <a:p>
          <a:endParaRPr lang="cs-CZ"/>
        </a:p>
      </dgm:t>
    </dgm:pt>
    <dgm:pt modelId="{A2BAAE21-B793-4FC3-88D1-FCE3DA4921F0}" type="pres">
      <dgm:prSet presAssocID="{ECB99101-110F-4F37-90C6-14F3C464CF33}" presName="connector2" presStyleLbl="sibTrans2D1" presStyleIdx="1" presStyleCnt="3"/>
      <dgm:spPr/>
      <dgm:t>
        <a:bodyPr/>
        <a:lstStyle/>
        <a:p>
          <a:endParaRPr lang="cs-CZ"/>
        </a:p>
      </dgm:t>
    </dgm:pt>
    <dgm:pt modelId="{2EAFA817-57F6-425A-A460-D572F2523CB4}" type="pres">
      <dgm:prSet presAssocID="{DD8717A5-4A80-48A0-844C-5FC9CA68FD46}" presName="connector3" presStyleLbl="sibTrans2D1" presStyleIdx="2" presStyleCnt="3" custLinFactNeighborX="471" custLinFactNeighborY="-2757"/>
      <dgm:spPr/>
      <dgm:t>
        <a:bodyPr/>
        <a:lstStyle/>
        <a:p>
          <a:endParaRPr lang="cs-CZ"/>
        </a:p>
      </dgm:t>
    </dgm:pt>
  </dgm:ptLst>
  <dgm:cxnLst>
    <dgm:cxn modelId="{4EF59F86-7D47-4FDD-A20B-73CCC5A03EBB}" type="presOf" srcId="{9B8F3A5F-7624-44AD-8813-B6D0C59D7646}" destId="{ED434F79-72AC-4039-B999-BA9B67FCAF6B}" srcOrd="1" destOrd="0" presId="urn:microsoft.com/office/officeart/2005/8/layout/gear1"/>
    <dgm:cxn modelId="{1A8B93CD-6EF9-4DF6-A882-E2CA79C530E2}" type="presOf" srcId="{35F29436-9C35-4ACC-84BD-42E3A9B547AC}" destId="{90B502D3-6F67-47B5-AFDC-F0B253E48FB1}" srcOrd="0" destOrd="0" presId="urn:microsoft.com/office/officeart/2005/8/layout/gear1"/>
    <dgm:cxn modelId="{0F2B315C-C425-4072-82ED-646F3AE4FCBE}" type="presOf" srcId="{AEE2DE10-DABC-4558-80E3-9A2E79FAF26C}" destId="{8F4AA3DC-4C2F-471B-905E-6F27AEF6487D}" srcOrd="0" destOrd="0" presId="urn:microsoft.com/office/officeart/2005/8/layout/gear1"/>
    <dgm:cxn modelId="{426A9365-8799-4A6E-95DE-5867E98138BA}" type="presOf" srcId="{AEE2DE10-DABC-4558-80E3-9A2E79FAF26C}" destId="{B84CF872-4ACB-4C8A-A72A-2F818E2BDEBE}" srcOrd="2" destOrd="0" presId="urn:microsoft.com/office/officeart/2005/8/layout/gear1"/>
    <dgm:cxn modelId="{78B76DF0-66C3-49BA-9396-3FECC0260D0C}" srcId="{35F29436-9C35-4ACC-84BD-42E3A9B547AC}" destId="{9B8F3A5F-7624-44AD-8813-B6D0C59D7646}" srcOrd="2" destOrd="0" parTransId="{488393F7-42CB-4336-BE9D-CD04ADC8A454}" sibTransId="{DD8717A5-4A80-48A0-844C-5FC9CA68FD46}"/>
    <dgm:cxn modelId="{37AD777D-F2A8-4F56-8ADA-757C9BE60B9A}" type="presOf" srcId="{9B8F3A5F-7624-44AD-8813-B6D0C59D7646}" destId="{A7D62C6B-A454-42D5-B62F-F7B4B7CE07D4}" srcOrd="3" destOrd="0" presId="urn:microsoft.com/office/officeart/2005/8/layout/gear1"/>
    <dgm:cxn modelId="{5F262B11-1FE9-4ADD-9AF1-8BF146BA7F0A}" type="presOf" srcId="{DD8717A5-4A80-48A0-844C-5FC9CA68FD46}" destId="{2EAFA817-57F6-425A-A460-D572F2523CB4}" srcOrd="0" destOrd="0" presId="urn:microsoft.com/office/officeart/2005/8/layout/gear1"/>
    <dgm:cxn modelId="{1A562E8E-AE99-434A-AA46-5674FC2ADB5D}" srcId="{35F29436-9C35-4ACC-84BD-42E3A9B547AC}" destId="{AD5AEF71-D806-4702-A3FD-2728F0571964}" srcOrd="5" destOrd="0" parTransId="{B3F92C48-0A86-4D48-8D20-B3FB313B309A}" sibTransId="{FC59D4B7-B5BD-4FDC-90BC-3258CDA1E555}"/>
    <dgm:cxn modelId="{4E8ED4EE-94AC-4EC8-8091-07C5A7715D1F}" type="presOf" srcId="{9B8F3A5F-7624-44AD-8813-B6D0C59D7646}" destId="{900F33D5-94B0-41E5-82D1-AE11C1CDA377}" srcOrd="2" destOrd="0" presId="urn:microsoft.com/office/officeart/2005/8/layout/gear1"/>
    <dgm:cxn modelId="{A452D58A-6A06-4CE7-90B1-D7E1E75ACFF5}" type="presOf" srcId="{AEE2DE10-DABC-4558-80E3-9A2E79FAF26C}" destId="{8A8DD338-41C7-448D-AE95-E832BCE51C88}" srcOrd="1" destOrd="0" presId="urn:microsoft.com/office/officeart/2005/8/layout/gear1"/>
    <dgm:cxn modelId="{37732423-45E7-4596-ACA1-B01AFB324A9F}" srcId="{35F29436-9C35-4ACC-84BD-42E3A9B547AC}" destId="{EDA1F2F4-11F7-4463-B706-907EB5476178}" srcOrd="0" destOrd="0" parTransId="{E83F2378-F39A-4DA4-9C5F-84EDEFBEA504}" sibTransId="{CB38C1F2-7830-4C29-A42B-5BC0F1928304}"/>
    <dgm:cxn modelId="{42EC870D-6C75-4979-849C-9D08BD478F4A}" type="presOf" srcId="{CB38C1F2-7830-4C29-A42B-5BC0F1928304}" destId="{030A4BDD-DB75-4923-8F06-E97D60CA6B23}" srcOrd="0" destOrd="0" presId="urn:microsoft.com/office/officeart/2005/8/layout/gear1"/>
    <dgm:cxn modelId="{0FD81510-7BBA-4F77-96DF-B29978D9FD9B}" srcId="{35F29436-9C35-4ACC-84BD-42E3A9B547AC}" destId="{F40365BD-92A3-473E-A124-3B438EABFC5D}" srcOrd="4" destOrd="0" parTransId="{9C25435D-A9DF-4E41-BC9E-8857E8331DCC}" sibTransId="{EFC8C12E-C197-49E2-8DAA-94E7042215E6}"/>
    <dgm:cxn modelId="{3C63CB30-118E-4E71-A8EB-D5EAAF90FEFF}" srcId="{35F29436-9C35-4ACC-84BD-42E3A9B547AC}" destId="{B48C33D8-AB69-4F4E-AB77-C0D1A192BAA9}" srcOrd="3" destOrd="0" parTransId="{7E05A42A-E7E9-41EA-8DF6-B1258D9ED0B7}" sibTransId="{611668B0-161C-4F06-A66E-607823528BBC}"/>
    <dgm:cxn modelId="{918A3DCB-6C9D-4818-ABAF-B7C9322DF548}" type="presOf" srcId="{ECB99101-110F-4F37-90C6-14F3C464CF33}" destId="{A2BAAE21-B793-4FC3-88D1-FCE3DA4921F0}" srcOrd="0" destOrd="0" presId="urn:microsoft.com/office/officeart/2005/8/layout/gear1"/>
    <dgm:cxn modelId="{9E7953F8-737F-49C7-865D-8D3AD9CB67CB}" type="presOf" srcId="{EDA1F2F4-11F7-4463-B706-907EB5476178}" destId="{AB9880D9-4DD3-437E-B811-C95FC3B187D3}" srcOrd="2" destOrd="0" presId="urn:microsoft.com/office/officeart/2005/8/layout/gear1"/>
    <dgm:cxn modelId="{9D250CB2-880E-464B-8367-3F0C5792C101}" type="presOf" srcId="{EDA1F2F4-11F7-4463-B706-907EB5476178}" destId="{51667641-A462-41E3-A311-2D956E84658A}" srcOrd="1" destOrd="0" presId="urn:microsoft.com/office/officeart/2005/8/layout/gear1"/>
    <dgm:cxn modelId="{F05A5F99-E712-4490-9FA7-E338285336A6}" type="presOf" srcId="{9B8F3A5F-7624-44AD-8813-B6D0C59D7646}" destId="{4C13189E-ED7D-4C8F-8561-084512E54380}" srcOrd="0" destOrd="0" presId="urn:microsoft.com/office/officeart/2005/8/layout/gear1"/>
    <dgm:cxn modelId="{672EA466-1BF8-4CB0-90E8-38D5E5F84EFE}" type="presOf" srcId="{EDA1F2F4-11F7-4463-B706-907EB5476178}" destId="{4792F8E3-150B-4501-9C36-B589B61C2729}" srcOrd="0" destOrd="0" presId="urn:microsoft.com/office/officeart/2005/8/layout/gear1"/>
    <dgm:cxn modelId="{64213552-28B8-49BC-987A-3DC6C1FDB296}" srcId="{35F29436-9C35-4ACC-84BD-42E3A9B547AC}" destId="{AEE2DE10-DABC-4558-80E3-9A2E79FAF26C}" srcOrd="1" destOrd="0" parTransId="{8B2CAABB-8258-44D7-8BCE-C551F6387FB7}" sibTransId="{ECB99101-110F-4F37-90C6-14F3C464CF33}"/>
    <dgm:cxn modelId="{F081B076-F9B8-4E22-8868-BCA543145100}" type="presParOf" srcId="{90B502D3-6F67-47B5-AFDC-F0B253E48FB1}" destId="{4792F8E3-150B-4501-9C36-B589B61C2729}" srcOrd="0" destOrd="0" presId="urn:microsoft.com/office/officeart/2005/8/layout/gear1"/>
    <dgm:cxn modelId="{677D1773-F6ED-41D7-A011-30584E75500B}" type="presParOf" srcId="{90B502D3-6F67-47B5-AFDC-F0B253E48FB1}" destId="{51667641-A462-41E3-A311-2D956E84658A}" srcOrd="1" destOrd="0" presId="urn:microsoft.com/office/officeart/2005/8/layout/gear1"/>
    <dgm:cxn modelId="{76F72815-CA34-4FAC-B165-B231F2F9F490}" type="presParOf" srcId="{90B502D3-6F67-47B5-AFDC-F0B253E48FB1}" destId="{AB9880D9-4DD3-437E-B811-C95FC3B187D3}" srcOrd="2" destOrd="0" presId="urn:microsoft.com/office/officeart/2005/8/layout/gear1"/>
    <dgm:cxn modelId="{E8003C66-7A5E-420D-AB86-437C5B7CF44C}" type="presParOf" srcId="{90B502D3-6F67-47B5-AFDC-F0B253E48FB1}" destId="{8F4AA3DC-4C2F-471B-905E-6F27AEF6487D}" srcOrd="3" destOrd="0" presId="urn:microsoft.com/office/officeart/2005/8/layout/gear1"/>
    <dgm:cxn modelId="{985E537C-AB92-4259-B3B6-74DE51F1B440}" type="presParOf" srcId="{90B502D3-6F67-47B5-AFDC-F0B253E48FB1}" destId="{8A8DD338-41C7-448D-AE95-E832BCE51C88}" srcOrd="4" destOrd="0" presId="urn:microsoft.com/office/officeart/2005/8/layout/gear1"/>
    <dgm:cxn modelId="{B8F5605A-B741-4FAD-9952-E6B3D1BA43BF}" type="presParOf" srcId="{90B502D3-6F67-47B5-AFDC-F0B253E48FB1}" destId="{B84CF872-4ACB-4C8A-A72A-2F818E2BDEBE}" srcOrd="5" destOrd="0" presId="urn:microsoft.com/office/officeart/2005/8/layout/gear1"/>
    <dgm:cxn modelId="{6956E292-5022-40AB-AF62-9812EC35606D}" type="presParOf" srcId="{90B502D3-6F67-47B5-AFDC-F0B253E48FB1}" destId="{4C13189E-ED7D-4C8F-8561-084512E54380}" srcOrd="6" destOrd="0" presId="urn:microsoft.com/office/officeart/2005/8/layout/gear1"/>
    <dgm:cxn modelId="{1A7ACB34-259B-4DDC-8997-484CE94B2FCD}" type="presParOf" srcId="{90B502D3-6F67-47B5-AFDC-F0B253E48FB1}" destId="{ED434F79-72AC-4039-B999-BA9B67FCAF6B}" srcOrd="7" destOrd="0" presId="urn:microsoft.com/office/officeart/2005/8/layout/gear1"/>
    <dgm:cxn modelId="{60162AD0-949C-492F-B34D-9ACECAB2EDE9}" type="presParOf" srcId="{90B502D3-6F67-47B5-AFDC-F0B253E48FB1}" destId="{900F33D5-94B0-41E5-82D1-AE11C1CDA377}" srcOrd="8" destOrd="0" presId="urn:microsoft.com/office/officeart/2005/8/layout/gear1"/>
    <dgm:cxn modelId="{94A25852-8A17-4BE1-A314-61FE7A572C87}" type="presParOf" srcId="{90B502D3-6F67-47B5-AFDC-F0B253E48FB1}" destId="{A7D62C6B-A454-42D5-B62F-F7B4B7CE07D4}" srcOrd="9" destOrd="0" presId="urn:microsoft.com/office/officeart/2005/8/layout/gear1"/>
    <dgm:cxn modelId="{090FC7FB-FE9A-4556-9067-733421B8BCAA}" type="presParOf" srcId="{90B502D3-6F67-47B5-AFDC-F0B253E48FB1}" destId="{030A4BDD-DB75-4923-8F06-E97D60CA6B23}" srcOrd="10" destOrd="0" presId="urn:microsoft.com/office/officeart/2005/8/layout/gear1"/>
    <dgm:cxn modelId="{49B48586-4DA8-4950-B8A4-165F741E3CEA}" type="presParOf" srcId="{90B502D3-6F67-47B5-AFDC-F0B253E48FB1}" destId="{A2BAAE21-B793-4FC3-88D1-FCE3DA4921F0}" srcOrd="11" destOrd="0" presId="urn:microsoft.com/office/officeart/2005/8/layout/gear1"/>
    <dgm:cxn modelId="{FCC8391A-CB2E-4787-AD80-5DBC61752A42}" type="presParOf" srcId="{90B502D3-6F67-47B5-AFDC-F0B253E48FB1}" destId="{2EAFA817-57F6-425A-A460-D572F2523CB4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92F8E3-150B-4501-9C36-B589B61C2729}">
      <dsp:nvSpPr>
        <dsp:cNvPr id="0" name=""/>
        <dsp:cNvSpPr/>
      </dsp:nvSpPr>
      <dsp:spPr>
        <a:xfrm>
          <a:off x="3812754" y="2365462"/>
          <a:ext cx="2891121" cy="2891121"/>
        </a:xfrm>
        <a:prstGeom prst="gear9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glow rad="63500">
            <a:schemeClr val="lt1">
              <a:hueOff val="0"/>
              <a:satOff val="0"/>
              <a:lumOff val="0"/>
              <a:alphaOff val="0"/>
              <a:tint val="30000"/>
              <a:shade val="95000"/>
              <a:satMod val="300000"/>
              <a:alpha val="50000"/>
            </a:schemeClr>
          </a:glo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1. Výroba</a:t>
          </a:r>
          <a:endParaRPr lang="cs-CZ" sz="3200" kern="1200" dirty="0"/>
        </a:p>
      </dsp:txBody>
      <dsp:txXfrm>
        <a:off x="4393998" y="3042693"/>
        <a:ext cx="1728633" cy="1486096"/>
      </dsp:txXfrm>
    </dsp:sp>
    <dsp:sp modelId="{8F4AA3DC-4C2F-471B-905E-6F27AEF6487D}">
      <dsp:nvSpPr>
        <dsp:cNvPr id="0" name=""/>
        <dsp:cNvSpPr/>
      </dsp:nvSpPr>
      <dsp:spPr>
        <a:xfrm>
          <a:off x="2130647" y="1682106"/>
          <a:ext cx="2102633" cy="2102633"/>
        </a:xfrm>
        <a:prstGeom prst="gear6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glow rad="63500">
            <a:schemeClr val="lt1">
              <a:hueOff val="0"/>
              <a:satOff val="0"/>
              <a:lumOff val="0"/>
              <a:alphaOff val="0"/>
              <a:tint val="30000"/>
              <a:shade val="95000"/>
              <a:satMod val="300000"/>
              <a:alpha val="50000"/>
            </a:schemeClr>
          </a:glo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2. Doprava</a:t>
          </a:r>
          <a:endParaRPr lang="cs-CZ" sz="1800" kern="1200" dirty="0"/>
        </a:p>
      </dsp:txBody>
      <dsp:txXfrm>
        <a:off x="2659991" y="2214649"/>
        <a:ext cx="1043945" cy="1037547"/>
      </dsp:txXfrm>
    </dsp:sp>
    <dsp:sp modelId="{4C13189E-ED7D-4C8F-8561-084512E54380}">
      <dsp:nvSpPr>
        <dsp:cNvPr id="0" name=""/>
        <dsp:cNvSpPr/>
      </dsp:nvSpPr>
      <dsp:spPr>
        <a:xfrm rot="20700000">
          <a:off x="3244223" y="231504"/>
          <a:ext cx="2060151" cy="2060151"/>
        </a:xfrm>
        <a:prstGeom prst="gear6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glow rad="63500">
            <a:schemeClr val="lt1">
              <a:hueOff val="0"/>
              <a:satOff val="0"/>
              <a:lumOff val="0"/>
              <a:alphaOff val="0"/>
              <a:tint val="30000"/>
              <a:shade val="95000"/>
              <a:satMod val="300000"/>
              <a:alpha val="50000"/>
            </a:schemeClr>
          </a:glo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/>
            <a:t>3. Zpracování</a:t>
          </a:r>
          <a:endParaRPr lang="cs-CZ" sz="1900" kern="1200" dirty="0"/>
        </a:p>
      </dsp:txBody>
      <dsp:txXfrm rot="-20700000">
        <a:off x="3696075" y="683355"/>
        <a:ext cx="1156448" cy="1156448"/>
      </dsp:txXfrm>
    </dsp:sp>
    <dsp:sp modelId="{030A4BDD-DB75-4923-8F06-E97D60CA6B23}">
      <dsp:nvSpPr>
        <dsp:cNvPr id="0" name=""/>
        <dsp:cNvSpPr/>
      </dsp:nvSpPr>
      <dsp:spPr>
        <a:xfrm>
          <a:off x="3602284" y="1922432"/>
          <a:ext cx="3700635" cy="3700635"/>
        </a:xfrm>
        <a:prstGeom prst="circularArrow">
          <a:avLst>
            <a:gd name="adj1" fmla="val 4688"/>
            <a:gd name="adj2" fmla="val 299029"/>
            <a:gd name="adj3" fmla="val 2536795"/>
            <a:gd name="adj4" fmla="val 15817531"/>
            <a:gd name="adj5" fmla="val 5469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glow rad="70000">
            <a:schemeClr val="accent2">
              <a:tint val="60000"/>
              <a:hueOff val="0"/>
              <a:satOff val="0"/>
              <a:lumOff val="0"/>
              <a:alphaOff val="0"/>
              <a:tint val="30000"/>
              <a:shade val="95000"/>
              <a:satMod val="300000"/>
              <a:alpha val="50000"/>
            </a:schemeClr>
          </a:glow>
        </a:effectLst>
        <a:sp3d z="-110000">
          <a:bevelT w="40600" h="2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2BAAE21-B793-4FC3-88D1-FCE3DA4921F0}">
      <dsp:nvSpPr>
        <dsp:cNvPr id="0" name=""/>
        <dsp:cNvSpPr/>
      </dsp:nvSpPr>
      <dsp:spPr>
        <a:xfrm>
          <a:off x="1758275" y="1212314"/>
          <a:ext cx="2688742" cy="2688742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glow rad="70000">
            <a:schemeClr val="accent2">
              <a:tint val="60000"/>
              <a:hueOff val="0"/>
              <a:satOff val="0"/>
              <a:lumOff val="0"/>
              <a:alphaOff val="0"/>
              <a:tint val="30000"/>
              <a:shade val="95000"/>
              <a:satMod val="300000"/>
              <a:alpha val="50000"/>
            </a:schemeClr>
          </a:glow>
        </a:effectLst>
        <a:sp3d z="-110000">
          <a:bevelT w="40600" h="2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EAFA817-57F6-425A-A460-D572F2523CB4}">
      <dsp:nvSpPr>
        <dsp:cNvPr id="0" name=""/>
        <dsp:cNvSpPr/>
      </dsp:nvSpPr>
      <dsp:spPr>
        <a:xfrm>
          <a:off x="2845457" y="-304230"/>
          <a:ext cx="2899006" cy="2899006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glow rad="70000">
            <a:schemeClr val="accent2">
              <a:tint val="60000"/>
              <a:hueOff val="0"/>
              <a:satOff val="0"/>
              <a:lumOff val="0"/>
              <a:alphaOff val="0"/>
              <a:tint val="30000"/>
              <a:shade val="95000"/>
              <a:satMod val="300000"/>
              <a:alpha val="50000"/>
            </a:schemeClr>
          </a:glow>
        </a:effectLst>
        <a:sp3d z="-110000">
          <a:bevelT w="40600" h="2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F79CA21-D1BB-44F7-B4E6-284DA7B618FC}" type="datetimeFigureOut">
              <a:rPr lang="cs-CZ"/>
              <a:pPr>
                <a:defRPr/>
              </a:pPr>
              <a:t>8.12.2013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64D46BE-1910-49A1-81ED-95A6E77DBD8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58569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16387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D7A3AA8-7D65-468B-B8AE-060FFFC01EDD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olný tvar 6"/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6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2F89E5-38B6-4794-893B-E5FB38461BEB}" type="datetime1">
              <a:rPr lang="cs-CZ"/>
              <a:pPr>
                <a:defRPr/>
              </a:pPr>
              <a:t>8.12.2013</a:t>
            </a:fld>
            <a:endParaRPr lang="cs-CZ"/>
          </a:p>
        </p:txBody>
      </p:sp>
      <p:sp>
        <p:nvSpPr>
          <p:cNvPr id="7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AEEA9C-CB99-474C-A733-5A8173BBEEA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1317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A3ABD7-CE87-48D1-82B0-4EBEB6E0AD93}" type="datetime1">
              <a:rPr lang="cs-CZ"/>
              <a:pPr>
                <a:defRPr/>
              </a:pPr>
              <a:t>8.12.2013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CD6A0C-AF31-4305-8DA9-0BC472C7858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69030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olný tvar 6"/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5EAAA-DB9E-476C-8A76-2680C4006EAC}" type="datetime1">
              <a:rPr lang="cs-CZ"/>
              <a:pPr>
                <a:defRPr/>
              </a:pPr>
              <a:t>8.12.2013</a:t>
            </a:fld>
            <a:endParaRPr lang="cs-CZ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20130F-B278-4131-B020-664F1B0A386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21884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E0814F-6028-4C84-999C-6AE018A5810D}" type="datetime1">
              <a:rPr lang="cs-CZ"/>
              <a:pPr>
                <a:defRPr/>
              </a:pPr>
              <a:t>8.12.2013</a:t>
            </a:fld>
            <a:endParaRPr lang="cs-CZ"/>
          </a:p>
        </p:txBody>
      </p:sp>
      <p:sp>
        <p:nvSpPr>
          <p:cNvPr id="6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89C47-50B4-4141-86EF-F712E91578A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15119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3D1A6C-38E4-48EC-AE3C-4E0D4B67DB9F}" type="datetime1">
              <a:rPr lang="cs-CZ"/>
              <a:pPr>
                <a:defRPr/>
              </a:pPr>
              <a:t>8.12.2013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212DCB-A743-4CF2-AF75-D070CBB98FB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16812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/>
          <a:lstStyle>
            <a:lvl1pPr algn="l">
              <a:defRPr sz="460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65D3D2-CBB5-4014-B072-6BC2C23A4E6B}" type="datetime1">
              <a:rPr lang="cs-CZ"/>
              <a:pPr>
                <a:defRPr/>
              </a:pPr>
              <a:t>8.12.2013</a:t>
            </a:fld>
            <a:endParaRPr lang="cs-CZ"/>
          </a:p>
        </p:txBody>
      </p:sp>
      <p:sp>
        <p:nvSpPr>
          <p:cNvPr id="4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77B687-2D1D-4281-9737-ED28C121A61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69791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357D65-BE42-4028-B378-EB612FE05F9A}" type="datetime1">
              <a:rPr lang="cs-CZ"/>
              <a:pPr>
                <a:defRPr/>
              </a:pPr>
              <a:t>8.12.2013</a:t>
            </a:fld>
            <a:endParaRPr lang="cs-CZ"/>
          </a:p>
        </p:txBody>
      </p:sp>
      <p:sp>
        <p:nvSpPr>
          <p:cNvPr id="3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A51CE0-AD22-4F5F-96C3-35B75569D53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9559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5F606D-14AB-4CCC-8B50-4FA68D07744D}" type="datetime1">
              <a:rPr lang="cs-CZ"/>
              <a:pPr>
                <a:defRPr/>
              </a:pPr>
              <a:t>8.12.2013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575" y="6421438"/>
            <a:ext cx="7620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0BBFD9-AD47-43FA-8B68-9F0ED7561F8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62695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60532B-E136-4EF4-A071-8FBAAD8D8C31}" type="datetime1">
              <a:rPr lang="cs-CZ"/>
              <a:pPr>
                <a:defRPr/>
              </a:pPr>
              <a:t>8.12.2013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5662A-54B2-430E-ADF8-F5FF77E1118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42982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EF37A9-12AA-4CC8-8175-C45AB923B4AE}" type="datetime1">
              <a:rPr lang="cs-CZ"/>
              <a:pPr>
                <a:defRPr/>
              </a:pPr>
              <a:t>8.12.2013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A045AE-6C2D-4E3F-89AE-F05717F1D23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89710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729F23-DE12-4B51-B05A-582729E901D6}" type="datetime1">
              <a:rPr lang="cs-CZ"/>
              <a:pPr>
                <a:defRPr/>
              </a:pPr>
              <a:t>8.12.2013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560A41-1873-4FB8-A9A7-15B6A6FF776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36891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Zástupný symbol pro nadpis 8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7467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" tIns="45720" rIns="4572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  <a:endParaRPr lang="en-US" altLang="cs-CZ" smtClean="0"/>
          </a:p>
        </p:txBody>
      </p:sp>
      <p:sp>
        <p:nvSpPr>
          <p:cNvPr id="1029" name="Zástupný symbol pro text 29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  <a:endParaRPr lang="en-US" altLang="cs-CZ" smtClean="0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1438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DF38D8D-159F-4BF6-81A8-A1D1840ED637}" type="datetime1">
              <a:rPr lang="cs-CZ"/>
              <a:pPr>
                <a:defRPr/>
              </a:pPr>
              <a:t>8.12.2013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1438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1438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B1B9CFE-E499-404B-ADFF-F0BE2B9CE3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12" r:id="rId1"/>
    <p:sldLayoutId id="2147483706" r:id="rId2"/>
    <p:sldLayoutId id="2147483713" r:id="rId3"/>
    <p:sldLayoutId id="2147483707" r:id="rId4"/>
    <p:sldLayoutId id="2147483714" r:id="rId5"/>
    <p:sldLayoutId id="2147483708" r:id="rId6"/>
    <p:sldLayoutId id="2147483709" r:id="rId7"/>
    <p:sldLayoutId id="2147483715" r:id="rId8"/>
    <p:sldLayoutId id="2147483716" r:id="rId9"/>
    <p:sldLayoutId id="2147483710" r:id="rId10"/>
    <p:sldLayoutId id="2147483711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" pitchFamily="34" charset="0"/>
        </a:defRPr>
      </a:lvl9pPr>
    </p:titleStyle>
    <p:bodyStyle>
      <a:lvl1pPr marL="419100" indent="-3825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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1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90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4888" indent="-25558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Arial" charset="0"/>
        <a:buChar char="○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36538" algn="l" rtl="0" eaLnBrk="0" fontAlgn="base" hangingPunct="0">
        <a:spcBef>
          <a:spcPct val="20000"/>
        </a:spcBef>
        <a:spcAft>
          <a:spcPct val="0"/>
        </a:spcAft>
        <a:buClr>
          <a:srgbClr val="8D89A4"/>
        </a:buClr>
        <a:buSzPct val="9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89075" indent="-182563" algn="l" rtl="0" eaLnBrk="0" fontAlgn="base" hangingPunct="0">
        <a:spcBef>
          <a:spcPct val="20000"/>
        </a:spcBef>
        <a:spcAft>
          <a:spcPct val="0"/>
        </a:spcAft>
        <a:buClr>
          <a:srgbClr val="748560"/>
        </a:buClr>
        <a:buSzPct val="100000"/>
        <a:buFont typeface="Arial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5516563"/>
            <a:ext cx="5762625" cy="1258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šablona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15888"/>
            <a:ext cx="6734175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5398" name="Group 38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515898532"/>
              </p:ext>
            </p:extLst>
          </p:nvPr>
        </p:nvGraphicFramePr>
        <p:xfrm>
          <a:off x="1331913" y="1196975"/>
          <a:ext cx="6707187" cy="3970340"/>
        </p:xfrm>
        <a:graphic>
          <a:graphicData uri="http://schemas.openxmlformats.org/drawingml/2006/table">
            <a:tbl>
              <a:tblPr/>
              <a:tblGrid>
                <a:gridCol w="1912937"/>
                <a:gridCol w="4794250"/>
              </a:tblGrid>
              <a:tr h="35873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CZ.1.07/1.5.00/34.0029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3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materiálu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VY_32_INOVACE_24-15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Střední průmyslová škola stavební, Resslova 2, 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České Budějovice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3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Robert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Lefan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6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Tematický celek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Stavební materiály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2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3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12. 12. 2012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07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pro učitele 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názorný výklad</a:t>
                      </a:r>
                      <a:endParaRPr kumimoji="0" lang="cs-CZ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prezentace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937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Výklad nové látky – zpestření teoretického výkladu prezentací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38">
                <a:tc gridSpan="2"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1763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88296" y="4077072"/>
            <a:ext cx="6480048" cy="2301240"/>
          </a:xfrm>
          <a:ln>
            <a:miter lim="800000"/>
            <a:headEnd/>
            <a:tailEnd/>
          </a:ln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9600" cap="none" spc="110" smtClean="0">
                <a:effectLst/>
              </a:rPr>
              <a:t>BETONY</a:t>
            </a:r>
            <a:endParaRPr lang="cs-CZ" sz="9600" cap="none" spc="110">
              <a:effectLst/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A8D752-2AB9-4DB9-9901-CA7E063CB84D}" type="slidenum">
              <a:rPr lang="cs-CZ"/>
              <a:pPr>
                <a:defRPr/>
              </a:pPr>
              <a:t>2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>
          <a:xfrm>
            <a:off x="8101013" y="188913"/>
            <a:ext cx="801687" cy="490537"/>
          </a:xfrm>
        </p:spPr>
        <p:txBody>
          <a:bodyPr/>
          <a:lstStyle/>
          <a:p>
            <a:pPr eaLnBrk="1" hangingPunct="1"/>
            <a:r>
              <a:rPr lang="cs-CZ" altLang="cs-CZ" sz="1400" smtClean="0"/>
              <a:t>Betony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600200"/>
            <a:ext cx="7786688" cy="4525963"/>
          </a:xfrm>
        </p:spPr>
        <p:txBody>
          <a:bodyPr>
            <a:normAutofit/>
          </a:bodyPr>
          <a:lstStyle/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Beton je umělé stavivo (umělý kámen) složené 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z cementu, hrubého a jemného kameniva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a vody.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cs-CZ" b="1" dirty="0" smtClean="0"/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Může obsahovat povolené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množství přísad a  příměsí,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které upravují jeho vlastnosti.</a:t>
            </a:r>
            <a:endParaRPr lang="cs-CZ" dirty="0"/>
          </a:p>
        </p:txBody>
      </p:sp>
      <p:sp>
        <p:nvSpPr>
          <p:cNvPr id="15364" name="Zástupný symbol pro číslo snímku 9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353AA27-B61C-471A-82A9-491FA092B7A7}" type="slidenum">
              <a:rPr lang="cs-CZ" sz="1400">
                <a:solidFill>
                  <a:schemeClr val="tx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cs-CZ" sz="1400">
              <a:solidFill>
                <a:schemeClr val="tx1"/>
              </a:solidFill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>
          <a:xfrm>
            <a:off x="8101013" y="188913"/>
            <a:ext cx="801687" cy="490537"/>
          </a:xfrm>
        </p:spPr>
        <p:txBody>
          <a:bodyPr/>
          <a:lstStyle/>
          <a:p>
            <a:pPr eaLnBrk="1" hangingPunct="1"/>
            <a:r>
              <a:rPr lang="cs-CZ" altLang="cs-CZ" sz="1400" smtClean="0"/>
              <a:t>Betony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313" y="765175"/>
            <a:ext cx="7467600" cy="4525963"/>
          </a:xfrm>
        </p:spPr>
        <p:txBody>
          <a:bodyPr>
            <a:normAutofit/>
          </a:bodyPr>
          <a:lstStyle/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2800" b="1" dirty="0" smtClean="0">
                <a:solidFill>
                  <a:srgbClr val="FFFF00"/>
                </a:solidFill>
              </a:rPr>
              <a:t>Rozdělení betonů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cs-CZ" sz="3200" b="1" dirty="0" smtClean="0">
              <a:solidFill>
                <a:srgbClr val="FFFF00"/>
              </a:solidFill>
            </a:endParaRP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2800" dirty="0" smtClean="0"/>
              <a:t>Podle objemové hmotnosti: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sz="28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lehký beton</a:t>
            </a:r>
            <a:r>
              <a:rPr lang="cs-CZ" sz="2800" b="1" dirty="0" smtClean="0"/>
              <a:t> </a:t>
            </a:r>
            <a:r>
              <a:rPr lang="cs-CZ" sz="2800" dirty="0" smtClean="0"/>
              <a:t>(LC – lightweight  concrete):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2800" dirty="0" smtClean="0"/>
              <a:t>	</a:t>
            </a:r>
            <a:r>
              <a:rPr lang="cs-CZ" sz="2800" dirty="0" smtClean="0">
                <a:sym typeface="Symbol"/>
              </a:rPr>
              <a:t></a:t>
            </a:r>
            <a:r>
              <a:rPr lang="cs-CZ" sz="2800" baseline="-25000" dirty="0" smtClean="0">
                <a:sym typeface="Symbol"/>
              </a:rPr>
              <a:t>v </a:t>
            </a:r>
            <a:r>
              <a:rPr lang="cs-CZ" sz="2800" dirty="0" smtClean="0">
                <a:sym typeface="Symbol"/>
              </a:rPr>
              <a:t> 2000 kg.m</a:t>
            </a:r>
            <a:r>
              <a:rPr lang="cs-CZ" sz="2800" baseline="30000" dirty="0" smtClean="0">
                <a:sym typeface="Symbol"/>
              </a:rPr>
              <a:t>-3</a:t>
            </a:r>
            <a:endParaRPr lang="cs-CZ" sz="2800" dirty="0" smtClean="0">
              <a:sym typeface="Symbol"/>
            </a:endParaRPr>
          </a:p>
          <a:p>
            <a:pPr marL="420624" indent="-384048" eaLnBrk="1" fontAlgn="auto" hangingPunct="1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sz="28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obyčejný beton </a:t>
            </a:r>
            <a:r>
              <a:rPr lang="cs-CZ" sz="2800" dirty="0" smtClean="0"/>
              <a:t>(C – concrete):                         </a:t>
            </a:r>
            <a:r>
              <a:rPr lang="cs-CZ" sz="2800" b="1" dirty="0" smtClean="0"/>
              <a:t>  </a:t>
            </a:r>
            <a:r>
              <a:rPr lang="cs-CZ" sz="2800" dirty="0" smtClean="0">
                <a:sym typeface="Symbol"/>
              </a:rPr>
              <a:t></a:t>
            </a:r>
            <a:r>
              <a:rPr lang="cs-CZ" sz="2800" baseline="-25000" dirty="0" smtClean="0">
                <a:sym typeface="Symbol"/>
              </a:rPr>
              <a:t>v </a:t>
            </a:r>
            <a:r>
              <a:rPr lang="cs-CZ" sz="2800" dirty="0" smtClean="0">
                <a:sym typeface="Symbol"/>
              </a:rPr>
              <a:t>= 2000 – 2800 kg.m</a:t>
            </a:r>
            <a:r>
              <a:rPr lang="cs-CZ" sz="2800" baseline="30000" dirty="0" smtClean="0">
                <a:sym typeface="Symbol"/>
              </a:rPr>
              <a:t>-3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sz="28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sym typeface="Symbol"/>
              </a:rPr>
              <a:t>těžký beton: </a:t>
            </a:r>
            <a:r>
              <a:rPr lang="cs-CZ" sz="2800" dirty="0" smtClean="0">
                <a:sym typeface="Symbol"/>
              </a:rPr>
              <a:t></a:t>
            </a:r>
            <a:r>
              <a:rPr lang="cs-CZ" sz="2800" baseline="-25000" dirty="0" smtClean="0">
                <a:sym typeface="Symbol"/>
              </a:rPr>
              <a:t>v </a:t>
            </a:r>
            <a:r>
              <a:rPr lang="cs-CZ" sz="2800" dirty="0" smtClean="0">
                <a:sym typeface="Symbol"/>
              </a:rPr>
              <a:t> 2800 kg.m</a:t>
            </a:r>
            <a:r>
              <a:rPr lang="cs-CZ" sz="2800" baseline="30000" dirty="0" smtClean="0">
                <a:sym typeface="Symbol"/>
              </a:rPr>
              <a:t>-3</a:t>
            </a:r>
            <a:endParaRPr lang="cs-CZ" sz="2800" b="1" dirty="0" smtClean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E73BC45-EA89-482E-9470-B80E444B63D7}" type="slidenum">
              <a:rPr lang="cs-CZ"/>
              <a:pPr>
                <a:defRPr/>
              </a:pPr>
              <a:t>4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>
          <a:xfrm>
            <a:off x="8101013" y="188913"/>
            <a:ext cx="801687" cy="490537"/>
          </a:xfrm>
        </p:spPr>
        <p:txBody>
          <a:bodyPr/>
          <a:lstStyle/>
          <a:p>
            <a:pPr eaLnBrk="1" hangingPunct="1"/>
            <a:r>
              <a:rPr lang="cs-CZ" altLang="cs-CZ" sz="1400" smtClean="0"/>
              <a:t>Betony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313" y="765175"/>
            <a:ext cx="7467600" cy="4525963"/>
          </a:xfrm>
        </p:spPr>
        <p:txBody>
          <a:bodyPr>
            <a:normAutofit/>
          </a:bodyPr>
          <a:lstStyle/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2800" b="1" dirty="0" smtClean="0">
                <a:solidFill>
                  <a:srgbClr val="FFFF00"/>
                </a:solidFill>
              </a:rPr>
              <a:t>Rozdělení betonů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cs-CZ" sz="2800" dirty="0" smtClean="0"/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2800" dirty="0" smtClean="0"/>
              <a:t>Podle funkce v konstrukci: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sz="28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nosný</a:t>
            </a:r>
            <a:r>
              <a:rPr lang="cs-CZ" sz="2800" b="1" dirty="0" smtClean="0"/>
              <a:t> beton </a:t>
            </a:r>
            <a:endParaRPr lang="cs-CZ" sz="2800" dirty="0" smtClean="0"/>
          </a:p>
          <a:p>
            <a:pPr marL="420624" indent="-384048" eaLnBrk="1" fontAlgn="auto" hangingPunct="1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sz="28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výplňový</a:t>
            </a:r>
            <a:r>
              <a:rPr lang="cs-CZ" sz="2800" b="1" dirty="0" smtClean="0"/>
              <a:t> (nenosný) beton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sz="28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tepelněizolační</a:t>
            </a:r>
            <a:r>
              <a:rPr lang="cs-CZ" sz="2800" b="1" dirty="0" smtClean="0"/>
              <a:t> beton</a:t>
            </a:r>
            <a:endParaRPr lang="cs-CZ" sz="2800" b="1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2A9E071-D34B-44F9-8D6F-B165DFF2470D}" type="slidenum">
              <a:rPr lang="cs-CZ"/>
              <a:pPr>
                <a:defRPr/>
              </a:pPr>
              <a:t>5</a:t>
            </a:fld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3203575" y="4292600"/>
            <a:ext cx="5113338" cy="15652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672"/>
              </a:spcBef>
              <a:spcAft>
                <a:spcPts val="0"/>
              </a:spcAft>
              <a:defRPr/>
            </a:pPr>
            <a:r>
              <a:rPr lang="cs-CZ" sz="2800" dirty="0">
                <a:latin typeface="+mn-lt"/>
                <a:cs typeface="+mn-cs"/>
              </a:rPr>
              <a:t>Podle místa a způsobu ukládání:</a:t>
            </a:r>
          </a:p>
          <a:p>
            <a:pPr fontAlgn="auto">
              <a:spcBef>
                <a:spcPts val="672"/>
              </a:spcBef>
              <a:spcAft>
                <a:spcPts val="0"/>
              </a:spcAft>
              <a:buClr>
                <a:schemeClr val="accent1">
                  <a:lumMod val="40000"/>
                  <a:lumOff val="60000"/>
                </a:schemeClr>
              </a:buClr>
              <a:buSzPct val="80000"/>
              <a:buFont typeface="Wingdings" pitchFamily="2" charset="2"/>
              <a:buChar char="q"/>
              <a:defRPr/>
            </a:pPr>
            <a:r>
              <a:rPr lang="cs-CZ" sz="2800" b="1" dirty="0">
                <a:latin typeface="+mn-lt"/>
                <a:cs typeface="+mn-cs"/>
              </a:rPr>
              <a:t>  </a:t>
            </a:r>
            <a:r>
              <a:rPr lang="cs-CZ" sz="2800" b="1" dirty="0">
                <a:solidFill>
                  <a:schemeClr val="accent2">
                    <a:lumMod val="40000"/>
                    <a:lumOff val="60000"/>
                  </a:schemeClr>
                </a:solidFill>
                <a:latin typeface="+mn-lt"/>
                <a:cs typeface="+mn-cs"/>
              </a:rPr>
              <a:t>monolitický</a:t>
            </a:r>
          </a:p>
          <a:p>
            <a:pPr fontAlgn="auto">
              <a:spcBef>
                <a:spcPts val="672"/>
              </a:spcBef>
              <a:spcAft>
                <a:spcPts val="0"/>
              </a:spcAft>
              <a:buClr>
                <a:schemeClr val="accent1">
                  <a:lumMod val="40000"/>
                  <a:lumOff val="60000"/>
                </a:schemeClr>
              </a:buClr>
              <a:buSzPct val="80000"/>
              <a:buFont typeface="Wingdings" pitchFamily="2" charset="2"/>
              <a:buChar char="q"/>
              <a:defRPr/>
            </a:pPr>
            <a:r>
              <a:rPr lang="cs-CZ" sz="2800" b="1" dirty="0">
                <a:latin typeface="+mn-lt"/>
                <a:cs typeface="+mn-cs"/>
              </a:rPr>
              <a:t>  </a:t>
            </a:r>
            <a:r>
              <a:rPr lang="cs-CZ" sz="2800" b="1" dirty="0">
                <a:solidFill>
                  <a:schemeClr val="accent2">
                    <a:lumMod val="40000"/>
                    <a:lumOff val="60000"/>
                  </a:schemeClr>
                </a:solidFill>
                <a:latin typeface="+mn-lt"/>
                <a:cs typeface="+mn-cs"/>
              </a:rPr>
              <a:t>prefabrikovaný</a:t>
            </a:r>
            <a:r>
              <a:rPr lang="cs-CZ" sz="2800" b="1" dirty="0">
                <a:latin typeface="+mn-lt"/>
                <a:cs typeface="+mn-cs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Nadpis 1"/>
          <p:cNvSpPr>
            <a:spLocks noGrp="1"/>
          </p:cNvSpPr>
          <p:nvPr>
            <p:ph type="title"/>
          </p:nvPr>
        </p:nvSpPr>
        <p:spPr>
          <a:xfrm>
            <a:off x="8101013" y="188913"/>
            <a:ext cx="801687" cy="490537"/>
          </a:xfrm>
        </p:spPr>
        <p:txBody>
          <a:bodyPr/>
          <a:lstStyle/>
          <a:p>
            <a:pPr eaLnBrk="1" hangingPunct="1"/>
            <a:r>
              <a:rPr lang="cs-CZ" altLang="cs-CZ" sz="1400" smtClean="0"/>
              <a:t>Betony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313" y="765175"/>
            <a:ext cx="7467600" cy="4525963"/>
          </a:xfrm>
        </p:spPr>
        <p:txBody>
          <a:bodyPr>
            <a:normAutofit/>
          </a:bodyPr>
          <a:lstStyle/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2800" b="1" dirty="0" smtClean="0">
                <a:solidFill>
                  <a:srgbClr val="FFFF00"/>
                </a:solidFill>
              </a:rPr>
              <a:t>Rozdělení betonů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cs-CZ" sz="2800" dirty="0" smtClean="0"/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2800" dirty="0" smtClean="0"/>
              <a:t>Podle způsobu vyztužení: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sz="28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prostý beton</a:t>
            </a:r>
            <a:r>
              <a:rPr lang="cs-CZ" sz="2800" b="1" dirty="0" smtClean="0"/>
              <a:t> </a:t>
            </a:r>
            <a:r>
              <a:rPr lang="cs-CZ" sz="2800" dirty="0" smtClean="0"/>
              <a:t>(bez výztuže)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sz="28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železobeton</a:t>
            </a:r>
            <a:r>
              <a:rPr lang="cs-CZ" sz="2800" b="1" dirty="0" smtClean="0"/>
              <a:t> </a:t>
            </a:r>
            <a:r>
              <a:rPr lang="cs-CZ" sz="2800" dirty="0" smtClean="0"/>
              <a:t>(vyztužený betonářskou ocelí)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sz="28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předpjatý beton </a:t>
            </a:r>
            <a:r>
              <a:rPr lang="cs-CZ" sz="2800" dirty="0" smtClean="0"/>
              <a:t>(obsahuje předepjatou výztuž)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sz="28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vláknobeton</a:t>
            </a:r>
            <a:r>
              <a:rPr lang="cs-CZ" sz="2800" b="1" dirty="0" smtClean="0"/>
              <a:t> </a:t>
            </a:r>
            <a:r>
              <a:rPr lang="cs-CZ" sz="2800" dirty="0" smtClean="0"/>
              <a:t>(rozptýlená vlákna) </a:t>
            </a:r>
            <a:endParaRPr lang="cs-CZ" sz="2800" b="1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5E503E5-8FBE-4007-BBC9-AAAA950377D3}" type="slidenum">
              <a:rPr lang="cs-CZ"/>
              <a:pPr>
                <a:defRPr/>
              </a:pPr>
              <a:t>6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Nadpis 1"/>
          <p:cNvSpPr>
            <a:spLocks noGrp="1"/>
          </p:cNvSpPr>
          <p:nvPr>
            <p:ph type="title"/>
          </p:nvPr>
        </p:nvSpPr>
        <p:spPr>
          <a:xfrm>
            <a:off x="8101013" y="188913"/>
            <a:ext cx="801687" cy="490537"/>
          </a:xfrm>
        </p:spPr>
        <p:txBody>
          <a:bodyPr/>
          <a:lstStyle/>
          <a:p>
            <a:pPr eaLnBrk="1" hangingPunct="1"/>
            <a:r>
              <a:rPr lang="cs-CZ" altLang="cs-CZ" sz="1400" smtClean="0"/>
              <a:t>Betony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313" y="765175"/>
            <a:ext cx="7467600" cy="4525963"/>
          </a:xfrm>
        </p:spPr>
        <p:txBody>
          <a:bodyPr>
            <a:normAutofit/>
          </a:bodyPr>
          <a:lstStyle/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2800" b="1" dirty="0" smtClean="0">
                <a:solidFill>
                  <a:srgbClr val="FFFF00"/>
                </a:solidFill>
              </a:rPr>
              <a:t>Rozdělení betonů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cs-CZ" sz="2800" dirty="0" smtClean="0"/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2800" dirty="0" smtClean="0"/>
              <a:t>Podle pevnosti v tlaku: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sz="28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lehčený</a:t>
            </a:r>
            <a:r>
              <a:rPr lang="cs-CZ" sz="2800" b="1" dirty="0" smtClean="0"/>
              <a:t> beton – až </a:t>
            </a:r>
            <a:r>
              <a:rPr lang="cs-CZ" sz="2800" dirty="0" smtClean="0"/>
              <a:t>80 MPa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sz="28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hutný obyčejný</a:t>
            </a:r>
            <a:r>
              <a:rPr lang="cs-CZ" sz="2800" b="1" dirty="0" smtClean="0"/>
              <a:t> beton –</a:t>
            </a:r>
            <a:r>
              <a:rPr lang="cs-CZ" sz="2800" dirty="0" smtClean="0"/>
              <a:t> až 60 Mpa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sz="28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hutný vysokopevnostní</a:t>
            </a:r>
            <a:r>
              <a:rPr lang="cs-CZ" sz="2800" b="1" dirty="0" smtClean="0"/>
              <a:t> beton – </a:t>
            </a:r>
            <a:r>
              <a:rPr lang="cs-CZ" sz="2800" dirty="0" smtClean="0"/>
              <a:t>až 200 Mpa</a:t>
            </a:r>
            <a:endParaRPr lang="cs-CZ" sz="2800" b="1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DC0A96-27C9-4DCB-960E-B1ED95BB1D94}" type="slidenum">
              <a:rPr lang="cs-CZ"/>
              <a:pPr>
                <a:defRPr/>
              </a:pPr>
              <a:t>7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Nadpis 1"/>
          <p:cNvSpPr>
            <a:spLocks noGrp="1"/>
          </p:cNvSpPr>
          <p:nvPr>
            <p:ph type="title"/>
          </p:nvPr>
        </p:nvSpPr>
        <p:spPr>
          <a:xfrm>
            <a:off x="8101013" y="188913"/>
            <a:ext cx="801687" cy="490537"/>
          </a:xfrm>
        </p:spPr>
        <p:txBody>
          <a:bodyPr/>
          <a:lstStyle/>
          <a:p>
            <a:pPr eaLnBrk="1" hangingPunct="1"/>
            <a:r>
              <a:rPr lang="cs-CZ" altLang="cs-CZ" sz="1400" smtClean="0"/>
              <a:t>Betony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ED441F5-D830-458D-AE2C-076A7B4D27FE}" type="slidenum">
              <a:rPr lang="cs-CZ"/>
              <a:pPr>
                <a:defRPr/>
              </a:pPr>
              <a:t>8</a:t>
            </a:fld>
            <a:endParaRPr lang="cs-CZ"/>
          </a:p>
        </p:txBody>
      </p:sp>
      <p:graphicFrame>
        <p:nvGraphicFramePr>
          <p:cNvPr id="9" name="Zástupný symbol pro obsah 8"/>
          <p:cNvGraphicFramePr>
            <a:graphicFrameLocks noGrp="1"/>
          </p:cNvGraphicFramePr>
          <p:nvPr>
            <p:ph idx="1"/>
          </p:nvPr>
        </p:nvGraphicFramePr>
        <p:xfrm>
          <a:off x="0" y="1340768"/>
          <a:ext cx="8151168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14341" name="Skupina 30"/>
          <p:cNvGrpSpPr>
            <a:grpSpLocks/>
          </p:cNvGrpSpPr>
          <p:nvPr/>
        </p:nvGrpSpPr>
        <p:grpSpPr bwMode="auto">
          <a:xfrm>
            <a:off x="4864100" y="911225"/>
            <a:ext cx="2063750" cy="1938338"/>
            <a:chOff x="4864060" y="911385"/>
            <a:chExt cx="2063240" cy="1938888"/>
          </a:xfrm>
        </p:grpSpPr>
        <p:grpSp>
          <p:nvGrpSpPr>
            <p:cNvPr id="21" name="Diagram group"/>
            <p:cNvGrpSpPr/>
            <p:nvPr/>
          </p:nvGrpSpPr>
          <p:grpSpPr>
            <a:xfrm rot="698992">
              <a:off x="5004275" y="1127325"/>
              <a:ext cx="1614495" cy="1593344"/>
              <a:chOff x="3017991" y="199327"/>
              <a:chExt cx="1773807" cy="1773807"/>
            </a:xfrm>
            <a:scene3d>
              <a:camera prst="perspectiveLeft" zoom="91000"/>
              <a:lightRig rig="threePt" dir="t">
                <a:rot lat="0" lon="0" rev="20640000"/>
              </a:lightRig>
            </a:scene3d>
          </p:grpSpPr>
          <p:grpSp>
            <p:nvGrpSpPr>
              <p:cNvPr id="22" name="Skupina 21"/>
              <p:cNvGrpSpPr/>
              <p:nvPr/>
            </p:nvGrpSpPr>
            <p:grpSpPr>
              <a:xfrm>
                <a:off x="3017991" y="199327"/>
                <a:ext cx="1773807" cy="1773807"/>
                <a:chOff x="3017991" y="199327"/>
                <a:chExt cx="1773807" cy="1773807"/>
              </a:xfrm>
            </p:grpSpPr>
            <p:sp>
              <p:nvSpPr>
                <p:cNvPr id="23" name=" 3"/>
                <p:cNvSpPr/>
                <p:nvPr/>
              </p:nvSpPr>
              <p:spPr>
                <a:xfrm rot="20700000">
                  <a:off x="3017991" y="199327"/>
                  <a:ext cx="1773807" cy="1773807"/>
                </a:xfrm>
                <a:prstGeom prst="gear6">
                  <a:avLst/>
                </a:prstGeom>
                <a:sp3d extrusionH="50600" prstMaterial="metal">
                  <a:bevelT w="101600" h="80600" prst="relaxedInset"/>
                  <a:bevelB w="80600" h="80600" prst="relaxedInset"/>
                </a:sp3d>
              </p:spPr>
              <p:style>
                <a:lnRef idx="0">
                  <a:schemeClr val="accent2">
                    <a:shade val="80000"/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hueOff val="0"/>
                    <a:satOff val="0"/>
                    <a:lumOff val="0"/>
                    <a:alphaOff val="0"/>
                  </a:schemeClr>
                </a:fillRef>
                <a:effectRef idx="1">
                  <a:schemeClr val="l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24" name=" 4"/>
                <p:cNvSpPr/>
                <p:nvPr/>
              </p:nvSpPr>
              <p:spPr>
                <a:xfrm>
                  <a:off x="3407039" y="588375"/>
                  <a:ext cx="995711" cy="995711"/>
                </a:xfrm>
                <a:prstGeom prst="rect">
                  <a:avLst/>
                </a:prstGeom>
                <a:sp3d/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 lIns="21590" tIns="21590" rIns="21590" bIns="21590" spcCol="1270" anchor="ctr"/>
                <a:lstStyle/>
                <a:p>
                  <a:pPr algn="ctr" defTabSz="755650" fontAlgn="auto">
                    <a:lnSpc>
                      <a:spcPct val="90000"/>
                    </a:lnSpc>
                    <a:spcAft>
                      <a:spcPct val="35000"/>
                    </a:spcAft>
                    <a:defRPr/>
                  </a:pPr>
                  <a:r>
                    <a:rPr lang="cs-CZ" sz="1400" dirty="0"/>
                    <a:t>4. Ošetřování</a:t>
                  </a:r>
                </a:p>
              </p:txBody>
            </p:sp>
          </p:grpSp>
        </p:grpSp>
        <p:grpSp>
          <p:nvGrpSpPr>
            <p:cNvPr id="29" name="Diagram group"/>
            <p:cNvGrpSpPr/>
            <p:nvPr/>
          </p:nvGrpSpPr>
          <p:grpSpPr>
            <a:xfrm rot="2368436">
              <a:off x="4864060" y="911385"/>
              <a:ext cx="2063240" cy="1938888"/>
              <a:chOff x="1738577" y="1046315"/>
              <a:chExt cx="2315030" cy="2315030"/>
            </a:xfrm>
            <a:scene3d>
              <a:camera prst="perspectiveLeft" zoom="91000"/>
              <a:lightRig rig="threePt" dir="t">
                <a:rot lat="0" lon="0" rev="20640000"/>
              </a:lightRig>
            </a:scene3d>
          </p:grpSpPr>
          <p:sp>
            <p:nvSpPr>
              <p:cNvPr id="30" name=" 3"/>
              <p:cNvSpPr/>
              <p:nvPr/>
            </p:nvSpPr>
            <p:spPr>
              <a:xfrm>
                <a:off x="1738577" y="1046315"/>
                <a:ext cx="2315030" cy="2315030"/>
              </a:xfrm>
              <a:prstGeom prst="leftCircularArrow">
                <a:avLst>
                  <a:gd name="adj1" fmla="val 6452"/>
                  <a:gd name="adj2" fmla="val 429999"/>
                  <a:gd name="adj3" fmla="val 10489124"/>
                  <a:gd name="adj4" fmla="val 14837806"/>
                  <a:gd name="adj5" fmla="val 7527"/>
                </a:avLst>
              </a:prstGeom>
              <a:sp3d z="-110000">
                <a:bevelT w="40600" h="20600" prst="relaxedInset"/>
              </a:sp3d>
            </p:spPr>
            <p:style>
              <a:lnRef idx="0">
                <a:schemeClr val="accent2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2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2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</p:grpSp>
      </p:grpSp>
      <p:sp>
        <p:nvSpPr>
          <p:cNvPr id="14342" name="TextovéPole 32"/>
          <p:cNvSpPr txBox="1">
            <a:spLocks noChangeArrowheads="1"/>
          </p:cNvSpPr>
          <p:nvPr/>
        </p:nvSpPr>
        <p:spPr bwMode="auto">
          <a:xfrm>
            <a:off x="468313" y="765175"/>
            <a:ext cx="35020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altLang="cs-CZ" sz="2800" b="1">
                <a:solidFill>
                  <a:srgbClr val="FFFF00"/>
                </a:solidFill>
                <a:latin typeface="Calibri" pitchFamily="34" charset="0"/>
              </a:rPr>
              <a:t>Technologické procesy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>
            <a:spLocks noGrp="1"/>
          </p:cNvSpPr>
          <p:nvPr>
            <p:ph type="title"/>
          </p:nvPr>
        </p:nvSpPr>
        <p:spPr>
          <a:xfrm>
            <a:off x="8101013" y="188913"/>
            <a:ext cx="801687" cy="490537"/>
          </a:xfrm>
        </p:spPr>
        <p:txBody>
          <a:bodyPr/>
          <a:lstStyle/>
          <a:p>
            <a:pPr eaLnBrk="1" hangingPunct="1"/>
            <a:r>
              <a:rPr lang="cs-CZ" altLang="cs-CZ" sz="1400" smtClean="0"/>
              <a:t>Betony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313" y="765175"/>
            <a:ext cx="7467600" cy="4525963"/>
          </a:xfrm>
        </p:spPr>
        <p:txBody>
          <a:bodyPr>
            <a:normAutofit/>
          </a:bodyPr>
          <a:lstStyle/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2800" b="1" dirty="0" smtClean="0">
                <a:solidFill>
                  <a:srgbClr val="FFFF00"/>
                </a:solidFill>
              </a:rPr>
              <a:t>1. Výroba betonu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800" dirty="0" smtClean="0"/>
              <a:t>provádí se strojně v </a:t>
            </a:r>
            <a:r>
              <a:rPr lang="cs-CZ" sz="28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betonárnách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8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míchačky</a:t>
            </a:r>
            <a:r>
              <a:rPr lang="cs-CZ" sz="2800" b="1" dirty="0" smtClean="0"/>
              <a:t> </a:t>
            </a:r>
            <a:r>
              <a:rPr lang="cs-CZ" sz="2400" dirty="0" smtClean="0"/>
              <a:t>(zejm. s nuceným míšením) </a:t>
            </a:r>
            <a:r>
              <a:rPr lang="cs-CZ" sz="2800" dirty="0" smtClean="0"/>
              <a:t>zajišťují co nejlepší homogenizaci čerstvého betonu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8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dávkování</a:t>
            </a:r>
            <a:r>
              <a:rPr lang="cs-CZ" sz="2800" b="1" dirty="0" smtClean="0"/>
              <a:t> </a:t>
            </a:r>
            <a:r>
              <a:rPr lang="cs-CZ" sz="2800" dirty="0" smtClean="0"/>
              <a:t>se provádí </a:t>
            </a:r>
            <a:r>
              <a:rPr lang="cs-CZ" sz="28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hmotnostně </a:t>
            </a:r>
            <a:r>
              <a:rPr lang="cs-CZ" sz="2800" dirty="0" smtClean="0"/>
              <a:t>(objemově)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800" dirty="0" smtClean="0"/>
              <a:t>betonárna zajišťuje i </a:t>
            </a:r>
            <a:r>
              <a:rPr lang="cs-CZ" sz="28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recyklaci</a:t>
            </a:r>
            <a:r>
              <a:rPr lang="cs-CZ" sz="28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2800" dirty="0" smtClean="0"/>
              <a:t>čerstvého</a:t>
            </a:r>
            <a:r>
              <a:rPr lang="cs-CZ" sz="28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2800" dirty="0" smtClean="0"/>
              <a:t>(na stavbě</a:t>
            </a:r>
            <a:r>
              <a:rPr lang="cs-CZ" sz="28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cs-CZ" sz="2800" dirty="0" smtClean="0"/>
              <a:t>nespotřebovaného betonu)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cs-CZ" sz="2400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5DA9C7-02BC-45B0-BFD5-215B24A40B34}" type="slidenum">
              <a:rPr lang="cs-CZ"/>
              <a:pPr>
                <a:defRPr/>
              </a:pPr>
              <a:t>9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Nadpis 1"/>
          <p:cNvSpPr>
            <a:spLocks noGrp="1"/>
          </p:cNvSpPr>
          <p:nvPr>
            <p:ph type="title"/>
          </p:nvPr>
        </p:nvSpPr>
        <p:spPr>
          <a:xfrm>
            <a:off x="8101013" y="188913"/>
            <a:ext cx="801687" cy="490537"/>
          </a:xfrm>
        </p:spPr>
        <p:txBody>
          <a:bodyPr/>
          <a:lstStyle/>
          <a:p>
            <a:pPr eaLnBrk="1" hangingPunct="1"/>
            <a:r>
              <a:rPr lang="cs-CZ" altLang="cs-CZ" sz="1400" smtClean="0"/>
              <a:t>Betony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313" y="765175"/>
            <a:ext cx="7467600" cy="4525963"/>
          </a:xfrm>
        </p:spPr>
        <p:txBody>
          <a:bodyPr>
            <a:normAutofit lnSpcReduction="10000"/>
          </a:bodyPr>
          <a:lstStyle/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2800" b="1" dirty="0" smtClean="0">
                <a:solidFill>
                  <a:srgbClr val="FFFF00"/>
                </a:solidFill>
              </a:rPr>
              <a:t>2. Doprava betonu</a:t>
            </a:r>
          </a:p>
          <a:p>
            <a:pPr marL="420624" indent="-384048" eaLnBrk="1" fontAlgn="auto" hangingPunct="1"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cs-CZ" sz="2800" dirty="0" smtClean="0"/>
              <a:t>na staveniště se dopravuje různými dopravními prostředky, jejich výběr závisí na konzistenci betonu, dopravní vzdálenosti , případně i na počasí</a:t>
            </a:r>
          </a:p>
          <a:p>
            <a:pPr marL="420624" indent="-384048" eaLnBrk="1" fontAlgn="auto" hangingPunct="1"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cs-CZ" sz="2800" dirty="0" smtClean="0"/>
              <a:t>nejběžnější způsoby dopravy:</a:t>
            </a:r>
          </a:p>
          <a:p>
            <a:pPr marL="722376" lvl="1" indent="-27432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 smtClean="0"/>
              <a:t>korba nákladního automobilu</a:t>
            </a:r>
          </a:p>
          <a:p>
            <a:pPr marL="722376" lvl="1" indent="-27432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automíchač</a:t>
            </a:r>
            <a:r>
              <a:rPr lang="cs-CZ" sz="2800" dirty="0" smtClean="0"/>
              <a:t> (autodomíchávač)</a:t>
            </a:r>
          </a:p>
          <a:p>
            <a:pPr marL="421200" lvl="1" indent="-385200" eaLnBrk="1" fontAlgn="auto" hangingPunct="1"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cs-CZ" sz="28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při dopravě nesmí dojít k rozmísení ani znehodnocení betonu</a:t>
            </a:r>
            <a:endParaRPr lang="cs-CZ" sz="28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7343F-82F2-4723-A738-4590D73EF2B1}" type="slidenum">
              <a:rPr lang="cs-CZ"/>
              <a:pPr>
                <a:defRPr/>
              </a:pPr>
              <a:t>10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Nadpis 1"/>
          <p:cNvSpPr>
            <a:spLocks noGrp="1"/>
          </p:cNvSpPr>
          <p:nvPr>
            <p:ph type="title"/>
          </p:nvPr>
        </p:nvSpPr>
        <p:spPr>
          <a:xfrm>
            <a:off x="8101013" y="188913"/>
            <a:ext cx="801687" cy="490537"/>
          </a:xfrm>
        </p:spPr>
        <p:txBody>
          <a:bodyPr/>
          <a:lstStyle/>
          <a:p>
            <a:pPr eaLnBrk="1" hangingPunct="1"/>
            <a:r>
              <a:rPr lang="cs-CZ" altLang="cs-CZ" sz="1400" smtClean="0"/>
              <a:t>Betony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313" y="765175"/>
            <a:ext cx="7467600" cy="4525963"/>
          </a:xfrm>
        </p:spPr>
        <p:txBody>
          <a:bodyPr>
            <a:normAutofit/>
          </a:bodyPr>
          <a:lstStyle/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2800" b="1" dirty="0" smtClean="0">
                <a:solidFill>
                  <a:srgbClr val="FFFF00"/>
                </a:solidFill>
              </a:rPr>
              <a:t>3. Zpracování čerstvého betonu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sz="2800" dirty="0" smtClean="0"/>
              <a:t>důležitá etapa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sz="2800" dirty="0" smtClean="0"/>
              <a:t>dokonalé vyplnění forem nebo bednění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sz="2800" dirty="0" smtClean="0"/>
              <a:t>vytěsnění vzduchu z betonové směsi hutněním:</a:t>
            </a:r>
          </a:p>
          <a:p>
            <a:pPr marL="420624" indent="384048" eaLnBrk="1" fontAlgn="auto" hangingPunct="1">
              <a:spcAft>
                <a:spcPts val="0"/>
              </a:spcAft>
              <a:buFont typeface="Symbol" pitchFamily="18" charset="2"/>
              <a:buChar char="&gt;"/>
              <a:defRPr/>
            </a:pPr>
            <a:r>
              <a:rPr lang="cs-CZ" sz="2800" dirty="0" smtClean="0"/>
              <a:t>dusáním a pěchováním</a:t>
            </a:r>
          </a:p>
          <a:p>
            <a:pPr marL="420624" indent="384048" eaLnBrk="1" fontAlgn="auto" hangingPunct="1">
              <a:spcAft>
                <a:spcPts val="0"/>
              </a:spcAft>
              <a:buFont typeface="Symbol" pitchFamily="18" charset="2"/>
              <a:buChar char="&gt;"/>
              <a:defRPr/>
            </a:pPr>
            <a:r>
              <a:rPr lang="cs-CZ" sz="2800" dirty="0" smtClean="0"/>
              <a:t>vibrováním</a:t>
            </a:r>
          </a:p>
          <a:p>
            <a:pPr marL="420624" indent="384048" eaLnBrk="1" fontAlgn="auto" hangingPunct="1">
              <a:spcAft>
                <a:spcPts val="0"/>
              </a:spcAft>
              <a:buFont typeface="Symbol" pitchFamily="18" charset="2"/>
              <a:buChar char="&gt;"/>
              <a:defRPr/>
            </a:pPr>
            <a:r>
              <a:rPr lang="cs-CZ" sz="2800" dirty="0" smtClean="0"/>
              <a:t>vakuováním</a:t>
            </a:r>
          </a:p>
          <a:p>
            <a:pPr marL="420624" indent="384048" eaLnBrk="1" fontAlgn="auto" hangingPunct="1">
              <a:spcAft>
                <a:spcPts val="0"/>
              </a:spcAft>
              <a:buFont typeface="Symbol" pitchFamily="18" charset="2"/>
              <a:buChar char="&gt;"/>
              <a:defRPr/>
            </a:pPr>
            <a:r>
              <a:rPr lang="cs-CZ" sz="2800" dirty="0" smtClean="0"/>
              <a:t>lisováním, </a:t>
            </a:r>
            <a:r>
              <a:rPr lang="cs-CZ" sz="2800" dirty="0" err="1" smtClean="0"/>
              <a:t>vibrolisováním</a:t>
            </a:r>
            <a:endParaRPr lang="cs-CZ" sz="2800" dirty="0" smtClean="0"/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cs-CZ" sz="2800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5D1E36-F3C7-470C-A68A-69F30ECAEE27}" type="slidenum">
              <a:rPr lang="cs-CZ"/>
              <a:pPr>
                <a:defRPr/>
              </a:pPr>
              <a:t>11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Nadpis 1"/>
          <p:cNvSpPr>
            <a:spLocks noGrp="1"/>
          </p:cNvSpPr>
          <p:nvPr>
            <p:ph type="title"/>
          </p:nvPr>
        </p:nvSpPr>
        <p:spPr>
          <a:xfrm>
            <a:off x="8101013" y="188913"/>
            <a:ext cx="801687" cy="490537"/>
          </a:xfrm>
        </p:spPr>
        <p:txBody>
          <a:bodyPr/>
          <a:lstStyle/>
          <a:p>
            <a:pPr eaLnBrk="1" hangingPunct="1"/>
            <a:r>
              <a:rPr lang="cs-CZ" altLang="cs-CZ" sz="1400" smtClean="0"/>
              <a:t>Betony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313" y="765175"/>
            <a:ext cx="7920037" cy="4525963"/>
          </a:xfrm>
        </p:spPr>
        <p:txBody>
          <a:bodyPr>
            <a:noAutofit/>
          </a:bodyPr>
          <a:lstStyle/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2800" b="1" dirty="0" smtClean="0">
                <a:solidFill>
                  <a:srgbClr val="FFFF00"/>
                </a:solidFill>
              </a:rPr>
              <a:t>4. Ošetřování betonu</a:t>
            </a:r>
          </a:p>
          <a:p>
            <a:pPr marL="420624" indent="-384048" eaLnBrk="1" fontAlgn="auto" hangingPunct="1">
              <a:spcAft>
                <a:spcPts val="0"/>
              </a:spcAft>
              <a:buFont typeface="Calibri" pitchFamily="34" charset="0"/>
              <a:buChar char="»"/>
              <a:defRPr/>
            </a:pPr>
            <a:r>
              <a:rPr lang="cs-CZ" sz="2800" dirty="0" smtClean="0"/>
              <a:t>důležitá fáze procesu, přesto dochází často k porušování technologické kázně</a:t>
            </a:r>
          </a:p>
          <a:p>
            <a:pPr marL="420624" indent="-384048" eaLnBrk="1" fontAlgn="auto" hangingPunct="1">
              <a:spcAft>
                <a:spcPts val="0"/>
              </a:spcAft>
              <a:buFont typeface="Calibri" pitchFamily="34" charset="0"/>
              <a:buChar char="»"/>
              <a:defRPr/>
            </a:pPr>
            <a:r>
              <a:rPr lang="cs-CZ" sz="2800" dirty="0" smtClean="0"/>
              <a:t>beton je třeba po určitou dobu udržovat v optimálním vlhkostním (i teplotním) režimu:</a:t>
            </a:r>
            <a:endParaRPr lang="cs-CZ" sz="2800" dirty="0"/>
          </a:p>
          <a:p>
            <a:pPr marL="722376" lvl="1" indent="-27432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 smtClean="0"/>
              <a:t>zabránit vysychání </a:t>
            </a:r>
            <a:r>
              <a:rPr lang="cs-CZ" sz="2000" dirty="0" smtClean="0"/>
              <a:t>(ztrátě vody nutné k hydrataci cementu)</a:t>
            </a:r>
          </a:p>
          <a:p>
            <a:pPr marL="722376" lvl="1" indent="-27432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 smtClean="0"/>
              <a:t>zabránit poklesu teploty betonu pod stanovenou mez </a:t>
            </a:r>
            <a:r>
              <a:rPr lang="cs-CZ" sz="2000" dirty="0" smtClean="0"/>
              <a:t>(běžně pod + 5 </a:t>
            </a:r>
            <a:r>
              <a:rPr lang="cs-CZ" sz="2000" baseline="30000" dirty="0" err="1" smtClean="0"/>
              <a:t>o</a:t>
            </a:r>
            <a:r>
              <a:rPr lang="cs-CZ" sz="2000" dirty="0" err="1" smtClean="0"/>
              <a:t>C</a:t>
            </a:r>
            <a:r>
              <a:rPr lang="cs-CZ" sz="2000" dirty="0" smtClean="0"/>
              <a:t>)</a:t>
            </a:r>
          </a:p>
          <a:p>
            <a:pPr marL="421200" lvl="1" indent="-385200" eaLnBrk="1" fontAlgn="auto" hangingPunct="1">
              <a:spcAft>
                <a:spcPts val="0"/>
              </a:spcAft>
              <a:buFont typeface="Calibri" pitchFamily="34" charset="0"/>
              <a:buChar char="»"/>
              <a:defRPr/>
            </a:pPr>
            <a:r>
              <a:rPr lang="cs-CZ" sz="28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špatně ošetřený beton může následně vykazovat vznik trhlin a prasklin, nedostatečnou pevnost apod.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2A94155-BD14-4876-968B-A585F115ACCA}" type="slidenum">
              <a:rPr lang="cs-CZ"/>
              <a:pPr>
                <a:defRPr/>
              </a:pPr>
              <a:t>12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Nadpis 1"/>
          <p:cNvSpPr>
            <a:spLocks noGrp="1"/>
          </p:cNvSpPr>
          <p:nvPr>
            <p:ph type="title"/>
          </p:nvPr>
        </p:nvSpPr>
        <p:spPr>
          <a:xfrm>
            <a:off x="8101013" y="188913"/>
            <a:ext cx="801687" cy="490537"/>
          </a:xfrm>
        </p:spPr>
        <p:txBody>
          <a:bodyPr/>
          <a:lstStyle/>
          <a:p>
            <a:pPr eaLnBrk="1" hangingPunct="1"/>
            <a:r>
              <a:rPr lang="cs-CZ" altLang="cs-CZ" sz="1400" smtClean="0"/>
              <a:t>Betony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313" y="765175"/>
            <a:ext cx="7920037" cy="5903913"/>
          </a:xfrm>
        </p:spPr>
        <p:txBody>
          <a:bodyPr>
            <a:normAutofit fontScale="92500" lnSpcReduction="10000"/>
          </a:bodyPr>
          <a:lstStyle/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b="1" dirty="0" smtClean="0">
                <a:solidFill>
                  <a:srgbClr val="FFFF00"/>
                </a:solidFill>
              </a:rPr>
              <a:t>Složení betonu</a:t>
            </a:r>
          </a:p>
          <a:p>
            <a:pPr marL="550926" indent="-514350" eaLnBrk="1" fontAlgn="auto" hangingPunct="1">
              <a:spcAft>
                <a:spcPts val="0"/>
              </a:spcAft>
              <a:buFont typeface="Wingdings 2"/>
              <a:buAutoNum type="arabicPeriod"/>
              <a:defRPr/>
            </a:pPr>
            <a:r>
              <a:rPr lang="cs-CZ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Kamenivo</a:t>
            </a:r>
            <a:r>
              <a:rPr lang="cs-CZ" sz="2800" dirty="0" smtClean="0"/>
              <a:t>  </a:t>
            </a:r>
            <a:r>
              <a:rPr lang="cs-CZ" sz="2400" dirty="0" smtClean="0"/>
              <a:t>(viz prezentace „kamenivo“)</a:t>
            </a:r>
          </a:p>
          <a:p>
            <a:pPr marL="550926" indent="-514350" eaLnBrk="1" fontAlgn="auto" hangingPunct="1">
              <a:spcAft>
                <a:spcPts val="0"/>
              </a:spcAft>
              <a:buFont typeface="Wingdings 2"/>
              <a:buAutoNum type="arabicPeriod"/>
              <a:defRPr/>
            </a:pPr>
            <a:r>
              <a:rPr lang="cs-CZ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Cement</a:t>
            </a:r>
            <a:r>
              <a:rPr lang="cs-CZ" sz="2800" dirty="0" smtClean="0"/>
              <a:t> </a:t>
            </a:r>
            <a:r>
              <a:rPr lang="cs-CZ" sz="2400" dirty="0" smtClean="0"/>
              <a:t>(viz prezentace „cement“)</a:t>
            </a:r>
          </a:p>
          <a:p>
            <a:pPr marL="550926" indent="-514350" eaLnBrk="1" fontAlgn="auto" hangingPunct="1">
              <a:spcAft>
                <a:spcPts val="0"/>
              </a:spcAft>
              <a:buFont typeface="Wingdings 2"/>
              <a:buAutoNum type="arabicPeriod"/>
              <a:defRPr/>
            </a:pPr>
            <a:r>
              <a:rPr lang="cs-CZ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Voda</a:t>
            </a:r>
            <a:r>
              <a:rPr lang="cs-CZ" dirty="0" smtClean="0"/>
              <a:t> (záměsová)</a:t>
            </a:r>
          </a:p>
          <a:p>
            <a:pPr marL="1136142" lvl="2" indent="-514350" eaLnBrk="1" fontAlgn="auto" hangingPunct="1">
              <a:spcAft>
                <a:spcPts val="0"/>
              </a:spcAft>
              <a:buClr>
                <a:schemeClr val="accent3">
                  <a:lumMod val="40000"/>
                  <a:lumOff val="60000"/>
                </a:schemeClr>
              </a:buClr>
              <a:buFont typeface="Arial" pitchFamily="34" charset="0"/>
              <a:buChar char="•"/>
              <a:defRPr/>
            </a:pPr>
            <a:r>
              <a:rPr lang="cs-CZ" sz="3000" dirty="0" smtClean="0"/>
              <a:t>čistá, chemicky ani organicky neznečištěná</a:t>
            </a:r>
          </a:p>
          <a:p>
            <a:pPr marL="1136142" lvl="2" indent="-514350" eaLnBrk="1" fontAlgn="auto" hangingPunct="1">
              <a:spcAft>
                <a:spcPts val="0"/>
              </a:spcAft>
              <a:buClr>
                <a:schemeClr val="accent3">
                  <a:lumMod val="40000"/>
                  <a:lumOff val="60000"/>
                </a:schemeClr>
              </a:buClr>
              <a:buFont typeface="Arial" pitchFamily="34" charset="0"/>
              <a:buChar char="•"/>
              <a:defRPr/>
            </a:pPr>
            <a:r>
              <a:rPr lang="cs-CZ" sz="3000" dirty="0" smtClean="0"/>
              <a:t>dávkování objemové</a:t>
            </a:r>
          </a:p>
          <a:p>
            <a:pPr marL="1136142" lvl="2" indent="-514350" eaLnBrk="1" fontAlgn="auto" hangingPunct="1">
              <a:spcAft>
                <a:spcPts val="0"/>
              </a:spcAft>
              <a:buClr>
                <a:schemeClr val="accent3">
                  <a:lumMod val="40000"/>
                  <a:lumOff val="60000"/>
                </a:schemeClr>
              </a:buClr>
              <a:buFont typeface="Arial" pitchFamily="34" charset="0"/>
              <a:buChar char="•"/>
              <a:defRPr/>
            </a:pPr>
            <a:r>
              <a:rPr lang="cs-CZ" sz="30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zajišťuje hydrataci cementu</a:t>
            </a:r>
          </a:p>
          <a:p>
            <a:pPr marL="1136142" lvl="2" indent="-514350" eaLnBrk="1" fontAlgn="auto" hangingPunct="1">
              <a:spcAft>
                <a:spcPts val="0"/>
              </a:spcAft>
              <a:buClr>
                <a:schemeClr val="accent3">
                  <a:lumMod val="40000"/>
                  <a:lumOff val="60000"/>
                </a:schemeClr>
              </a:buClr>
              <a:buFont typeface="Arial" pitchFamily="34" charset="0"/>
              <a:buChar char="•"/>
              <a:defRPr/>
            </a:pPr>
            <a:r>
              <a:rPr lang="cs-CZ" sz="3000" dirty="0" smtClean="0"/>
              <a:t>pro úplnou hydrataci 1 kg cementu je třeba minimálně 0,25 kg (litru) vody</a:t>
            </a:r>
          </a:p>
          <a:p>
            <a:pPr marL="1136142" lvl="2" indent="-514350" eaLnBrk="1" fontAlgn="auto" hangingPunct="1">
              <a:spcAft>
                <a:spcPts val="0"/>
              </a:spcAft>
              <a:buClr>
                <a:schemeClr val="accent3">
                  <a:lumMod val="40000"/>
                  <a:lumOff val="60000"/>
                </a:schemeClr>
              </a:buClr>
              <a:buFont typeface="Arial" pitchFamily="34" charset="0"/>
              <a:buChar char="•"/>
              <a:defRPr/>
            </a:pPr>
            <a:r>
              <a:rPr lang="cs-CZ" sz="3000" dirty="0" smtClean="0"/>
              <a:t>přebytečná voda zvyšuje pórovitost (snižuje trvanlivost) betonu</a:t>
            </a:r>
          </a:p>
          <a:p>
            <a:pPr marL="1136142" lvl="2" indent="-514350" eaLnBrk="1" fontAlgn="auto" hangingPunct="1">
              <a:spcAft>
                <a:spcPts val="0"/>
              </a:spcAft>
              <a:buClr>
                <a:schemeClr val="accent3">
                  <a:lumMod val="40000"/>
                  <a:lumOff val="60000"/>
                </a:schemeClr>
              </a:buClr>
              <a:buFont typeface="Arial" pitchFamily="34" charset="0"/>
              <a:buChar char="•"/>
              <a:defRPr/>
            </a:pPr>
            <a:r>
              <a:rPr lang="cs-CZ" sz="30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vodní součinitel w = v/c</a:t>
            </a:r>
            <a:r>
              <a:rPr lang="cs-CZ" sz="3000" dirty="0" smtClean="0"/>
              <a:t> </a:t>
            </a:r>
            <a:r>
              <a:rPr lang="cs-CZ" dirty="0" smtClean="0"/>
              <a:t>(vyjadřuje hmotnostní poměr vody „v“ a cementu „c“)</a:t>
            </a:r>
          </a:p>
          <a:p>
            <a:pPr marL="1136142" lvl="2" indent="-514350" eaLnBrk="1" fontAlgn="auto" hangingPunct="1">
              <a:spcAft>
                <a:spcPts val="0"/>
              </a:spcAft>
              <a:buClr>
                <a:schemeClr val="accent3">
                  <a:lumMod val="40000"/>
                  <a:lumOff val="60000"/>
                </a:schemeClr>
              </a:buClr>
              <a:buFont typeface="Arial" pitchFamily="34" charset="0"/>
              <a:buChar char="•"/>
              <a:defRPr/>
            </a:pPr>
            <a:endParaRPr lang="cs-CZ" sz="3000" dirty="0"/>
          </a:p>
          <a:p>
            <a:pPr marL="550926" indent="-51435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cs-CZ" sz="2800" dirty="0" smtClean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2F2E93-9A56-481F-AFD7-4F3311AF6E0F}" type="slidenum">
              <a:rPr lang="cs-CZ"/>
              <a:pPr>
                <a:defRPr/>
              </a:pPr>
              <a:t>13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Nadpis 1"/>
          <p:cNvSpPr>
            <a:spLocks noGrp="1"/>
          </p:cNvSpPr>
          <p:nvPr>
            <p:ph type="title"/>
          </p:nvPr>
        </p:nvSpPr>
        <p:spPr>
          <a:xfrm>
            <a:off x="8101013" y="188913"/>
            <a:ext cx="801687" cy="490537"/>
          </a:xfrm>
        </p:spPr>
        <p:txBody>
          <a:bodyPr/>
          <a:lstStyle/>
          <a:p>
            <a:pPr eaLnBrk="1" hangingPunct="1"/>
            <a:r>
              <a:rPr lang="cs-CZ" altLang="cs-CZ" sz="1400" smtClean="0"/>
              <a:t>Betony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313" y="765175"/>
            <a:ext cx="7467600" cy="4525963"/>
          </a:xfrm>
        </p:spPr>
        <p:txBody>
          <a:bodyPr>
            <a:normAutofit/>
          </a:bodyPr>
          <a:lstStyle/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2800" b="1" dirty="0" smtClean="0">
                <a:solidFill>
                  <a:srgbClr val="FFFF00"/>
                </a:solidFill>
              </a:rPr>
              <a:t>Složení betonu</a:t>
            </a:r>
          </a:p>
          <a:p>
            <a:pPr marL="534988" indent="-514350" eaLnBrk="1" fontAlgn="auto" hangingPunct="1">
              <a:spcAft>
                <a:spcPts val="0"/>
              </a:spcAft>
              <a:buFont typeface="+mj-lt"/>
              <a:buAutoNum type="arabicPeriod" startAt="3"/>
              <a:defRPr/>
            </a:pPr>
            <a:r>
              <a:rPr lang="cs-CZ" sz="2800" dirty="0" smtClean="0"/>
              <a:t>Voda – </a:t>
            </a:r>
            <a:r>
              <a:rPr lang="cs-CZ" sz="2200" dirty="0" smtClean="0"/>
              <a:t>konzistence čerstvého betonu  stanovená zkouškou sednutí kužele</a:t>
            </a:r>
          </a:p>
          <a:p>
            <a:pPr marL="550926" indent="-51435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cs-CZ" sz="2800" dirty="0" smtClean="0"/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cs-CZ" sz="2800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A6E34E-2025-4501-A478-C2B6C06A6ECA}" type="slidenum">
              <a:rPr lang="cs-CZ"/>
              <a:pPr>
                <a:defRPr/>
              </a:pPr>
              <a:t>14</a:t>
            </a:fld>
            <a:endParaRPr lang="cs-CZ"/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611560" y="2418883"/>
          <a:ext cx="7848872" cy="3890437"/>
        </p:xfrm>
        <a:graphic>
          <a:graphicData uri="http://schemas.openxmlformats.org/drawingml/2006/table">
            <a:tbl>
              <a:tblPr firstRow="1" bandRow="1">
                <a:effectLst>
                  <a:outerShdw blurRad="203200" dist="101600" dir="2700000" sx="102000" sy="102000" algn="tl" rotWithShape="0">
                    <a:schemeClr val="tx1">
                      <a:lumMod val="75000"/>
                      <a:alpha val="71000"/>
                    </a:schemeClr>
                  </a:outerShdw>
                </a:effectLst>
                <a:tableStyleId>{5C22544A-7EE6-4342-B048-85BDC9FD1C3A}</a:tableStyleId>
              </a:tblPr>
              <a:tblGrid>
                <a:gridCol w="1296144"/>
                <a:gridCol w="1440160"/>
                <a:gridCol w="1656184"/>
                <a:gridCol w="3456384"/>
              </a:tblGrid>
              <a:tr h="997846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Stupeň  konzistence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Sednutí  kužele   (mm)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Zažité označení čerstvého</a:t>
                      </a:r>
                      <a:r>
                        <a:rPr lang="cs-CZ" baseline="0" dirty="0" smtClean="0"/>
                        <a:t> betonu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Aplikace  betonu</a:t>
                      </a:r>
                      <a:endParaRPr lang="cs-CZ" dirty="0"/>
                    </a:p>
                  </a:txBody>
                  <a:tcPr anchor="ctr"/>
                </a:tc>
              </a:tr>
              <a:tr h="578117"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S1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10 – 40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tuhá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(vibro)válcovaný</a:t>
                      </a:r>
                      <a:r>
                        <a:rPr lang="cs-CZ" sz="1600" baseline="0" dirty="0" smtClean="0"/>
                        <a:t> beton</a:t>
                      </a:r>
                      <a:endParaRPr lang="cs-CZ" sz="1600" dirty="0"/>
                    </a:p>
                  </a:txBody>
                  <a:tcPr anchor="ctr"/>
                </a:tc>
              </a:tr>
              <a:tr h="578117"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S2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50 – 90 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plastická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posuvné bednění pro konstrukce válcového průřezu</a:t>
                      </a:r>
                      <a:endParaRPr lang="cs-CZ" sz="1600" dirty="0"/>
                    </a:p>
                  </a:txBody>
                  <a:tcPr anchor="ctr"/>
                </a:tc>
              </a:tr>
              <a:tr h="578117"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S3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100 – 150 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měkká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šikmé konstrukce</a:t>
                      </a:r>
                      <a:endParaRPr lang="cs-CZ" sz="1600" dirty="0"/>
                    </a:p>
                  </a:txBody>
                  <a:tcPr anchor="ctr"/>
                </a:tc>
              </a:tr>
              <a:tr h="57811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S4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160 – 210 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velmi měkká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smtClean="0"/>
                        <a:t>hustě armované konstrukce</a:t>
                      </a:r>
                      <a:endParaRPr lang="cs-CZ" sz="1600" dirty="0"/>
                    </a:p>
                  </a:txBody>
                  <a:tcPr anchor="ctr"/>
                </a:tc>
              </a:tr>
              <a:tr h="578117"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S5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ym typeface="Symbol"/>
                        </a:rPr>
                        <a:t> 210 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tekutá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hustě armované a tvarově složité konstrukce</a:t>
                      </a:r>
                      <a:endParaRPr lang="cs-CZ" sz="1600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Nadpis 1"/>
          <p:cNvSpPr>
            <a:spLocks noGrp="1"/>
          </p:cNvSpPr>
          <p:nvPr>
            <p:ph type="title"/>
          </p:nvPr>
        </p:nvSpPr>
        <p:spPr>
          <a:xfrm>
            <a:off x="8101013" y="188913"/>
            <a:ext cx="801687" cy="490537"/>
          </a:xfrm>
        </p:spPr>
        <p:txBody>
          <a:bodyPr/>
          <a:lstStyle/>
          <a:p>
            <a:pPr eaLnBrk="1" hangingPunct="1"/>
            <a:r>
              <a:rPr lang="cs-CZ" altLang="cs-CZ" sz="1400" smtClean="0"/>
              <a:t>Betony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313" y="765175"/>
            <a:ext cx="7848600" cy="5256213"/>
          </a:xfrm>
        </p:spPr>
        <p:txBody>
          <a:bodyPr>
            <a:noAutofit/>
          </a:bodyPr>
          <a:lstStyle/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2800" b="1" dirty="0" smtClean="0">
                <a:solidFill>
                  <a:srgbClr val="FFFF00"/>
                </a:solidFill>
              </a:rPr>
              <a:t>Složení betonu</a:t>
            </a:r>
          </a:p>
          <a:p>
            <a:pPr marL="550926" indent="-514350" eaLnBrk="1" fontAlgn="auto" hangingPunct="1">
              <a:spcAft>
                <a:spcPts val="0"/>
              </a:spcAft>
              <a:buFont typeface="+mj-lt"/>
              <a:buAutoNum type="arabicPeriod" startAt="4"/>
              <a:defRPr/>
            </a:pPr>
            <a:r>
              <a:rPr lang="cs-CZ" sz="28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Příměsi </a:t>
            </a:r>
            <a:r>
              <a:rPr lang="cs-CZ" sz="2800" dirty="0" smtClean="0"/>
              <a:t>– zlepšují určité vlastnosti betonu</a:t>
            </a:r>
          </a:p>
          <a:p>
            <a:pPr marL="550926" indent="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 smtClean="0"/>
              <a:t>	práškovité  anorganické látky</a:t>
            </a:r>
          </a:p>
          <a:p>
            <a:pPr marL="792000" indent="360000" eaLnBrk="1" fontAlgn="auto" hangingPunct="1"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cs-CZ" sz="28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popílky</a:t>
            </a:r>
          </a:p>
          <a:p>
            <a:pPr marL="792000" indent="360000" eaLnBrk="1" fontAlgn="auto" hangingPunct="1"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cs-CZ" sz="28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křemičité úlety</a:t>
            </a:r>
          </a:p>
          <a:p>
            <a:pPr marL="792000" indent="360000" eaLnBrk="1" fontAlgn="auto" hangingPunct="1"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cs-CZ" sz="28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pucolány</a:t>
            </a:r>
          </a:p>
          <a:p>
            <a:pPr marL="792000" indent="360000" eaLnBrk="1" fontAlgn="auto" hangingPunct="1"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cs-CZ" sz="28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jemně mletý vápenec</a:t>
            </a:r>
          </a:p>
          <a:p>
            <a:pPr marL="530225" indent="369888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 smtClean="0"/>
              <a:t>hydraulicky inertní (nečinné) nebo aktivní</a:t>
            </a:r>
          </a:p>
          <a:p>
            <a:pPr marL="530225" indent="369888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 smtClean="0"/>
              <a:t>jejich dávka přesahuje 5 % hmotnosti cementu</a:t>
            </a:r>
          </a:p>
          <a:p>
            <a:pPr marL="550926" indent="-514350" eaLnBrk="1" fontAlgn="auto" hangingPunct="1">
              <a:spcAft>
                <a:spcPts val="0"/>
              </a:spcAft>
              <a:buFont typeface="+mj-lt"/>
              <a:buAutoNum type="arabicPeriod" startAt="4"/>
              <a:defRPr/>
            </a:pPr>
            <a:endParaRPr lang="cs-CZ" sz="2800" dirty="0" smtClean="0"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cs-CZ" sz="2800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7495F66-5116-433D-9109-4014A17AA82E}" type="slidenum">
              <a:rPr lang="cs-CZ"/>
              <a:pPr>
                <a:defRPr/>
              </a:pPr>
              <a:t>15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Nadpis 1"/>
          <p:cNvSpPr>
            <a:spLocks noGrp="1"/>
          </p:cNvSpPr>
          <p:nvPr>
            <p:ph type="title"/>
          </p:nvPr>
        </p:nvSpPr>
        <p:spPr>
          <a:xfrm>
            <a:off x="8101013" y="188913"/>
            <a:ext cx="801687" cy="490537"/>
          </a:xfrm>
        </p:spPr>
        <p:txBody>
          <a:bodyPr/>
          <a:lstStyle/>
          <a:p>
            <a:pPr eaLnBrk="1" hangingPunct="1"/>
            <a:r>
              <a:rPr lang="cs-CZ" altLang="cs-CZ" sz="1400" smtClean="0"/>
              <a:t>Betony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313" y="765175"/>
            <a:ext cx="7467600" cy="5688013"/>
          </a:xfrm>
        </p:spPr>
        <p:txBody>
          <a:bodyPr>
            <a:normAutofit fontScale="92500" lnSpcReduction="10000"/>
          </a:bodyPr>
          <a:lstStyle/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2800" b="1" dirty="0" smtClean="0">
                <a:solidFill>
                  <a:srgbClr val="FFFF00"/>
                </a:solidFill>
              </a:rPr>
              <a:t>Složení betonu</a:t>
            </a:r>
          </a:p>
          <a:p>
            <a:pPr marL="550926" indent="-514350" eaLnBrk="1" fontAlgn="auto" hangingPunct="1">
              <a:spcAft>
                <a:spcPts val="0"/>
              </a:spcAft>
              <a:buFont typeface="+mj-lt"/>
              <a:buAutoNum type="arabicPeriod" startAt="5"/>
              <a:defRPr/>
            </a:pPr>
            <a:r>
              <a:rPr lang="cs-CZ" sz="28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Přísady </a:t>
            </a:r>
            <a:r>
              <a:rPr lang="cs-CZ" sz="2800" dirty="0" smtClean="0"/>
              <a:t>- chemické látky k úpravě běžných vlastností</a:t>
            </a:r>
          </a:p>
          <a:p>
            <a:pPr marL="900113" indent="-369888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 smtClean="0"/>
              <a:t>jejich množství nepřesahuje 5 % hmotnosti cementu</a:t>
            </a:r>
          </a:p>
          <a:p>
            <a:pPr marL="900113" indent="-369888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 smtClean="0"/>
              <a:t>kapalné nebo práškovité látky</a:t>
            </a:r>
          </a:p>
          <a:p>
            <a:pPr marL="900113" indent="-369888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 smtClean="0"/>
              <a:t>podle účinku:</a:t>
            </a:r>
          </a:p>
          <a:p>
            <a:pPr marL="1165225" indent="-265113" eaLnBrk="1" fontAlgn="auto" hangingPunct="1"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cs-CZ" sz="28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plastifikátory</a:t>
            </a:r>
          </a:p>
          <a:p>
            <a:pPr marL="1165225" indent="-265113" eaLnBrk="1" fontAlgn="auto" hangingPunct="1"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cs-CZ" sz="28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regulátory tuhnutí a tvrdnutí</a:t>
            </a:r>
          </a:p>
          <a:p>
            <a:pPr marL="1165225" indent="-265113" eaLnBrk="1" fontAlgn="auto" hangingPunct="1"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cs-CZ" sz="28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provzdušňovací přísady</a:t>
            </a:r>
          </a:p>
          <a:p>
            <a:pPr marL="1165225" indent="-265113" eaLnBrk="1" fontAlgn="auto" hangingPunct="1"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cs-CZ" sz="28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pěnotvorné</a:t>
            </a:r>
            <a:r>
              <a:rPr lang="cs-CZ" sz="28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přísady</a:t>
            </a:r>
          </a:p>
          <a:p>
            <a:pPr marL="1165225" indent="-265113" eaLnBrk="1" fontAlgn="auto" hangingPunct="1"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cs-CZ" sz="28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přísady na zlepšení vodotěsnosti</a:t>
            </a:r>
          </a:p>
          <a:p>
            <a:pPr marL="1165225" indent="-265113" eaLnBrk="1" fontAlgn="auto" hangingPunct="1">
              <a:spcAft>
                <a:spcPts val="0"/>
              </a:spcAft>
              <a:buFont typeface="Courier New" pitchFamily="49" charset="0"/>
              <a:buChar char="o"/>
              <a:defRPr/>
            </a:pPr>
            <a:r>
              <a:rPr lang="cs-CZ" sz="28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ostatní přísady</a:t>
            </a:r>
            <a:endParaRPr lang="cs-CZ" sz="28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10B7D7-E75F-46AD-88A7-AA9C9FC15560}" type="slidenum">
              <a:rPr lang="cs-CZ"/>
              <a:pPr>
                <a:defRPr/>
              </a:pPr>
              <a:t>16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Nadpis 1"/>
          <p:cNvSpPr>
            <a:spLocks noGrp="1"/>
          </p:cNvSpPr>
          <p:nvPr>
            <p:ph type="title"/>
          </p:nvPr>
        </p:nvSpPr>
        <p:spPr>
          <a:xfrm>
            <a:off x="8101013" y="188913"/>
            <a:ext cx="801687" cy="490537"/>
          </a:xfrm>
        </p:spPr>
        <p:txBody>
          <a:bodyPr/>
          <a:lstStyle/>
          <a:p>
            <a:pPr eaLnBrk="1" hangingPunct="1"/>
            <a:r>
              <a:rPr lang="cs-CZ" altLang="cs-CZ" sz="1400" smtClean="0"/>
              <a:t>Betony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313" y="765175"/>
            <a:ext cx="7920037" cy="4525963"/>
          </a:xfrm>
        </p:spPr>
        <p:txBody>
          <a:bodyPr>
            <a:noAutofit/>
          </a:bodyPr>
          <a:lstStyle/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2800" b="1" dirty="0" smtClean="0">
                <a:solidFill>
                  <a:srgbClr val="FFFF00"/>
                </a:solidFill>
              </a:rPr>
              <a:t>Mechanické vlastnosti betonu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2800" dirty="0" smtClean="0"/>
              <a:t>Vlastnosti betonu (železobetonu) jsou určeny:</a:t>
            </a:r>
          </a:p>
          <a:p>
            <a:pPr marL="420624" indent="-384048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 smtClean="0"/>
              <a:t>vlastnostmi a objemem plniva</a:t>
            </a:r>
          </a:p>
          <a:p>
            <a:pPr marL="420624" indent="-384048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vlastnostmi cementového kamene</a:t>
            </a:r>
          </a:p>
          <a:p>
            <a:pPr marL="420624" indent="-384048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 smtClean="0"/>
              <a:t>soudržností výztuže a betonu</a:t>
            </a:r>
          </a:p>
          <a:p>
            <a:pPr marL="420624" indent="-384048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800" dirty="0" smtClean="0"/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2800" dirty="0" smtClean="0"/>
              <a:t>Vlastnosti betonu jsou ovlivňovány:</a:t>
            </a:r>
          </a:p>
          <a:p>
            <a:pPr marL="420624" indent="-384048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 smtClean="0"/>
              <a:t>způsobem zpracování a ošetřování</a:t>
            </a:r>
          </a:p>
          <a:p>
            <a:pPr marL="420624" indent="-384048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 smtClean="0"/>
              <a:t>agresivitou okolního prostředí (degradace betonu)</a:t>
            </a:r>
            <a:endParaRPr lang="cs-CZ" sz="2800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41A602-758B-4E04-A012-2EF94648EEE9}" type="slidenum">
              <a:rPr lang="cs-CZ"/>
              <a:pPr>
                <a:defRPr/>
              </a:pPr>
              <a:t>17</a:t>
            </a:fld>
            <a:endParaRPr lang="cs-CZ"/>
          </a:p>
        </p:txBody>
      </p:sp>
      <p:grpSp>
        <p:nvGrpSpPr>
          <p:cNvPr id="29701" name="Skupina 9"/>
          <p:cNvGrpSpPr>
            <a:grpSpLocks/>
          </p:cNvGrpSpPr>
          <p:nvPr/>
        </p:nvGrpSpPr>
        <p:grpSpPr bwMode="auto">
          <a:xfrm>
            <a:off x="6084888" y="1773238"/>
            <a:ext cx="1943100" cy="954087"/>
            <a:chOff x="6084168" y="1772816"/>
            <a:chExt cx="1944216" cy="954107"/>
          </a:xfrm>
        </p:grpSpPr>
        <p:sp>
          <p:nvSpPr>
            <p:cNvPr id="6" name="Pravá složená závorka 5"/>
            <p:cNvSpPr/>
            <p:nvPr/>
          </p:nvSpPr>
          <p:spPr>
            <a:xfrm>
              <a:off x="6084168" y="1988721"/>
              <a:ext cx="287502" cy="647714"/>
            </a:xfrm>
            <a:prstGeom prst="rightBrace">
              <a:avLst/>
            </a:prstGeom>
            <a:noFill/>
            <a:ln w="2540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29703" name="TextovéPole 6"/>
            <p:cNvSpPr txBox="1">
              <a:spLocks noChangeArrowheads="1"/>
            </p:cNvSpPr>
            <p:nvPr/>
          </p:nvSpPr>
          <p:spPr bwMode="auto">
            <a:xfrm>
              <a:off x="6372200" y="1772816"/>
              <a:ext cx="1656184" cy="954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marL="273050" indent="-2730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cs-CZ" altLang="cs-CZ" sz="2800">
                  <a:solidFill>
                    <a:srgbClr val="FFFF00"/>
                  </a:solidFill>
                  <a:latin typeface="Calibri" pitchFamily="34" charset="0"/>
                </a:rPr>
                <a:t>   jejich  </a:t>
              </a:r>
            </a:p>
            <a:p>
              <a:pPr eaLnBrk="1" hangingPunct="1"/>
              <a:r>
                <a:rPr lang="cs-CZ" altLang="cs-CZ" sz="2800">
                  <a:solidFill>
                    <a:srgbClr val="FFFF00"/>
                  </a:solidFill>
                  <a:latin typeface="Calibri" pitchFamily="34" charset="0"/>
                </a:rPr>
                <a:t>   rozhraní</a:t>
              </a:r>
            </a:p>
          </p:txBody>
        </p:sp>
        <p:sp>
          <p:nvSpPr>
            <p:cNvPr id="29704" name="TextovéPole 7"/>
            <p:cNvSpPr txBox="1">
              <a:spLocks noChangeArrowheads="1"/>
            </p:cNvSpPr>
            <p:nvPr/>
          </p:nvSpPr>
          <p:spPr bwMode="auto">
            <a:xfrm>
              <a:off x="6372200" y="2041684"/>
              <a:ext cx="504056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cs-CZ" altLang="cs-CZ" sz="2800">
                  <a:solidFill>
                    <a:srgbClr val="FFFF00"/>
                  </a:solidFill>
                  <a:latin typeface="Calibri" pitchFamily="34" charset="0"/>
                </a:rPr>
                <a:t>+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Nadpis 1"/>
          <p:cNvSpPr>
            <a:spLocks noGrp="1"/>
          </p:cNvSpPr>
          <p:nvPr>
            <p:ph type="title"/>
          </p:nvPr>
        </p:nvSpPr>
        <p:spPr>
          <a:xfrm>
            <a:off x="8101013" y="188913"/>
            <a:ext cx="801687" cy="490537"/>
          </a:xfrm>
        </p:spPr>
        <p:txBody>
          <a:bodyPr/>
          <a:lstStyle/>
          <a:p>
            <a:pPr eaLnBrk="1" hangingPunct="1"/>
            <a:r>
              <a:rPr lang="cs-CZ" altLang="cs-CZ" sz="1400" smtClean="0"/>
              <a:t>Betony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313" y="765175"/>
            <a:ext cx="7704137" cy="4525963"/>
          </a:xfrm>
        </p:spPr>
        <p:txBody>
          <a:bodyPr>
            <a:noAutofit/>
          </a:bodyPr>
          <a:lstStyle/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2800" b="1" dirty="0" smtClean="0">
                <a:solidFill>
                  <a:srgbClr val="FFFF00"/>
                </a:solidFill>
              </a:rPr>
              <a:t>Mechanické vlastnosti betonu</a:t>
            </a:r>
          </a:p>
          <a:p>
            <a:pPr marL="550926" indent="-514350" eaLnBrk="1" fontAlgn="auto" hangingPunct="1">
              <a:spcAft>
                <a:spcPts val="0"/>
              </a:spcAft>
              <a:buFont typeface="+mj-lt"/>
              <a:buAutoNum type="alphaUcPeriod"/>
              <a:defRPr/>
            </a:pPr>
            <a:r>
              <a:rPr lang="cs-CZ" sz="2800" b="1" dirty="0" smtClean="0">
                <a:solidFill>
                  <a:srgbClr val="FFFF00"/>
                </a:solidFill>
              </a:rPr>
              <a:t>Pevnost v tlaku</a:t>
            </a:r>
          </a:p>
          <a:p>
            <a:pPr marL="550863" indent="-19050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sz="2800" b="1" dirty="0" smtClean="0">
                <a:solidFill>
                  <a:srgbClr val="FFFF00"/>
                </a:solidFill>
              </a:rPr>
              <a:t>	</a:t>
            </a:r>
            <a:r>
              <a:rPr lang="cs-CZ" sz="2800" dirty="0" smtClean="0"/>
              <a:t>běžné betony 30 – 50 </a:t>
            </a:r>
            <a:r>
              <a:rPr lang="cs-CZ" sz="2800" dirty="0" err="1" smtClean="0"/>
              <a:t>MPa</a:t>
            </a:r>
            <a:endParaRPr lang="cs-CZ" sz="2800" dirty="0" smtClean="0"/>
          </a:p>
          <a:p>
            <a:pPr marL="900113" indent="-368300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sz="2800" dirty="0" smtClean="0"/>
              <a:t>třídy pevnosti jsou určeny poměrem válcové a krychelné pevnosti betonu v tlaku po 28 dnech tuhnutí a tvrdnutí </a:t>
            </a:r>
          </a:p>
          <a:p>
            <a:pPr marL="550926" indent="-514350" eaLnBrk="1" fontAlgn="auto" hangingPunct="1">
              <a:spcAft>
                <a:spcPts val="0"/>
              </a:spcAft>
              <a:buFont typeface="+mj-lt"/>
              <a:buAutoNum type="alphaUcPeriod" startAt="2"/>
              <a:defRPr/>
            </a:pPr>
            <a:r>
              <a:rPr lang="cs-CZ" sz="2800" b="1" dirty="0">
                <a:solidFill>
                  <a:srgbClr val="FFFF00"/>
                </a:solidFill>
              </a:rPr>
              <a:t>Pevnost v tahu</a:t>
            </a:r>
          </a:p>
          <a:p>
            <a:pPr marL="900113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/>
              <a:t>oproti pevnosti v tlaku zhruba </a:t>
            </a:r>
            <a:r>
              <a:rPr lang="cs-CZ" sz="28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desetinová</a:t>
            </a:r>
          </a:p>
          <a:p>
            <a:pPr marL="900113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/>
              <a:t>beton se musí z toho důvodu vyztužovat </a:t>
            </a:r>
          </a:p>
          <a:p>
            <a:pPr marL="531813" indent="0" eaLnBrk="1" fontAlgn="auto" hangingPunct="1">
              <a:spcAft>
                <a:spcPts val="0"/>
              </a:spcAft>
              <a:buNone/>
              <a:defRPr/>
            </a:pPr>
            <a:endParaRPr lang="cs-CZ" sz="2800" dirty="0" smtClean="0"/>
          </a:p>
          <a:p>
            <a:pPr marL="550926" indent="-514350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2800" b="1" dirty="0" smtClean="0">
                <a:solidFill>
                  <a:srgbClr val="FFFF00"/>
                </a:solidFill>
              </a:rPr>
              <a:t>	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cs-CZ" sz="2800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7999CA-1B62-457A-A9E5-0198A677D917}" type="slidenum">
              <a:rPr lang="cs-CZ"/>
              <a:pPr>
                <a:defRPr/>
              </a:pPr>
              <a:t>18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Nadpis 1"/>
          <p:cNvSpPr>
            <a:spLocks noGrp="1"/>
          </p:cNvSpPr>
          <p:nvPr>
            <p:ph type="title"/>
          </p:nvPr>
        </p:nvSpPr>
        <p:spPr>
          <a:xfrm>
            <a:off x="8101013" y="188913"/>
            <a:ext cx="801687" cy="490537"/>
          </a:xfrm>
        </p:spPr>
        <p:txBody>
          <a:bodyPr/>
          <a:lstStyle/>
          <a:p>
            <a:pPr eaLnBrk="1" hangingPunct="1"/>
            <a:r>
              <a:rPr lang="cs-CZ" altLang="cs-CZ" sz="1400" smtClean="0"/>
              <a:t>Betony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313" y="765175"/>
            <a:ext cx="7467600" cy="4525963"/>
          </a:xfrm>
        </p:spPr>
        <p:txBody>
          <a:bodyPr>
            <a:normAutofit/>
          </a:bodyPr>
          <a:lstStyle/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2800" b="1" dirty="0" smtClean="0">
                <a:solidFill>
                  <a:srgbClr val="FFFF00"/>
                </a:solidFill>
              </a:rPr>
              <a:t>Mechanické vlastnosti betonu</a:t>
            </a:r>
          </a:p>
          <a:p>
            <a:pPr marL="550926" indent="-514350" eaLnBrk="1" fontAlgn="auto" hangingPunct="1">
              <a:spcAft>
                <a:spcPts val="0"/>
              </a:spcAft>
              <a:buFont typeface="+mj-lt"/>
              <a:buAutoNum type="alphaUcPeriod" startAt="3"/>
              <a:defRPr/>
            </a:pPr>
            <a:r>
              <a:rPr lang="cs-CZ" sz="2800" b="1" dirty="0" smtClean="0">
                <a:solidFill>
                  <a:srgbClr val="FFFF00"/>
                </a:solidFill>
              </a:rPr>
              <a:t>Trvanlivost </a:t>
            </a:r>
            <a:r>
              <a:rPr lang="cs-CZ" sz="2800" dirty="0" smtClean="0"/>
              <a:t>- odolnost vůči vlivům prostředí</a:t>
            </a:r>
          </a:p>
          <a:p>
            <a:pPr marL="900113" indent="-368300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800" dirty="0" smtClean="0"/>
              <a:t>	povětrnostní vlivy </a:t>
            </a:r>
            <a:r>
              <a:rPr lang="cs-CZ" sz="2000" dirty="0" smtClean="0"/>
              <a:t>(změny teploty a vlhkosti, voda …)</a:t>
            </a:r>
          </a:p>
          <a:p>
            <a:pPr marL="900113" indent="-368300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800" dirty="0" smtClean="0"/>
              <a:t>chemické vlivy </a:t>
            </a:r>
            <a:r>
              <a:rPr lang="cs-CZ" sz="2000" dirty="0" smtClean="0"/>
              <a:t>(agresivní voda, plyny …)</a:t>
            </a:r>
          </a:p>
          <a:p>
            <a:pPr marL="900113" indent="-368300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800" dirty="0" smtClean="0"/>
              <a:t>biologické vlivy </a:t>
            </a:r>
            <a:r>
              <a:rPr lang="cs-CZ" sz="2000" dirty="0" smtClean="0"/>
              <a:t>(plísně, mechy, houby …)</a:t>
            </a:r>
          </a:p>
          <a:p>
            <a:pPr marL="900113" indent="-368300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800" dirty="0" smtClean="0"/>
              <a:t>mechanické vlivy </a:t>
            </a:r>
            <a:r>
              <a:rPr lang="cs-CZ" sz="2000" dirty="0" smtClean="0"/>
              <a:t>(různé </a:t>
            </a:r>
            <a:r>
              <a:rPr lang="cs-CZ" sz="2000" smtClean="0"/>
              <a:t>druhy namáhání)</a:t>
            </a:r>
            <a:endParaRPr lang="cs-CZ" sz="2800" dirty="0" smtClean="0"/>
          </a:p>
          <a:p>
            <a:pPr marL="550926" indent="-51435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cs-CZ" sz="2800" b="1" dirty="0" smtClean="0">
              <a:solidFill>
                <a:srgbClr val="FFFF00"/>
              </a:solidFill>
            </a:endParaRPr>
          </a:p>
          <a:p>
            <a:pPr marL="982663" indent="-45085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cs-CZ" sz="2800" b="1" dirty="0" smtClean="0">
              <a:solidFill>
                <a:srgbClr val="FFFF00"/>
              </a:solidFill>
            </a:endParaRP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cs-CZ" sz="2800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D6A174-FCD1-48E3-8494-EF30CD04CE88}" type="slidenum">
              <a:rPr lang="cs-CZ"/>
              <a:pPr>
                <a:defRPr/>
              </a:pPr>
              <a:t>19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Nadpis 1"/>
          <p:cNvSpPr>
            <a:spLocks noGrp="1"/>
          </p:cNvSpPr>
          <p:nvPr>
            <p:ph type="title"/>
          </p:nvPr>
        </p:nvSpPr>
        <p:spPr>
          <a:xfrm>
            <a:off x="8101013" y="188913"/>
            <a:ext cx="801687" cy="490537"/>
          </a:xfrm>
        </p:spPr>
        <p:txBody>
          <a:bodyPr/>
          <a:lstStyle/>
          <a:p>
            <a:pPr eaLnBrk="1" hangingPunct="1"/>
            <a:r>
              <a:rPr lang="cs-CZ" altLang="cs-CZ" sz="1400" smtClean="0"/>
              <a:t>Betony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313" y="765175"/>
            <a:ext cx="7467600" cy="4525963"/>
          </a:xfrm>
        </p:spPr>
        <p:txBody>
          <a:bodyPr>
            <a:normAutofit lnSpcReduction="10000"/>
          </a:bodyPr>
          <a:lstStyle/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2800" b="1" dirty="0" smtClean="0">
                <a:solidFill>
                  <a:srgbClr val="FFFF00"/>
                </a:solidFill>
              </a:rPr>
              <a:t>Železobeton</a:t>
            </a:r>
          </a:p>
          <a:p>
            <a:pPr marL="420624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2800" dirty="0" smtClean="0"/>
              <a:t>Prostý beton se vyznačuje především dobrou pevností v tlaku, v tahu dosahuje hodnot pouze asi desetinových. Eliminace nevhodného poměru tlakové a tahové pevnosti je vyřešena použitím </a:t>
            </a:r>
            <a:r>
              <a:rPr lang="cs-CZ" sz="28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betonářské výztuže – vyztužením betonu.</a:t>
            </a:r>
          </a:p>
          <a:p>
            <a:pPr marL="420624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2800" dirty="0" smtClean="0"/>
              <a:t>Betonářská ocel (</a:t>
            </a:r>
            <a:r>
              <a:rPr lang="cs-CZ" sz="2800" dirty="0" err="1" smtClean="0"/>
              <a:t>žebírková</a:t>
            </a:r>
            <a:r>
              <a:rPr lang="cs-CZ" sz="2800" dirty="0" smtClean="0"/>
              <a:t> i hladká) má dobrou přilnavost s cementovým kamenem, proto také </a:t>
            </a:r>
            <a:r>
              <a:rPr lang="cs-CZ" sz="28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železobeton</a:t>
            </a:r>
            <a:r>
              <a:rPr lang="cs-CZ" sz="2800" dirty="0" smtClean="0"/>
              <a:t> funguje jako </a:t>
            </a:r>
            <a:r>
              <a:rPr lang="cs-CZ" sz="28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kompozitní materiál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7724247-A580-4BA7-A155-DDB1F89B7AA8}" type="slidenum">
              <a:rPr lang="cs-CZ"/>
              <a:pPr>
                <a:defRPr/>
              </a:pPr>
              <a:t>20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Nadpis 1"/>
          <p:cNvSpPr>
            <a:spLocks noGrp="1"/>
          </p:cNvSpPr>
          <p:nvPr>
            <p:ph type="title"/>
          </p:nvPr>
        </p:nvSpPr>
        <p:spPr>
          <a:xfrm>
            <a:off x="8101013" y="188913"/>
            <a:ext cx="801687" cy="490537"/>
          </a:xfrm>
        </p:spPr>
        <p:txBody>
          <a:bodyPr/>
          <a:lstStyle/>
          <a:p>
            <a:pPr eaLnBrk="1" hangingPunct="1"/>
            <a:r>
              <a:rPr lang="cs-CZ" altLang="cs-CZ" sz="1400" smtClean="0"/>
              <a:t>Betony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313" y="765175"/>
            <a:ext cx="7467600" cy="4525963"/>
          </a:xfrm>
        </p:spPr>
        <p:txBody>
          <a:bodyPr>
            <a:normAutofit/>
          </a:bodyPr>
          <a:lstStyle/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2800" b="1" dirty="0" smtClean="0">
                <a:solidFill>
                  <a:srgbClr val="FFFF00"/>
                </a:solidFill>
              </a:rPr>
              <a:t>Předpjatý beton</a:t>
            </a:r>
          </a:p>
          <a:p>
            <a:pPr marL="420624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2800" dirty="0" smtClean="0"/>
              <a:t>Uplatňuje se u prvků </a:t>
            </a:r>
            <a:r>
              <a:rPr lang="cs-CZ" sz="28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silně namáhaných ohybem a smyke</a:t>
            </a:r>
            <a:r>
              <a:rPr lang="cs-CZ" sz="2800" dirty="0" smtClean="0"/>
              <a:t>m </a:t>
            </a:r>
            <a:r>
              <a:rPr lang="cs-CZ" sz="2400" dirty="0" smtClean="0"/>
              <a:t>(mosty, konstrukce s velkým rozpětím …)</a:t>
            </a:r>
            <a:r>
              <a:rPr lang="cs-CZ" sz="2800" dirty="0" smtClean="0"/>
              <a:t>. Přináší úsporu materiálu a zeštíhlení konstrukce.</a:t>
            </a:r>
          </a:p>
          <a:p>
            <a:pPr marL="420624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2800" dirty="0" smtClean="0">
                <a:solidFill>
                  <a:srgbClr val="FFFF00"/>
                </a:solidFill>
              </a:rPr>
              <a:t>Princip spočívá ve vnesení tlakového předpjetí do konstrukce.</a:t>
            </a:r>
          </a:p>
          <a:p>
            <a:pPr marL="420624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cs-CZ" sz="2800" dirty="0" smtClean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DC9FE7B-BAB4-44BC-BD94-37E7EE8D7732}" type="slidenum">
              <a:rPr lang="cs-CZ"/>
              <a:pPr>
                <a:defRPr/>
              </a:pPr>
              <a:t>21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Nadpis 1"/>
          <p:cNvSpPr>
            <a:spLocks noGrp="1"/>
          </p:cNvSpPr>
          <p:nvPr>
            <p:ph type="title"/>
          </p:nvPr>
        </p:nvSpPr>
        <p:spPr>
          <a:xfrm>
            <a:off x="8101013" y="188913"/>
            <a:ext cx="801687" cy="490537"/>
          </a:xfrm>
        </p:spPr>
        <p:txBody>
          <a:bodyPr/>
          <a:lstStyle/>
          <a:p>
            <a:pPr eaLnBrk="1" hangingPunct="1"/>
            <a:r>
              <a:rPr lang="cs-CZ" altLang="cs-CZ" sz="1400" smtClean="0"/>
              <a:t>Betony</a:t>
            </a:r>
          </a:p>
        </p:txBody>
      </p:sp>
      <p:sp>
        <p:nvSpPr>
          <p:cNvPr id="37891" name="Zástupný symbol pro obsah 2"/>
          <p:cNvSpPr>
            <a:spLocks noGrp="1"/>
          </p:cNvSpPr>
          <p:nvPr>
            <p:ph idx="1"/>
          </p:nvPr>
        </p:nvSpPr>
        <p:spPr>
          <a:xfrm>
            <a:off x="468313" y="620713"/>
            <a:ext cx="7467600" cy="4525962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cs-CZ" altLang="cs-CZ" sz="2800" b="1" smtClean="0">
                <a:solidFill>
                  <a:srgbClr val="FFFF00"/>
                </a:solidFill>
              </a:rPr>
              <a:t>Speciální betony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altLang="cs-CZ" sz="2800" smtClean="0"/>
              <a:t>Jedná se o betony se speciálními parametry, odlišnými od běžných betonů: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altLang="cs-CZ" sz="2800" smtClean="0"/>
              <a:t>vodostavební betony </a:t>
            </a:r>
            <a:r>
              <a:rPr lang="cs-CZ" altLang="cs-CZ" sz="2000" smtClean="0"/>
              <a:t>( s garantovanou vodotěsností)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altLang="cs-CZ" sz="2800" smtClean="0"/>
              <a:t>lehké a těžké betony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altLang="cs-CZ" sz="2800" smtClean="0"/>
              <a:t>vysokopevnostní betony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altLang="cs-CZ" sz="2800" smtClean="0"/>
              <a:t>potěrové betony </a:t>
            </a:r>
            <a:r>
              <a:rPr lang="cs-CZ" altLang="cs-CZ" sz="2000" smtClean="0"/>
              <a:t>(obsahují pouze drobné kamenivo)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altLang="cs-CZ" sz="2800" smtClean="0"/>
              <a:t>betony s rozptýlenou výztuží </a:t>
            </a:r>
            <a:r>
              <a:rPr lang="cs-CZ" altLang="cs-CZ" sz="2000" smtClean="0"/>
              <a:t>(vlákno- drátko- beton)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altLang="cs-CZ" sz="2800" smtClean="0"/>
              <a:t>samozhutnitelný beton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altLang="cs-CZ" sz="2800" smtClean="0"/>
              <a:t>žárobetony </a:t>
            </a:r>
            <a:r>
              <a:rPr lang="cs-CZ" altLang="cs-CZ" sz="2000" smtClean="0"/>
              <a:t>(odolnost do teploty až 1</a:t>
            </a:r>
            <a:r>
              <a:rPr lang="cs-CZ" altLang="cs-CZ" sz="2000" smtClean="0">
                <a:latin typeface="Arial" charset="0"/>
              </a:rPr>
              <a:t>8</a:t>
            </a:r>
            <a:r>
              <a:rPr lang="cs-CZ" altLang="cs-CZ" sz="2000" smtClean="0"/>
              <a:t>00 </a:t>
            </a:r>
            <a:r>
              <a:rPr lang="cs-CZ" altLang="cs-CZ" sz="2000" baseline="30000" smtClean="0"/>
              <a:t>o</a:t>
            </a:r>
            <a:r>
              <a:rPr lang="cs-CZ" altLang="cs-CZ" sz="2000" smtClean="0"/>
              <a:t>C)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altLang="cs-CZ" sz="2800" smtClean="0"/>
              <a:t>pohledové betony </a:t>
            </a:r>
            <a:r>
              <a:rPr lang="cs-CZ" altLang="cs-CZ" sz="2000" smtClean="0"/>
              <a:t>(speciálně upravený povrch)</a:t>
            </a:r>
            <a:endParaRPr lang="cs-CZ" altLang="cs-CZ" sz="2800" smtClean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7A3DBD-DA3B-4A79-99F6-426B322C9431}" type="slidenum">
              <a:rPr lang="cs-CZ"/>
              <a:pPr>
                <a:defRPr/>
              </a:pPr>
              <a:t>22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A51CE0-AD22-4F5F-96C3-35B75569D53D}" type="slidenum">
              <a:rPr lang="cs-CZ" smtClean="0"/>
              <a:pPr>
                <a:defRPr/>
              </a:pPr>
              <a:t>23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755576" y="764704"/>
            <a:ext cx="77768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Zdroje: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000" dirty="0"/>
              <a:t>KOLÁŘ, Karel a Pavel REITERMAN. </a:t>
            </a:r>
            <a:r>
              <a:rPr lang="cs-CZ" sz="2000" i="1" dirty="0"/>
              <a:t>Stavební materiály: pro SPŠ stavební</a:t>
            </a:r>
            <a:r>
              <a:rPr lang="cs-CZ" sz="2000" dirty="0"/>
              <a:t>. Praha: Grada, 2012. ISBN 978-80-247-4070-6.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429868983"/>
      </p:ext>
    </p:extLst>
  </p:cSld>
  <p:clrMapOvr>
    <a:masterClrMapping/>
  </p:clrMapOvr>
</p:sld>
</file>

<file path=ppt/theme/theme1.xml><?xml version="1.0" encoding="utf-8"?>
<a:theme xmlns:a="http://schemas.openxmlformats.org/drawingml/2006/main" name="Technický">
  <a:themeElements>
    <a:clrScheme name="Technický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0</TotalTime>
  <Words>861</Words>
  <Application>Microsoft Office PowerPoint</Application>
  <PresentationFormat>Předvádění na obrazovce (4:3)</PresentationFormat>
  <Paragraphs>234</Paragraphs>
  <Slides>23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4" baseType="lpstr">
      <vt:lpstr>Technický</vt:lpstr>
      <vt:lpstr>Prezentace aplikace PowerPoint</vt:lpstr>
      <vt:lpstr>BETONY</vt:lpstr>
      <vt:lpstr>Betony</vt:lpstr>
      <vt:lpstr>Betony</vt:lpstr>
      <vt:lpstr>Betony</vt:lpstr>
      <vt:lpstr>Betony</vt:lpstr>
      <vt:lpstr>Betony</vt:lpstr>
      <vt:lpstr>Betony</vt:lpstr>
      <vt:lpstr>Betony</vt:lpstr>
      <vt:lpstr>Betony</vt:lpstr>
      <vt:lpstr>Betony</vt:lpstr>
      <vt:lpstr>Betony</vt:lpstr>
      <vt:lpstr>Betony</vt:lpstr>
      <vt:lpstr>Betony</vt:lpstr>
      <vt:lpstr>Betony</vt:lpstr>
      <vt:lpstr>Betony</vt:lpstr>
      <vt:lpstr>Betony</vt:lpstr>
      <vt:lpstr>Betony</vt:lpstr>
      <vt:lpstr>Betony</vt:lpstr>
      <vt:lpstr>Betony</vt:lpstr>
      <vt:lpstr>Betony</vt:lpstr>
      <vt:lpstr>Betony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2013-11-08T17:40:20Z</dcterms:created>
  <dcterms:modified xsi:type="dcterms:W3CDTF">2013-12-08T09:39:15Z</dcterms:modified>
</cp:coreProperties>
</file>