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3" r:id="rId7"/>
    <p:sldId id="264" r:id="rId8"/>
    <p:sldId id="260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73F680-247C-46E9-BFD5-ED3AE9832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1B82D-3668-4DD6-8F60-9663D151D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BC9AE4-2438-4725-9CB7-5028D5F46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D8981-514E-42ED-A47A-1BB4512E0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EEA349-5758-4035-8C68-D99FDB7C43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9DE43-6E1A-46F6-B452-10BE087F5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C6EFE7-C41A-4799-AEDE-48F34E1F56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AF701-E5DB-424F-A6C9-1E7BFBB70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DBD450-B06E-4D64-BB68-2D3CCF1D0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665BFA-E6E3-497E-8170-CB3D96027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B3D31-6146-4D6D-BD04-03FE16A88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0EF0262-6C92-4ABB-87A4-736D9E826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275315816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VY_32_INOVACE_24-18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12. 1. 2013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6840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3000" y="3429000"/>
            <a:ext cx="6940550" cy="1189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7200" b="1" dirty="0">
                <a:ln w="1905"/>
                <a:solidFill>
                  <a:schemeClr val="accent2">
                    <a:lumMod val="50000"/>
                  </a:schemeClr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Tepelné izolace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905000" y="4978400"/>
            <a:ext cx="5486400" cy="5191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2800" b="1" dirty="0">
                <a:solidFill>
                  <a:schemeClr val="tx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Základní veličiny a rozdělení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Tepelné izolace</a:t>
            </a:r>
            <a:r>
              <a:rPr lang="cs-CZ" sz="2800" smtClean="0"/>
              <a:t> chrání stavební dílo před nežádoucími účinky působení tepla (chladu) nebo </a:t>
            </a:r>
            <a:r>
              <a:rPr lang="cs-CZ" sz="2800" b="1" smtClean="0"/>
              <a:t>minimalizují ztráty tepla</a:t>
            </a:r>
            <a:r>
              <a:rPr lang="cs-CZ" sz="2800" smtClean="0"/>
              <a:t> jeho únikem z objektu.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Tepelná izolace</a:t>
            </a:r>
            <a:r>
              <a:rPr lang="cs-CZ" sz="2800" smtClean="0"/>
              <a:t> je materiál či látka, která špatně vede teplo, tzn. </a:t>
            </a:r>
            <a:r>
              <a:rPr lang="cs-CZ" sz="2800" b="1" smtClean="0"/>
              <a:t>má nízkou tepelnou vodivost</a:t>
            </a:r>
            <a:r>
              <a:rPr lang="cs-CZ" sz="2800" smtClean="0"/>
              <a:t>.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marL="536575" indent="-536575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r>
              <a:rPr lang="cs-CZ" sz="2800" b="1" dirty="0" smtClean="0"/>
              <a:t>Základní veličiny</a:t>
            </a:r>
          </a:p>
          <a:p>
            <a:pPr marL="536575" indent="-536575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endParaRPr lang="cs-CZ" sz="2800" dirty="0" smtClean="0"/>
          </a:p>
          <a:p>
            <a:pPr marL="536575" indent="-536575" eaLnBrk="1" hangingPunct="1">
              <a:spcBef>
                <a:spcPct val="0"/>
              </a:spcBef>
              <a:buFont typeface="Wingdings" pitchFamily="2" charset="2"/>
              <a:buChar char="Ø"/>
              <a:tabLst>
                <a:tab pos="536575" algn="l"/>
              </a:tabLst>
              <a:defRPr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součinitel tepelné vodivosti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endParaRPr lang="cs-CZ" sz="2800" dirty="0" smtClean="0"/>
          </a:p>
          <a:p>
            <a:pPr marL="536575" indent="-536575" eaLnBrk="1" hangingPunct="1">
              <a:spcBef>
                <a:spcPct val="0"/>
              </a:spcBef>
              <a:buFont typeface="Wingdings" pitchFamily="2" charset="2"/>
              <a:buNone/>
              <a:tabLst>
                <a:tab pos="536575" algn="l"/>
              </a:tabLst>
              <a:defRPr/>
            </a:pPr>
            <a:r>
              <a:rPr lang="en-US" sz="4000" dirty="0" smtClean="0">
                <a:sym typeface="Symbol" pitchFamily="18" charset="2"/>
              </a:rPr>
              <a:t>          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 </a:t>
            </a:r>
            <a:r>
              <a:rPr lang="en-US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[W/</a:t>
            </a:r>
            <a:r>
              <a:rPr lang="en-US" sz="5400" dirty="0" err="1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m.K</a:t>
            </a:r>
            <a:r>
              <a:rPr lang="en-US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]</a:t>
            </a:r>
          </a:p>
          <a:p>
            <a:pPr marL="536575" indent="-536575" eaLnBrk="1" hangingPunct="1">
              <a:spcBef>
                <a:spcPct val="0"/>
              </a:spcBef>
              <a:buFont typeface="Wingdings" pitchFamily="2" charset="2"/>
              <a:buNone/>
              <a:tabLst>
                <a:tab pos="536575" algn="l"/>
              </a:tabLst>
              <a:defRPr/>
            </a:pPr>
            <a:r>
              <a:rPr lang="en-US" sz="2800" dirty="0" smtClean="0">
                <a:sym typeface="Symbol" pitchFamily="18" charset="2"/>
              </a:rPr>
              <a:t>      </a:t>
            </a:r>
          </a:p>
          <a:p>
            <a:pPr marL="536575" indent="-536575" eaLnBrk="1" hangingPunct="1">
              <a:spcBef>
                <a:spcPct val="0"/>
              </a:spcBef>
              <a:buFont typeface="Wingdings" pitchFamily="2" charset="2"/>
              <a:buNone/>
              <a:tabLst>
                <a:tab pos="536575" algn="l"/>
              </a:tabLst>
              <a:defRPr/>
            </a:pPr>
            <a:r>
              <a:rPr lang="en-US" sz="2800" dirty="0" smtClean="0">
                <a:sym typeface="Symbol" pitchFamily="18" charset="2"/>
              </a:rPr>
              <a:t>     </a:t>
            </a:r>
            <a:r>
              <a:rPr lang="en-US" sz="2800" dirty="0" err="1" smtClean="0">
                <a:sym typeface="Symbol" pitchFamily="18" charset="2"/>
              </a:rPr>
              <a:t>ud</a:t>
            </a:r>
            <a:r>
              <a:rPr lang="cs-CZ" sz="2800" dirty="0" err="1" smtClean="0">
                <a:sym typeface="Symbol" pitchFamily="18" charset="2"/>
              </a:rPr>
              <a:t>ává</a:t>
            </a:r>
            <a:r>
              <a:rPr lang="cs-CZ" sz="2800" dirty="0" smtClean="0">
                <a:sym typeface="Symbol" pitchFamily="18" charset="2"/>
              </a:rPr>
              <a:t> schopnost stejnorodého materiálu vést     teplo. Čím je  nižší, tím materiál lépe izoluje </a:t>
            </a:r>
            <a:endParaRPr lang="en-US" sz="2800" dirty="0" smtClean="0">
              <a:sym typeface="Symbol" pitchFamily="18" charset="2"/>
            </a:endParaRPr>
          </a:p>
          <a:p>
            <a:pPr marL="536575" indent="-536575" eaLnBrk="1" hangingPunct="1">
              <a:spcBef>
                <a:spcPct val="0"/>
              </a:spcBef>
              <a:buFont typeface="Wingdings" pitchFamily="2" charset="2"/>
              <a:buNone/>
              <a:tabLst>
                <a:tab pos="536575" algn="l"/>
              </a:tabLst>
              <a:defRPr/>
            </a:pPr>
            <a:endParaRPr lang="cs-CZ" sz="4000" dirty="0" smtClean="0">
              <a:sym typeface="Symbol" pitchFamily="18" charset="2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52600" y="3048000"/>
            <a:ext cx="1219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/>
              <a:t>lambda</a:t>
            </a:r>
            <a:endParaRPr lang="cs-CZ" sz="140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graphicFrame>
        <p:nvGraphicFramePr>
          <p:cNvPr id="5178" name="Group 58"/>
          <p:cNvGraphicFramePr>
            <a:graphicFrameLocks noGrp="1"/>
          </p:cNvGraphicFramePr>
          <p:nvPr/>
        </p:nvGraphicFramePr>
        <p:xfrm>
          <a:off x="533400" y="457200"/>
          <a:ext cx="6705600" cy="5005419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124200"/>
                <a:gridCol w="1905000"/>
                <a:gridCol w="1676400"/>
              </a:tblGrid>
              <a:tr h="640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u="none" strike="noStrike" cap="none" spc="0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MATERIÁL</a:t>
                      </a:r>
                      <a:endParaRPr kumimoji="0" lang="cs-CZ" sz="2800" b="0" i="0" u="none" strike="noStrike" cap="none" spc="0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u="none" strike="noStrike" cap="none" spc="0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objemová hmotnost kg/m</a:t>
                      </a:r>
                      <a:r>
                        <a:rPr kumimoji="0" lang="cs-CZ" sz="1800" b="0" u="none" strike="noStrike" cap="none" spc="0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r>
                        <a:rPr kumimoji="0" lang="cs-CZ" sz="1800" b="0" u="none" strike="noStrike" cap="none" spc="0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*</a:t>
                      </a:r>
                      <a:endParaRPr kumimoji="0" lang="cs-CZ" sz="1800" b="0" i="0" u="none" strike="noStrike" cap="none" spc="0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u="none" strike="noStrike" cap="none" spc="0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sym typeface="Symbol" pitchFamily="18" charset="2"/>
                        </a:rPr>
                        <a:t>    w/</a:t>
                      </a:r>
                      <a:r>
                        <a:rPr kumimoji="0" lang="cs-CZ" sz="1800" b="0" u="none" strike="noStrike" cap="none" spc="0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sym typeface="Symbol" pitchFamily="18" charset="2"/>
                        </a:rPr>
                        <a:t>m.K</a:t>
                      </a:r>
                      <a:r>
                        <a:rPr kumimoji="0" lang="cs-CZ" sz="1800" b="0" u="none" strike="noStrike" cap="none" spc="0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sym typeface="Symbol" pitchFamily="18" charset="2"/>
                        </a:rPr>
                        <a:t>*</a:t>
                      </a:r>
                      <a:endParaRPr kumimoji="0" lang="cs-CZ" sz="1800" b="0" i="0" u="none" strike="noStrike" cap="none" spc="0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  <a:sym typeface="Symbol" pitchFamily="18" charset="2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železobeton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2400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1,58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hutný beton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2200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1,30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keramzitbeton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700 - 1700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0,28 – 1,30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pórobeton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350 - 800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0,08 – 0,27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žula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2600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3,0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cihla typu „therm“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650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0,09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vápenocementová malta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1850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0,9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perlitová omítka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250 - 500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0,10 – 0,18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pěnový polystyrén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cca 15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0,039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skelná vata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cca 25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0,033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  <a:tr h="396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čedičová vata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100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0,040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16440" name="Text Box 59"/>
          <p:cNvSpPr txBox="1">
            <a:spLocks noChangeArrowheads="1"/>
          </p:cNvSpPr>
          <p:nvPr/>
        </p:nvSpPr>
        <p:spPr bwMode="auto">
          <a:xfrm>
            <a:off x="533400" y="6019800"/>
            <a:ext cx="6705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* uvedené hodnoty jsou pouze orientační !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marL="536575" indent="-536575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r>
              <a:rPr lang="cs-CZ" sz="2800" b="1" dirty="0" smtClean="0"/>
              <a:t>Základní veličiny</a:t>
            </a:r>
          </a:p>
          <a:p>
            <a:pPr marL="536575" indent="-536575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endParaRPr lang="cs-CZ" sz="2800" dirty="0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  <a:tabLst>
                <a:tab pos="536575" algn="l"/>
              </a:tabLst>
              <a:defRPr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součinitel prostupu tepla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r>
              <a:rPr lang="cs-CZ" sz="2800" dirty="0" smtClean="0">
                <a:sym typeface="Symbol" pitchFamily="18" charset="2"/>
              </a:rPr>
              <a:t>          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r>
              <a:rPr lang="cs-CZ" sz="2800" dirty="0" smtClean="0">
                <a:sym typeface="Symbol" pitchFamily="18" charset="2"/>
              </a:rPr>
              <a:t> 	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U </a:t>
            </a:r>
            <a:r>
              <a:rPr lang="en-US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[W/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m</a:t>
            </a:r>
            <a:r>
              <a:rPr lang="cs-CZ" sz="5400" baseline="300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2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.K</a:t>
            </a:r>
            <a:r>
              <a:rPr lang="en-US" sz="5400" dirty="0" smtClean="0">
                <a:solidFill>
                  <a:schemeClr val="accent2">
                    <a:lumMod val="50000"/>
                  </a:schemeClr>
                </a:solidFill>
                <a:sym typeface="Symbol" pitchFamily="18" charset="2"/>
              </a:rPr>
              <a:t>]</a:t>
            </a:r>
            <a:endParaRPr lang="cs-CZ" sz="5400" dirty="0" smtClean="0">
              <a:solidFill>
                <a:schemeClr val="accent2">
                  <a:lumMod val="50000"/>
                </a:schemeClr>
              </a:solidFill>
              <a:sym typeface="Symbol" pitchFamily="18" charset="2"/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  <a:defRPr/>
            </a:pPr>
            <a:endParaRPr lang="en-US" sz="4000" dirty="0" smtClean="0">
              <a:sym typeface="Symbol" pitchFamily="18" charset="2"/>
            </a:endParaRPr>
          </a:p>
          <a:p>
            <a:pPr marL="357188" indent="-357188" eaLnBrk="1" hangingPunct="1">
              <a:spcBef>
                <a:spcPts val="0"/>
              </a:spcBef>
              <a:buFontTx/>
              <a:buNone/>
              <a:defRPr/>
            </a:pPr>
            <a:r>
              <a:rPr lang="cs-CZ" sz="2800" dirty="0" smtClean="0">
                <a:sym typeface="Symbol" pitchFamily="18" charset="2"/>
              </a:rPr>
              <a:t>	</a:t>
            </a:r>
            <a:r>
              <a:rPr lang="cs-CZ" sz="2800" dirty="0" smtClean="0"/>
              <a:t>udává, kolik tepla projde jedním čtverečním   metrem konstrukce při rozdílu teplot 1 K na vnitřní a vnější straně konstrukce.</a:t>
            </a:r>
            <a:endParaRPr lang="cs-CZ" sz="2800" dirty="0" smtClean="0">
              <a:sym typeface="Symbol" pitchFamily="18" charset="2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marL="536575" indent="-536575" eaLnBrk="1" hangingPunct="1">
              <a:spcBef>
                <a:spcPct val="0"/>
              </a:spcBef>
              <a:buFontTx/>
              <a:buNone/>
              <a:tabLst>
                <a:tab pos="536575" algn="l"/>
              </a:tabLst>
            </a:pPr>
            <a:r>
              <a:rPr lang="cs-CZ" sz="2800" b="1" smtClean="0"/>
              <a:t>Základní veličiny</a:t>
            </a:r>
            <a:endParaRPr lang="cs-CZ" sz="2800" smtClean="0"/>
          </a:p>
          <a:p>
            <a:pPr marL="536575" indent="-536575" eaLnBrk="1" hangingPunct="1">
              <a:buFont typeface="Wingdings" pitchFamily="2" charset="2"/>
              <a:buChar char="Ø"/>
              <a:tabLst>
                <a:tab pos="536575" algn="l"/>
              </a:tabLst>
            </a:pPr>
            <a:r>
              <a:rPr lang="cs-CZ" sz="2800" b="1" smtClean="0">
                <a:solidFill>
                  <a:srgbClr val="0000E5"/>
                </a:solidFill>
              </a:rPr>
              <a:t>faktor difúzního odporu </a:t>
            </a:r>
            <a:r>
              <a:rPr lang="el-GR" sz="5400" smtClean="0">
                <a:solidFill>
                  <a:srgbClr val="0000E5"/>
                </a:solidFill>
              </a:rPr>
              <a:t>μ</a:t>
            </a:r>
            <a:r>
              <a:rPr lang="cs-CZ" sz="2800" smtClean="0"/>
              <a:t> </a:t>
            </a:r>
            <a:r>
              <a:rPr lang="en-US" sz="2800" smtClean="0"/>
              <a:t>[m</a:t>
            </a:r>
            <a:r>
              <a:rPr lang="cs-CZ" sz="2800" smtClean="0"/>
              <a:t>í</a:t>
            </a:r>
            <a:r>
              <a:rPr lang="en-US" sz="2800" smtClean="0"/>
              <a:t>]</a:t>
            </a:r>
            <a:r>
              <a:rPr lang="cs-CZ" sz="2800" smtClean="0"/>
              <a:t> - jeho hodnota udává, kolikrát je konkrétní stavební materiál méně propustný pro vodní páru než vzduch (</a:t>
            </a:r>
            <a:r>
              <a:rPr lang="el-GR" sz="2800" smtClean="0"/>
              <a:t>μ</a:t>
            </a:r>
            <a:r>
              <a:rPr lang="cs-CZ" sz="2800" smtClean="0"/>
              <a:t> = 1)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chemeClr val="tx2"/>
                </a:solidFill>
              </a:rPr>
              <a:t>Rozdělení tepelných izolací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33400" y="1143000"/>
            <a:ext cx="8229600" cy="521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Podle materiálu:</a:t>
            </a:r>
          </a:p>
          <a:p>
            <a:pPr>
              <a:buFontTx/>
              <a:buChar char="•"/>
            </a:pPr>
            <a:r>
              <a:rPr lang="cs-CZ" sz="2800" b="1"/>
              <a:t> </a:t>
            </a:r>
            <a:r>
              <a:rPr lang="cs-CZ" sz="2800"/>
              <a:t>anorganické  	- minerální</a:t>
            </a:r>
          </a:p>
          <a:p>
            <a:r>
              <a:rPr lang="cs-CZ" sz="2800"/>
              <a:t>			- skelné</a:t>
            </a:r>
          </a:p>
          <a:p>
            <a:r>
              <a:rPr lang="cs-CZ" sz="2800"/>
              <a:t>			- z expandovaného perlitu</a:t>
            </a:r>
          </a:p>
          <a:p>
            <a:r>
              <a:rPr lang="cs-CZ" sz="2800"/>
              <a:t>			- z keramzitu</a:t>
            </a:r>
          </a:p>
          <a:p>
            <a:pPr>
              <a:buFontTx/>
              <a:buChar char="•"/>
            </a:pPr>
            <a:r>
              <a:rPr lang="cs-CZ" sz="2800"/>
              <a:t> organické	- lehčené plasty</a:t>
            </a:r>
          </a:p>
          <a:p>
            <a:r>
              <a:rPr lang="cs-CZ" sz="2800"/>
              <a:t>		- dřevovláknité</a:t>
            </a:r>
          </a:p>
          <a:p>
            <a:r>
              <a:rPr lang="cs-CZ" sz="2800"/>
              <a:t>		- z korku</a:t>
            </a:r>
          </a:p>
          <a:p>
            <a:r>
              <a:rPr lang="cs-CZ" sz="2800"/>
              <a:t>		- z konopí</a:t>
            </a:r>
          </a:p>
          <a:p>
            <a:r>
              <a:rPr lang="cs-CZ" sz="2800"/>
              <a:t>		- z ovčí vlny</a:t>
            </a:r>
          </a:p>
          <a:p>
            <a:pPr>
              <a:buFontTx/>
              <a:buChar char="•"/>
            </a:pPr>
            <a:r>
              <a:rPr lang="cs-CZ" sz="2800"/>
              <a:t> kombinované	- dřevocementové</a:t>
            </a:r>
          </a:p>
          <a:p>
            <a:pPr lvl="2"/>
            <a:r>
              <a:rPr lang="cs-CZ" sz="2800"/>
              <a:t>		- sendvičové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1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1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1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1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1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162800" y="274638"/>
            <a:ext cx="1524000" cy="3349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Tepelné izolace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chemeClr val="tx2"/>
                </a:solidFill>
              </a:rPr>
              <a:t>Rozdělení tepelných izolací</a:t>
            </a: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533400" y="1143000"/>
            <a:ext cx="8229600" cy="564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rIns="90000">
            <a:spAutoFit/>
          </a:bodyPr>
          <a:lstStyle/>
          <a:p>
            <a:r>
              <a:rPr lang="cs-CZ" sz="2800" b="1"/>
              <a:t>Podle tvaru:</a:t>
            </a:r>
          </a:p>
          <a:p>
            <a:pPr>
              <a:buFontTx/>
              <a:buChar char="•"/>
            </a:pPr>
            <a:r>
              <a:rPr lang="cs-CZ" sz="2800" b="1"/>
              <a:t> </a:t>
            </a:r>
            <a:r>
              <a:rPr lang="cs-CZ" sz="2800"/>
              <a:t>vláknité 	- role (rohože)</a:t>
            </a:r>
          </a:p>
          <a:p>
            <a:pPr marL="179388" lvl="1"/>
            <a:r>
              <a:rPr lang="cs-CZ" sz="2800"/>
              <a:t>		- desky</a:t>
            </a:r>
          </a:p>
          <a:p>
            <a:pPr marL="179388" lvl="1"/>
            <a:r>
              <a:rPr lang="cs-CZ" sz="2800"/>
              <a:t>		- volná vlákna (v pytlích)</a:t>
            </a:r>
          </a:p>
          <a:p>
            <a:pPr>
              <a:buFontTx/>
              <a:buChar char="•"/>
            </a:pPr>
            <a:r>
              <a:rPr lang="cs-CZ" sz="2800"/>
              <a:t> tvarované	- desky</a:t>
            </a:r>
          </a:p>
          <a:p>
            <a:r>
              <a:rPr lang="cs-CZ" sz="2800"/>
              <a:t>		- sendvičové desky</a:t>
            </a:r>
          </a:p>
          <a:p>
            <a:r>
              <a:rPr lang="cs-CZ" sz="2800"/>
              <a:t>		- pásy</a:t>
            </a:r>
          </a:p>
          <a:p>
            <a:r>
              <a:rPr lang="cs-CZ" sz="2800"/>
              <a:t>		- izolační trubice a šňůry</a:t>
            </a:r>
          </a:p>
          <a:p>
            <a:pPr>
              <a:buFontTx/>
              <a:buChar char="•"/>
            </a:pPr>
            <a:r>
              <a:rPr lang="cs-CZ" sz="2800"/>
              <a:t> sypké	- pěnové sklo</a:t>
            </a:r>
          </a:p>
          <a:p>
            <a:r>
              <a:rPr lang="cs-CZ" sz="2800"/>
              <a:t>		- minerální granule (keramzit, perlit)</a:t>
            </a:r>
          </a:p>
          <a:p>
            <a:pPr>
              <a:buFontTx/>
              <a:buChar char="•"/>
            </a:pPr>
            <a:r>
              <a:rPr lang="cs-CZ" sz="2800"/>
              <a:t> pěněné	- stříkaná pěna</a:t>
            </a:r>
          </a:p>
          <a:p>
            <a:pPr marL="179388" lvl="1"/>
            <a:endParaRPr lang="cs-CZ" sz="2800"/>
          </a:p>
          <a:p>
            <a:pPr marL="179388" lvl="1">
              <a:buFontTx/>
              <a:buChar char="•"/>
            </a:pPr>
            <a:endParaRPr lang="cs-CZ" sz="280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5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253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53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53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4400" y="685800"/>
            <a:ext cx="7620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KOLÁŘ, Karel a Pavel REITERMAN. </a:t>
            </a:r>
            <a:r>
              <a:rPr lang="cs-CZ" sz="2000" i="1" dirty="0"/>
              <a:t>Stavební materiály: pro SPŠ stavební</a:t>
            </a:r>
            <a:r>
              <a:rPr lang="cs-CZ" sz="2000" dirty="0"/>
              <a:t>. Praha: Grada, 2012. ISBN 978-80-247-4070-6.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609773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Výchozí návrh">
  <a:themeElements>
    <a:clrScheme name="Výchozí návrh 13">
      <a:dk1>
        <a:srgbClr val="000000"/>
      </a:dk1>
      <a:lt1>
        <a:srgbClr val="FFFFFF"/>
      </a:lt1>
      <a:dk2>
        <a:srgbClr val="000099"/>
      </a:dk2>
      <a:lt2>
        <a:srgbClr val="808080"/>
      </a:lt2>
      <a:accent1>
        <a:srgbClr val="99CCFF"/>
      </a:accent1>
      <a:accent2>
        <a:srgbClr val="CCCC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B9B9E7"/>
      </a:accent6>
      <a:hlink>
        <a:srgbClr val="3333CC"/>
      </a:hlink>
      <a:folHlink>
        <a:srgbClr val="AF67FF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3">
        <a:dk1>
          <a:srgbClr val="000000"/>
        </a:dk1>
        <a:lt1>
          <a:srgbClr val="FFFFFF"/>
        </a:lt1>
        <a:dk2>
          <a:srgbClr val="000099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306</Words>
  <Application>Microsoft Office PowerPoint</Application>
  <PresentationFormat>Předvádění na obrazovce (4:3)</PresentationFormat>
  <Paragraphs>116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Prezentace aplikace PowerPoint</vt:lpstr>
      <vt:lpstr>Tepelné izolace</vt:lpstr>
      <vt:lpstr>Tepelné izolace</vt:lpstr>
      <vt:lpstr>Tepelné izolace</vt:lpstr>
      <vt:lpstr>Tepelné izolace</vt:lpstr>
      <vt:lpstr>Tepelné izolace</vt:lpstr>
      <vt:lpstr>Tepelné izolace</vt:lpstr>
      <vt:lpstr>Tepelné izolace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2013-11-08T20:15:01Z</dcterms:created>
  <dcterms:modified xsi:type="dcterms:W3CDTF">2013-12-08T14:56:51Z</dcterms:modified>
</cp:coreProperties>
</file>