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7" r:id="rId2"/>
    <p:sldId id="256" r:id="rId3"/>
    <p:sldId id="258" r:id="rId4"/>
    <p:sldId id="257" r:id="rId5"/>
    <p:sldId id="259" r:id="rId6"/>
    <p:sldId id="260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6AAE8-B6F6-44CA-9568-7D429B8A4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836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5A8DFE-E9EB-4739-B9F8-8AFE3BF81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12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0B8CBB-F8F5-418A-8BC4-CA9E06349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231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DE6278-4C24-467D-89B2-B20ABEDB2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995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E0DC22-D24D-4B0A-8B6A-6FE808939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972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1D768A-0DEE-4327-BD42-6EFDEA249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067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8DE5B6-F8C3-4FD2-88AD-312F2B86D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899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7B3C6F-CAE6-4DEB-8C87-8239C59A66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289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8CD2F6-CC85-4570-A908-8975901CA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798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9B8F21-6800-4B78-94E3-E6406F15D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190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C1BA01-F329-4ADD-8F86-D40FA5F50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761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878CE48B-56EA-42A5-A158-4947312F9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roba_mineralni_vaty.png" TargetMode="External"/><Relationship Id="rId2" Type="http://schemas.openxmlformats.org/officeDocument/2006/relationships/hyperlink" Target="http://www.youtube.com/watch?v=wjAUtyzdd2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ockwool.cz/produkty-a-resen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57933434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VY_32_INOVACE_24-19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Lefan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12. 3. 2013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761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WordArt 4"/>
          <p:cNvSpPr>
            <a:spLocks noChangeArrowheads="1" noChangeShapeType="1" noTextEdit="1"/>
          </p:cNvSpPr>
          <p:nvPr/>
        </p:nvSpPr>
        <p:spPr bwMode="auto">
          <a:xfrm>
            <a:off x="1143000" y="4800600"/>
            <a:ext cx="7143750" cy="5715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pl-PL" sz="3200" b="1" kern="1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/>
              </a:rPr>
              <a:t>Tepelné izolace z kamenné vlny</a:t>
            </a:r>
            <a:endParaRPr lang="cs-CZ" sz="3200" b="1" kern="1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2053" name="Picture 5" descr="&amp;Ccaron;edi&amp;ccaron;ová va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190750"/>
            <a:ext cx="86868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0" y="274638"/>
            <a:ext cx="2743200" cy="41116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Tepelné izolace z kamenné vlny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smtClean="0"/>
              <a:t>Výroba: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pro výrobu kamenné vlny se využívá čedič, diabas a vysokopecní struska, které se smíchávají s připraveným recyklátem z minerálních vláken pojeným cementovým pojivem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suroviny se taví za vysoké teploty v peci, ze které vytéká láva na rozvlákňovací stroje 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k vytvořeným a chladnoucím vláknům přidává organické pojivo, případně impregnační prostředky, které zajistí vyšší stabilitu a odolnost vláken proti vodě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0" y="274638"/>
            <a:ext cx="2743200" cy="41116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Tepelné izolace z kamenné vlny</a:t>
            </a:r>
          </a:p>
        </p:txBody>
      </p:sp>
      <p:pic>
        <p:nvPicPr>
          <p:cNvPr id="4099" name="Picture 5" descr="Soubor:Vyroba mineralni vat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85800"/>
            <a:ext cx="68294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Rectangle 6"/>
          <p:cNvSpPr>
            <a:spLocks noChangeArrowheads="1"/>
          </p:cNvSpPr>
          <p:nvPr/>
        </p:nvSpPr>
        <p:spPr bwMode="auto">
          <a:xfrm>
            <a:off x="5715000" y="6067425"/>
            <a:ext cx="3429000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900" dirty="0"/>
              <a:t>JONASMAR. . </a:t>
            </a:r>
            <a:r>
              <a:rPr lang="cs-CZ" altLang="cs-CZ" sz="900" i="1" dirty="0" err="1"/>
              <a:t>Wikipedia</a:t>
            </a:r>
            <a:r>
              <a:rPr lang="cs-CZ" altLang="cs-CZ" sz="900" i="1" dirty="0"/>
              <a:t>: </a:t>
            </a:r>
            <a:r>
              <a:rPr lang="cs-CZ" altLang="cs-CZ" sz="900" i="1" dirty="0" err="1"/>
              <a:t>the</a:t>
            </a:r>
            <a:r>
              <a:rPr lang="cs-CZ" altLang="cs-CZ" sz="900" i="1" dirty="0"/>
              <a:t> free </a:t>
            </a:r>
            <a:r>
              <a:rPr lang="cs-CZ" altLang="cs-CZ" sz="900" i="1" dirty="0" err="1"/>
              <a:t>encyclopedia</a:t>
            </a:r>
            <a:r>
              <a:rPr lang="cs-CZ" altLang="cs-CZ" sz="900" dirty="0"/>
              <a:t> [online]. San Francisco (CA): </a:t>
            </a:r>
            <a:r>
              <a:rPr lang="cs-CZ" altLang="cs-CZ" sz="900" dirty="0" err="1"/>
              <a:t>Wikimedia</a:t>
            </a:r>
            <a:r>
              <a:rPr lang="cs-CZ" altLang="cs-CZ" sz="900" dirty="0"/>
              <a:t> </a:t>
            </a:r>
            <a:r>
              <a:rPr lang="cs-CZ" altLang="cs-CZ" sz="900" dirty="0" err="1"/>
              <a:t>Foundation</a:t>
            </a:r>
            <a:r>
              <a:rPr lang="cs-CZ" altLang="cs-CZ" sz="900" dirty="0"/>
              <a:t>, 2001- [cit. 2013-04-10]. Dostupné z: http://cs.wikipedia.org/wiki/Soubor:Vyroba_mineralni_vaty.png </a:t>
            </a:r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762000" y="304800"/>
            <a:ext cx="4648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 b="1"/>
              <a:t>Výroba čedičové vlny</a:t>
            </a:r>
          </a:p>
        </p:txBody>
      </p:sp>
      <p:sp>
        <p:nvSpPr>
          <p:cNvPr id="4102" name="TextovéPole 1"/>
          <p:cNvSpPr txBox="1">
            <a:spLocks noChangeArrowheads="1"/>
          </p:cNvSpPr>
          <p:nvPr/>
        </p:nvSpPr>
        <p:spPr bwMode="auto">
          <a:xfrm>
            <a:off x="5715000" y="5867400"/>
            <a:ext cx="7620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1200"/>
              <a:t>Zdroj: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0" y="274638"/>
            <a:ext cx="2743200" cy="41116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Tepelné izolace z kamenné vlny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" y="685800"/>
            <a:ext cx="8991600" cy="54403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smtClean="0"/>
              <a:t>Vlastnosti: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b="1" smtClean="0"/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součinitel tepelné vodivosti λ = 0,030 - 0,04 W/m.K)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paropropustná – nedochází ke kondenzaci páry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odolná plísním, houbám i baktériím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nehořlavá </a:t>
            </a:r>
            <a:r>
              <a:rPr lang="cs-CZ" altLang="cs-CZ" sz="2800" b="1" smtClean="0"/>
              <a:t>A1 </a:t>
            </a:r>
            <a:r>
              <a:rPr lang="cs-CZ" altLang="cs-CZ" sz="2800" smtClean="0"/>
              <a:t>(nejvyšší stupeň požární bezpečnosti)</a:t>
            </a:r>
            <a:r>
              <a:rPr lang="cs-CZ" altLang="cs-CZ" smtClean="0"/>
              <a:t> </a:t>
            </a:r>
            <a:endParaRPr lang="cs-CZ" altLang="cs-CZ" sz="2800" smtClean="0"/>
          </a:p>
          <a:p>
            <a:pPr eaLnBrk="1" hangingPunct="1">
              <a:spcBef>
                <a:spcPct val="0"/>
              </a:spcBef>
            </a:pPr>
            <a:r>
              <a:rPr lang="cs-CZ" altLang="cs-CZ" sz="2800" smtClean="0"/>
              <a:t>dobře pohlcuje zvuk – izoluje i akusticky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0" y="274638"/>
            <a:ext cx="2743200" cy="41116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Tepelné izolace z kamenné vlny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pPr marL="2684463" indent="-2684463" eaLnBrk="1" hangingPunct="1">
              <a:spcBef>
                <a:spcPct val="0"/>
              </a:spcBef>
              <a:buFontTx/>
              <a:buNone/>
            </a:pPr>
            <a:r>
              <a:rPr lang="cs-CZ" altLang="cs-CZ" sz="2800" b="1" smtClean="0"/>
              <a:t>Výrobky:</a:t>
            </a:r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b="1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b="1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r>
              <a:rPr lang="cs-CZ" altLang="cs-CZ" sz="2800" b="1" smtClean="0"/>
              <a:t>	</a:t>
            </a:r>
            <a:endParaRPr lang="cs-CZ" altLang="cs-CZ" sz="2800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r>
              <a:rPr lang="cs-CZ" altLang="cs-CZ" sz="2800" smtClean="0"/>
              <a:t>	</a:t>
            </a:r>
            <a:r>
              <a:rPr lang="cs-CZ" altLang="cs-CZ" sz="2800" b="1" smtClean="0"/>
              <a:t>			</a:t>
            </a:r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b="1" smtClean="0"/>
          </a:p>
          <a:p>
            <a:pPr marL="2684463" indent="-2684463" eaLnBrk="1" hangingPunct="1">
              <a:spcBef>
                <a:spcPct val="0"/>
              </a:spcBef>
              <a:buFontTx/>
              <a:buNone/>
            </a:pPr>
            <a:endParaRPr lang="cs-CZ" altLang="cs-CZ" sz="2800" b="1" smtClean="0"/>
          </a:p>
        </p:txBody>
      </p:sp>
      <p:pic>
        <p:nvPicPr>
          <p:cNvPr id="6148" name="Picture 5" descr="http://www.ecose.cz/ftp/images/product/ki-rmw_slabs_packagin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3505200" cy="283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191000" y="1066800"/>
          <a:ext cx="4038600" cy="2028825"/>
        </p:xfrm>
        <a:graphic>
          <a:graphicData uri="http://schemas.openxmlformats.org/drawingml/2006/table">
            <a:tbl>
              <a:tblPr/>
              <a:tblGrid>
                <a:gridCol w="4038600"/>
              </a:tblGrid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fasády (kolmá nebo podélná vlákna), šikmé střechy, podlahy, příčky, sendvičové konstrukce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l-GR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λ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= 0,033 – 0,040 W/m.K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jednoduchá manipulace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hydrofobizované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pic>
        <p:nvPicPr>
          <p:cNvPr id="6161" name="Picture 6" descr="technicke-rozvody_viz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979863"/>
            <a:ext cx="25146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2" name="Text Box 10"/>
          <p:cNvSpPr txBox="1">
            <a:spLocks noChangeArrowheads="1"/>
          </p:cNvSpPr>
          <p:nvPr/>
        </p:nvSpPr>
        <p:spPr bwMode="auto">
          <a:xfrm>
            <a:off x="2514600" y="4351338"/>
            <a:ext cx="17526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/>
              <a:t>technickéizolace</a:t>
            </a:r>
          </a:p>
          <a:p>
            <a:pPr eaLnBrk="1" hangingPunct="1"/>
            <a:endParaRPr lang="cs-CZ" altLang="cs-CZ" sz="2800"/>
          </a:p>
        </p:txBody>
      </p:sp>
      <p:graphicFrame>
        <p:nvGraphicFramePr>
          <p:cNvPr id="6182" name="Group 38"/>
          <p:cNvGraphicFramePr>
            <a:graphicFrameLocks noGrp="1"/>
          </p:cNvGraphicFramePr>
          <p:nvPr/>
        </p:nvGraphicFramePr>
        <p:xfrm>
          <a:off x="4303713" y="3979863"/>
          <a:ext cx="4535487" cy="2497455"/>
        </p:xfrm>
        <a:graphic>
          <a:graphicData uri="http://schemas.openxmlformats.org/drawingml/2006/table">
            <a:tbl>
              <a:tblPr/>
              <a:tblGrid>
                <a:gridCol w="4535487"/>
              </a:tblGrid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izolace technického zařízení budov -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lamelové rohože na nosném podkladu,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marL="363538" indent="-363538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91440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322388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730375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138363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95563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3052763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509963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967163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63538" marR="0" lvl="0" indent="-36353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rohože našité na drátěném pletivu,     skruže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</a:pPr>
                      <a:r>
                        <a:rPr kumimoji="0" lang="el-GR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λ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≥ 0,035 W/m.K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Reakce na oheň A1, A2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marL="285750" indent="-28575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vysoká tepelná odolnost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sp>
        <p:nvSpPr>
          <p:cNvPr id="6183" name="Text Box 39"/>
          <p:cNvSpPr txBox="1">
            <a:spLocks noChangeArrowheads="1"/>
          </p:cNvSpPr>
          <p:nvPr/>
        </p:nvSpPr>
        <p:spPr bwMode="auto">
          <a:xfrm>
            <a:off x="2590800" y="1676400"/>
            <a:ext cx="1219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/>
              <a:t>desky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0" y="274638"/>
            <a:ext cx="2743200" cy="41116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Tepelné izolace z kamenné vlny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609600"/>
            <a:ext cx="8229600" cy="54403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smtClean="0"/>
              <a:t>Výrobky: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b="1" smtClean="0"/>
          </a:p>
        </p:txBody>
      </p:sp>
      <p:pic>
        <p:nvPicPr>
          <p:cNvPr id="7172" name="Picture 8" descr="nobadr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76400"/>
            <a:ext cx="2667000" cy="177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 Box 9"/>
          <p:cNvSpPr txBox="1">
            <a:spLocks noChangeArrowheads="1"/>
          </p:cNvSpPr>
          <p:nvPr/>
        </p:nvSpPr>
        <p:spPr bwMode="auto">
          <a:xfrm>
            <a:off x="2895600" y="1981200"/>
            <a:ext cx="15240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/>
              <a:t>volně</a:t>
            </a:r>
          </a:p>
          <a:p>
            <a:pPr eaLnBrk="1" hangingPunct="1"/>
            <a:r>
              <a:rPr lang="cs-CZ" altLang="cs-CZ" sz="2800"/>
              <a:t>sypaná</a:t>
            </a:r>
          </a:p>
          <a:p>
            <a:pPr eaLnBrk="1" hangingPunct="1"/>
            <a:r>
              <a:rPr lang="cs-CZ" altLang="cs-CZ" sz="2800"/>
              <a:t>izolace</a:t>
            </a:r>
          </a:p>
          <a:p>
            <a:pPr eaLnBrk="1" hangingPunct="1"/>
            <a:endParaRPr lang="cs-CZ" altLang="cs-CZ" sz="2800"/>
          </a:p>
        </p:txBody>
      </p:sp>
      <p:graphicFrame>
        <p:nvGraphicFramePr>
          <p:cNvPr id="7192" name="Group 24"/>
          <p:cNvGraphicFramePr>
            <a:graphicFrameLocks noGrp="1"/>
          </p:cNvGraphicFramePr>
          <p:nvPr/>
        </p:nvGraphicFramePr>
        <p:xfrm>
          <a:off x="4267200" y="1143000"/>
          <a:ext cx="4495800" cy="2506980"/>
        </p:xfrm>
        <a:graphic>
          <a:graphicData uri="http://schemas.openxmlformats.org/drawingml/2006/table">
            <a:tbl>
              <a:tblPr/>
              <a:tblGrid>
                <a:gridCol w="4495800"/>
              </a:tblGrid>
              <a:tr h="622300">
                <a:tc>
                  <a:txBody>
                    <a:bodyPr/>
                    <a:lstStyle>
                      <a:lvl1pPr marL="174625" indent="-174625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174625" marR="0" lvl="0" indent="-1746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dvouplášťové střechy, stropní  dutiny, půdy bez záklopu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>
                      <a:lvl1pPr marL="174625" indent="-174625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174625" marR="0" lvl="0" indent="-1746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hydrofobizovaný, prodyšný   materiál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>
                      <a:lvl1pPr marL="174625" indent="-174625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174625" marR="0" lvl="0" indent="-1746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jednoduchá aplikace   foukáním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baleno v pytlích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4" name="Picture 26" descr="Isover S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5868">
            <a:off x="1905000" y="5257800"/>
            <a:ext cx="19050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6" name="Picture 28" descr="00060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953000"/>
            <a:ext cx="16192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8" name="Picture 30" descr="00077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876675"/>
            <a:ext cx="1619250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99" name="Text Box 31"/>
          <p:cNvSpPr txBox="1">
            <a:spLocks noChangeArrowheads="1"/>
          </p:cNvSpPr>
          <p:nvPr/>
        </p:nvSpPr>
        <p:spPr bwMode="auto">
          <a:xfrm>
            <a:off x="2209800" y="4495800"/>
            <a:ext cx="18288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/>
              <a:t>řezané výrobky</a:t>
            </a:r>
          </a:p>
        </p:txBody>
      </p:sp>
      <p:graphicFrame>
        <p:nvGraphicFramePr>
          <p:cNvPr id="7218" name="Group 50"/>
          <p:cNvGraphicFramePr>
            <a:graphicFrameLocks noGrp="1"/>
          </p:cNvGraphicFramePr>
          <p:nvPr/>
        </p:nvGraphicFramePr>
        <p:xfrm>
          <a:off x="4267200" y="4191000"/>
          <a:ext cx="4572000" cy="1841818"/>
        </p:xfrm>
        <a:graphic>
          <a:graphicData uri="http://schemas.openxmlformats.org/drawingml/2006/table">
            <a:tbl>
              <a:tblPr/>
              <a:tblGrid>
                <a:gridCol w="4572000"/>
              </a:tblGrid>
              <a:tr h="601663">
                <a:tc>
                  <a:txBody>
                    <a:bodyPr/>
                    <a:lstStyle>
                      <a:lvl1pPr marL="261938" indent="-261938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Ø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doplňkové tvary k izolacím plochých  střech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Ø"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řešení v problematických místech kce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Ø"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snadná opracovatelnost – lze vrtat, řezat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0" y="274638"/>
            <a:ext cx="2743200" cy="41116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Tepelné izolace z kamenné vlny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dirty="0" smtClean="0"/>
              <a:t>Videoukázka – </a:t>
            </a:r>
            <a:r>
              <a:rPr lang="cs-CZ" altLang="cs-CZ" sz="2800" dirty="0" smtClean="0">
                <a:hlinkClick r:id="rId2"/>
              </a:rPr>
              <a:t>zde</a:t>
            </a: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dirty="0"/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Tx/>
              <a:buNone/>
            </a:pPr>
            <a:r>
              <a:rPr lang="cs-CZ" altLang="cs-CZ" sz="2800" dirty="0" smtClean="0"/>
              <a:t>ZDROJE: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cs-CZ" altLang="cs-CZ" sz="1600" dirty="0" smtClean="0"/>
              <a:t>KNAUFINSULATION. </a:t>
            </a:r>
            <a:r>
              <a:rPr lang="cs-CZ" altLang="cs-CZ" sz="1600" dirty="0" err="1" smtClean="0"/>
              <a:t>knaufinsulation</a:t>
            </a:r>
            <a:r>
              <a:rPr lang="cs-CZ" altLang="cs-CZ" sz="1600" dirty="0" smtClean="0"/>
              <a:t> [online]. [cit. </a:t>
            </a:r>
            <a:r>
              <a:rPr lang="cs-CZ" altLang="cs-CZ" sz="1600" dirty="0" smtClean="0"/>
              <a:t>9.3.2013</a:t>
            </a:r>
            <a:r>
              <a:rPr lang="cs-CZ" altLang="cs-CZ" sz="1600" dirty="0" smtClean="0"/>
              <a:t>]. Dostupný na WWW: http://www.knaufinsulation.cz/cedicova-vata 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cs-CZ" altLang="cs-CZ" sz="1600" dirty="0" smtClean="0"/>
              <a:t>KNAUFINSULATION. </a:t>
            </a:r>
            <a:r>
              <a:rPr lang="cs-CZ" altLang="cs-CZ" sz="1600" dirty="0" err="1" smtClean="0"/>
              <a:t>knaufinsulation</a:t>
            </a:r>
            <a:r>
              <a:rPr lang="cs-CZ" altLang="cs-CZ" sz="1600" dirty="0" smtClean="0"/>
              <a:t> [online]. [cit. </a:t>
            </a:r>
            <a:r>
              <a:rPr lang="cs-CZ" altLang="cs-CZ" sz="1600" dirty="0" smtClean="0"/>
              <a:t>9.3.2013</a:t>
            </a:r>
            <a:r>
              <a:rPr lang="cs-CZ" altLang="cs-CZ" sz="1600" dirty="0" smtClean="0"/>
              <a:t>]. Dostupný na WWW: http://www.knaufinsulation.cz/technicke-izolace 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cs-CZ" altLang="cs-CZ" sz="1600" dirty="0" smtClean="0"/>
              <a:t>JONASMAR. . </a:t>
            </a:r>
            <a:r>
              <a:rPr lang="cs-CZ" altLang="cs-CZ" sz="1600" dirty="0" err="1" smtClean="0"/>
              <a:t>Wikipedia</a:t>
            </a:r>
            <a:r>
              <a:rPr lang="cs-CZ" altLang="cs-CZ" sz="1600" dirty="0" smtClean="0"/>
              <a:t>: </a:t>
            </a:r>
            <a:r>
              <a:rPr lang="cs-CZ" altLang="cs-CZ" sz="1600" dirty="0" err="1" smtClean="0"/>
              <a:t>the</a:t>
            </a:r>
            <a:r>
              <a:rPr lang="cs-CZ" altLang="cs-CZ" sz="1600" dirty="0" smtClean="0"/>
              <a:t> free </a:t>
            </a:r>
            <a:r>
              <a:rPr lang="cs-CZ" altLang="cs-CZ" sz="1600" dirty="0" err="1" smtClean="0"/>
              <a:t>encyclopedia</a:t>
            </a:r>
            <a:r>
              <a:rPr lang="cs-CZ" altLang="cs-CZ" sz="1600" dirty="0" smtClean="0"/>
              <a:t> [online]. San Francisco (CA): </a:t>
            </a:r>
            <a:r>
              <a:rPr lang="cs-CZ" altLang="cs-CZ" sz="1600" dirty="0" err="1" smtClean="0"/>
              <a:t>Wikimedia</a:t>
            </a:r>
            <a:r>
              <a:rPr lang="cs-CZ" altLang="cs-CZ" sz="1600" dirty="0" smtClean="0"/>
              <a:t> </a:t>
            </a:r>
            <a:r>
              <a:rPr lang="cs-CZ" altLang="cs-CZ" sz="1600" dirty="0" err="1" smtClean="0"/>
              <a:t>Foundation</a:t>
            </a:r>
            <a:r>
              <a:rPr lang="cs-CZ" altLang="cs-CZ" sz="1600" dirty="0" smtClean="0"/>
              <a:t>, 2001- [cit. </a:t>
            </a:r>
            <a:r>
              <a:rPr lang="cs-CZ" altLang="cs-CZ" sz="1600" dirty="0" smtClean="0"/>
              <a:t>2013-03-10</a:t>
            </a:r>
            <a:r>
              <a:rPr lang="cs-CZ" altLang="cs-CZ" sz="1600" dirty="0" smtClean="0"/>
              <a:t>]. Dostupné z: </a:t>
            </a:r>
            <a:r>
              <a:rPr lang="cs-CZ" altLang="cs-CZ" sz="1600" dirty="0" smtClean="0">
                <a:hlinkClick r:id="rId3"/>
              </a:rPr>
              <a:t>http://cs.wikipedia.org/wiki/Soubor:Vyroba_mineralni_vaty.png</a:t>
            </a:r>
            <a:endParaRPr lang="cs-CZ" altLang="cs-CZ" sz="1600" dirty="0" smtClean="0"/>
          </a:p>
          <a:p>
            <a:pPr eaLnBrk="1" hangingPunct="1">
              <a:spcBef>
                <a:spcPct val="0"/>
              </a:spcBef>
            </a:pPr>
            <a:r>
              <a:rPr lang="cs-CZ" altLang="cs-CZ" sz="1600" dirty="0" smtClean="0"/>
              <a:t> </a:t>
            </a:r>
            <a:r>
              <a:rPr lang="nl-NL" sz="1600" dirty="0" smtClean="0"/>
              <a:t>ROCKWOOL. </a:t>
            </a:r>
            <a:r>
              <a:rPr lang="nl-NL" sz="1600" i="1" dirty="0" smtClean="0"/>
              <a:t>rockwool</a:t>
            </a:r>
            <a:r>
              <a:rPr lang="nl-NL" sz="1600" dirty="0" smtClean="0"/>
              <a:t> [online]. [cit. </a:t>
            </a:r>
            <a:r>
              <a:rPr lang="nl-NL" sz="1600" dirty="0" smtClean="0"/>
              <a:t>9.</a:t>
            </a:r>
            <a:r>
              <a:rPr lang="cs-CZ" sz="1600" dirty="0" smtClean="0"/>
              <a:t>3</a:t>
            </a:r>
            <a:r>
              <a:rPr lang="nl-NL" sz="1600" dirty="0" smtClean="0"/>
              <a:t>.2013</a:t>
            </a:r>
            <a:r>
              <a:rPr lang="nl-NL" sz="1600" dirty="0" smtClean="0"/>
              <a:t>]. Dostupný na WWW: </a:t>
            </a:r>
            <a:r>
              <a:rPr lang="nl-NL" sz="1600" dirty="0" smtClean="0">
                <a:hlinkClick r:id="rId4"/>
              </a:rPr>
              <a:t>http://www.rockwool.cz/produkty-a-reseni</a:t>
            </a:r>
            <a:endParaRPr lang="cs-CZ" altLang="cs-CZ" sz="1600" dirty="0" smtClean="0"/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cs-CZ" altLang="cs-CZ" sz="1600" i="1" dirty="0" err="1" smtClean="0"/>
              <a:t>Wikipedia</a:t>
            </a:r>
            <a:r>
              <a:rPr lang="cs-CZ" altLang="cs-CZ" sz="1600" i="1" dirty="0" smtClean="0"/>
              <a:t>: </a:t>
            </a:r>
            <a:r>
              <a:rPr lang="cs-CZ" altLang="cs-CZ" sz="1600" i="1" dirty="0" err="1" smtClean="0"/>
              <a:t>the</a:t>
            </a:r>
            <a:r>
              <a:rPr lang="cs-CZ" altLang="cs-CZ" sz="1600" i="1" dirty="0" smtClean="0"/>
              <a:t> free </a:t>
            </a:r>
            <a:r>
              <a:rPr lang="cs-CZ" altLang="cs-CZ" sz="1600" i="1" dirty="0" err="1" smtClean="0"/>
              <a:t>encyclopedia</a:t>
            </a:r>
            <a:r>
              <a:rPr lang="cs-CZ" altLang="cs-CZ" sz="1600" dirty="0" smtClean="0"/>
              <a:t> [online]. [cit. </a:t>
            </a:r>
            <a:r>
              <a:rPr lang="cs-CZ" altLang="cs-CZ" sz="1600" dirty="0" smtClean="0"/>
              <a:t>2013-03-10</a:t>
            </a:r>
            <a:r>
              <a:rPr lang="cs-CZ" altLang="cs-CZ" sz="1600" dirty="0" smtClean="0"/>
              <a:t>]. Dostupné z: http://cs.wikipedia.org/wiki/Miner%C3%A1ln%C3%AD_vata </a:t>
            </a:r>
          </a:p>
          <a:p>
            <a:pPr eaLnBrk="1" hangingPunct="1">
              <a:spcBef>
                <a:spcPct val="0"/>
              </a:spcBef>
            </a:pPr>
            <a:r>
              <a:rPr lang="cs-CZ" sz="1600" dirty="0" smtClean="0"/>
              <a:t>ISOVER. </a:t>
            </a:r>
            <a:r>
              <a:rPr lang="cs-CZ" sz="1600" i="1" dirty="0" err="1" smtClean="0"/>
              <a:t>isover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9.3.2013</a:t>
            </a:r>
            <a:r>
              <a:rPr lang="cs-CZ" sz="1600" dirty="0" smtClean="0"/>
              <a:t>]. Dostupný na WWW: http://www.isover.cz/katalogprodukty-a-reseni </a:t>
            </a:r>
            <a:endParaRPr lang="cs-CZ" altLang="cs-CZ" sz="1600" dirty="0" smtClean="0"/>
          </a:p>
          <a:p>
            <a:pPr eaLnBrk="1" hangingPunct="1">
              <a:spcBef>
                <a:spcPct val="0"/>
              </a:spcBef>
            </a:pPr>
            <a:endParaRPr lang="cs-CZ" altLang="cs-CZ" sz="1600" dirty="0" smtClean="0"/>
          </a:p>
          <a:p>
            <a:pPr eaLnBrk="1" hangingPunct="1">
              <a:spcBef>
                <a:spcPct val="0"/>
              </a:spcBef>
            </a:pPr>
            <a:endParaRPr lang="cs-CZ" altLang="cs-CZ" sz="1600" dirty="0" smtClean="0"/>
          </a:p>
          <a:p>
            <a:pPr eaLnBrk="1" hangingPunct="1">
              <a:spcBef>
                <a:spcPct val="0"/>
              </a:spcBef>
            </a:pPr>
            <a:endParaRPr lang="cs-CZ" alt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465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Prezentace aplikace PowerPoint</vt:lpstr>
      <vt:lpstr>Tepelné izolace z kamenné vlny</vt:lpstr>
      <vt:lpstr>Tepelné izolace z kamenné vlny</vt:lpstr>
      <vt:lpstr>Tepelné izolace z kamenné vlny</vt:lpstr>
      <vt:lpstr>Tepelné izolace z kamenné vlny</vt:lpstr>
      <vt:lpstr>Tepelné izolace z kamenné vlny</vt:lpstr>
      <vt:lpstr>Tepelné izolace z kamenné vlny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2013-11-09T11:51:59Z</dcterms:created>
  <dcterms:modified xsi:type="dcterms:W3CDTF">2013-12-08T15:00:42Z</dcterms:modified>
</cp:coreProperties>
</file>