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6" r:id="rId9"/>
    <p:sldId id="267" r:id="rId10"/>
    <p:sldId id="268" r:id="rId11"/>
    <p:sldId id="269" r:id="rId12"/>
    <p:sldId id="262" r:id="rId13"/>
    <p:sldId id="263" r:id="rId14"/>
    <p:sldId id="264" r:id="rId15"/>
    <p:sldId id="265" r:id="rId16"/>
    <p:sldId id="270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větlý styl 1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8375A-5969-4AD8-820D-F6F37151E46B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02D26-AF29-4966-B4FA-76F31660BB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C7914D-64B7-4C67-BEDE-6441F7EC8CCB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F2C8EB-7750-4A91-824F-26320D3672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513DB6-BFDA-43E5-B6DA-CE2F9BE986FF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E1B64-44C7-41AB-9A4A-3AD2EC7226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1E458E-C0A2-4435-B8E5-A7E26FFF5538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9CFBD6-14C1-40CD-BA39-738C7C244A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2C4C13-4DDF-4B61-A4F3-65BA20F4AFC1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C31BD2-C017-469D-81E4-44E0A2B23E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127B7-5273-4E35-9775-16D31B966E59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A4111-F11B-4E9E-87A5-E96A154A6E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642196-5158-42FE-8F57-60686D4141B3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ECCA3-FB34-40B4-84D2-F18BEF69FD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EC2B4-9B28-4E4A-92FF-AC9D783BA35B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6B2C15-70AF-4F13-8AF9-A396270F60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77AF1-C05D-4D88-92DC-0CB427389DA7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1E8CA8-9BD3-4F27-8B10-ED8C17D458B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D3F73-2D23-4216-A622-5577621F9656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3FE1DC-BF44-4EF7-8281-F81E65D224B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58F135-3BCA-4EA0-9739-69D808B61B24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3178F-712F-4D9A-B6BA-60B0739305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0FA2142-B070-4710-9F2C-515E20834340}" type="datetimeFigureOut">
              <a:rPr lang="cs-CZ"/>
              <a:pPr>
                <a:defRPr/>
              </a:pPr>
              <a:t>8.12.2013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1F8856-9A33-4AB5-9D70-9A4956FE30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knaufinsulation.cz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3" descr="šablona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2808" name="Group 40"/>
          <p:cNvGraphicFramePr>
            <a:graphicFrameLocks noGrp="1"/>
          </p:cNvGraphicFramePr>
          <p:nvPr>
            <p:ph idx="4294967295"/>
          </p:nvPr>
        </p:nvGraphicFramePr>
        <p:xfrm>
          <a:off x="1331913" y="1196975"/>
          <a:ext cx="6707187" cy="3970646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VY_32_INOVACE_24-20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Robert Lefan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Stavební materiály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25.3.2013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976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pro učitele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</a:t>
                      </a:r>
                      <a:endParaRPr kumimoji="0" 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 nové látky – zpestření teoretického výkladu prezentací</a:t>
                      </a: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5" marB="45715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WordArt 3"/>
          <p:cNvSpPr>
            <a:spLocks noChangeArrowheads="1" noChangeShapeType="1" noTextEdit="1"/>
          </p:cNvSpPr>
          <p:nvPr/>
        </p:nvSpPr>
        <p:spPr bwMode="auto">
          <a:xfrm>
            <a:off x="611188" y="4581525"/>
            <a:ext cx="8067675" cy="1295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Minerální skelné tepelné izolace</a:t>
            </a:r>
          </a:p>
        </p:txBody>
      </p:sp>
      <p:pic>
        <p:nvPicPr>
          <p:cNvPr id="13314" name="Picture 5" descr="Skelná vat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1412875"/>
            <a:ext cx="9001125" cy="246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88950" y="468734"/>
            <a:ext cx="8229600" cy="1368152"/>
          </a:xfrm>
        </p:spPr>
        <p:txBody>
          <a:bodyPr rtlCol="0">
            <a:normAutofit lnSpcReduction="10000"/>
          </a:bodyPr>
          <a:lstStyle/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1. Minerální skelné vláknité izolace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Výroba</a:t>
            </a: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>
              <a:solidFill>
                <a:srgbClr val="FF0000"/>
              </a:solidFill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 smtClean="0">
              <a:solidFill>
                <a:srgbClr val="FF0000"/>
              </a:solidFill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>
              <a:solidFill>
                <a:srgbClr val="FF0000"/>
              </a:solidFill>
            </a:endParaRPr>
          </a:p>
          <a:p>
            <a:pPr marL="0" indent="0"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2800" b="1" dirty="0">
              <a:solidFill>
                <a:srgbClr val="FF0000"/>
              </a:solidFill>
            </a:endParaRPr>
          </a:p>
        </p:txBody>
      </p:sp>
      <p:grpSp>
        <p:nvGrpSpPr>
          <p:cNvPr id="15" name="Skupina 14"/>
          <p:cNvGrpSpPr>
            <a:grpSpLocks/>
          </p:cNvGrpSpPr>
          <p:nvPr/>
        </p:nvGrpSpPr>
        <p:grpSpPr bwMode="auto">
          <a:xfrm>
            <a:off x="323850" y="1493838"/>
            <a:ext cx="3043238" cy="3249612"/>
            <a:chOff x="381147" y="1493834"/>
            <a:chExt cx="3044017" cy="3249313"/>
          </a:xfrm>
        </p:grpSpPr>
        <p:sp>
          <p:nvSpPr>
            <p:cNvPr id="14348" name="TextovéPole 3"/>
            <p:cNvSpPr txBox="1">
              <a:spLocks noChangeArrowheads="1"/>
            </p:cNvSpPr>
            <p:nvPr/>
          </p:nvSpPr>
          <p:spPr bwMode="auto">
            <a:xfrm rot="-3685857">
              <a:off x="19124" y="2595149"/>
              <a:ext cx="2664296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křemičitý písek</a:t>
              </a:r>
            </a:p>
          </p:txBody>
        </p:sp>
        <p:sp>
          <p:nvSpPr>
            <p:cNvPr id="14349" name="TextovéPole 5"/>
            <p:cNvSpPr txBox="1">
              <a:spLocks noChangeArrowheads="1"/>
            </p:cNvSpPr>
            <p:nvPr/>
          </p:nvSpPr>
          <p:spPr bwMode="auto">
            <a:xfrm rot="1087568">
              <a:off x="1650448" y="2444236"/>
              <a:ext cx="16561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vápenec</a:t>
              </a:r>
            </a:p>
          </p:txBody>
        </p:sp>
        <p:sp>
          <p:nvSpPr>
            <p:cNvPr id="14350" name="TextovéPole 6"/>
            <p:cNvSpPr txBox="1">
              <a:spLocks noChangeArrowheads="1"/>
            </p:cNvSpPr>
            <p:nvPr/>
          </p:nvSpPr>
          <p:spPr bwMode="auto">
            <a:xfrm rot="-1282160">
              <a:off x="972671" y="3149740"/>
              <a:ext cx="2448272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skleněné střepy</a:t>
              </a:r>
            </a:p>
          </p:txBody>
        </p:sp>
        <p:sp>
          <p:nvSpPr>
            <p:cNvPr id="14351" name="TextovéPole 7"/>
            <p:cNvSpPr txBox="1">
              <a:spLocks noChangeArrowheads="1"/>
            </p:cNvSpPr>
            <p:nvPr/>
          </p:nvSpPr>
          <p:spPr bwMode="auto">
            <a:xfrm rot="1930709">
              <a:off x="1768980" y="4144235"/>
              <a:ext cx="1656184" cy="4616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soda</a:t>
              </a:r>
            </a:p>
          </p:txBody>
        </p:sp>
        <p:sp>
          <p:nvSpPr>
            <p:cNvPr id="10" name="Ovál 9"/>
            <p:cNvSpPr/>
            <p:nvPr/>
          </p:nvSpPr>
          <p:spPr>
            <a:xfrm>
              <a:off x="381147" y="1862100"/>
              <a:ext cx="2994791" cy="2881047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3" name="Skupina 12"/>
          <p:cNvGrpSpPr>
            <a:grpSpLocks/>
          </p:cNvGrpSpPr>
          <p:nvPr/>
        </p:nvGrpSpPr>
        <p:grpSpPr bwMode="auto">
          <a:xfrm>
            <a:off x="3851275" y="3402013"/>
            <a:ext cx="2449513" cy="1466850"/>
            <a:chOff x="3491880" y="3114014"/>
            <a:chExt cx="2448272" cy="1467114"/>
          </a:xfrm>
        </p:grpSpPr>
        <p:sp>
          <p:nvSpPr>
            <p:cNvPr id="14346" name="TextovéPole 4"/>
            <p:cNvSpPr txBox="1">
              <a:spLocks noChangeArrowheads="1"/>
            </p:cNvSpPr>
            <p:nvPr/>
          </p:nvSpPr>
          <p:spPr bwMode="auto">
            <a:xfrm>
              <a:off x="3995936" y="3179828"/>
              <a:ext cx="1944216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tavení a </a:t>
              </a:r>
            </a:p>
            <a:p>
              <a:r>
                <a:rPr lang="cs-CZ" sz="2400">
                  <a:latin typeface="Calibri" pitchFamily="34" charset="0"/>
                </a:rPr>
                <a:t>rozpojování</a:t>
              </a:r>
            </a:p>
            <a:p>
              <a:r>
                <a:rPr lang="cs-CZ" sz="2400">
                  <a:latin typeface="Calibri" pitchFamily="34" charset="0"/>
                </a:rPr>
                <a:t>na vlákna</a:t>
              </a:r>
            </a:p>
          </p:txBody>
        </p:sp>
        <p:sp>
          <p:nvSpPr>
            <p:cNvPr id="11" name="Ovál 10"/>
            <p:cNvSpPr/>
            <p:nvPr/>
          </p:nvSpPr>
          <p:spPr>
            <a:xfrm>
              <a:off x="3491880" y="3114014"/>
              <a:ext cx="2448272" cy="1467114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4" name="Skupina 13"/>
          <p:cNvGrpSpPr>
            <a:grpSpLocks/>
          </p:cNvGrpSpPr>
          <p:nvPr/>
        </p:nvGrpSpPr>
        <p:grpSpPr bwMode="auto">
          <a:xfrm>
            <a:off x="6804025" y="4375150"/>
            <a:ext cx="1944688" cy="1341438"/>
            <a:chOff x="6372200" y="2924944"/>
            <a:chExt cx="1944216" cy="1411119"/>
          </a:xfrm>
        </p:grpSpPr>
        <p:sp>
          <p:nvSpPr>
            <p:cNvPr id="14344" name="TextovéPole 8"/>
            <p:cNvSpPr txBox="1">
              <a:spLocks noChangeArrowheads="1"/>
            </p:cNvSpPr>
            <p:nvPr/>
          </p:nvSpPr>
          <p:spPr bwMode="auto">
            <a:xfrm>
              <a:off x="6548176" y="3136543"/>
              <a:ext cx="1656184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stmelování pryskyřicí</a:t>
              </a:r>
            </a:p>
          </p:txBody>
        </p:sp>
        <p:sp>
          <p:nvSpPr>
            <p:cNvPr id="12" name="Ovál 11"/>
            <p:cNvSpPr/>
            <p:nvPr/>
          </p:nvSpPr>
          <p:spPr>
            <a:xfrm>
              <a:off x="6372200" y="2924944"/>
              <a:ext cx="1944216" cy="1411119"/>
            </a:xfrm>
            <a:prstGeom prst="ellipse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sp>
        <p:nvSpPr>
          <p:cNvPr id="16" name="Dvojitá šipka 15"/>
          <p:cNvSpPr/>
          <p:nvPr/>
        </p:nvSpPr>
        <p:spPr>
          <a:xfrm rot="1314326">
            <a:off x="3302000" y="3503613"/>
            <a:ext cx="523875" cy="628650"/>
          </a:xfrm>
          <a:prstGeom prst="chevro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Dvojitá šipka 16"/>
          <p:cNvSpPr/>
          <p:nvPr/>
        </p:nvSpPr>
        <p:spPr>
          <a:xfrm rot="1314326">
            <a:off x="6251575" y="4298950"/>
            <a:ext cx="523875" cy="627063"/>
          </a:xfrm>
          <a:prstGeom prst="chevro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468313" y="476250"/>
            <a:ext cx="8229600" cy="5545138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b="1" smtClean="0">
                <a:solidFill>
                  <a:srgbClr val="FF0000"/>
                </a:solidFill>
              </a:rPr>
              <a:t>Vlastnosti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b="1" smtClean="0">
                <a:solidFill>
                  <a:srgbClr val="FF0000"/>
                </a:solidFill>
              </a:rPr>
              <a:t>	</a:t>
            </a:r>
            <a:r>
              <a:rPr lang="cs-CZ" sz="2800" smtClean="0"/>
              <a:t>malá tepelná vodivost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b="1" smtClean="0">
                <a:solidFill>
                  <a:srgbClr val="FF0000"/>
                </a:solidFill>
              </a:rPr>
              <a:t>	</a:t>
            </a:r>
            <a:r>
              <a:rPr lang="cs-CZ" sz="2800" smtClean="0"/>
              <a:t>nehořlavé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dobře prodyšné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odolné houbám a škůdcům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cs-CZ" sz="2800" smtClean="0"/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energeticky náročnější výroba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uvolňování polétavých vláken při montáži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nevhodné do vlhkého prostředí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smtClean="0"/>
              <a:t>	</a:t>
            </a:r>
          </a:p>
        </p:txBody>
      </p:sp>
      <p:grpSp>
        <p:nvGrpSpPr>
          <p:cNvPr id="15363" name="Skupina 2"/>
          <p:cNvGrpSpPr>
            <a:grpSpLocks/>
          </p:cNvGrpSpPr>
          <p:nvPr/>
        </p:nvGrpSpPr>
        <p:grpSpPr bwMode="auto">
          <a:xfrm>
            <a:off x="900113" y="1052513"/>
            <a:ext cx="327025" cy="1512887"/>
            <a:chOff x="899592" y="1052513"/>
            <a:chExt cx="327546" cy="1512886"/>
          </a:xfrm>
        </p:grpSpPr>
        <p:sp>
          <p:nvSpPr>
            <p:cNvPr id="4" name="Plus 3"/>
            <p:cNvSpPr/>
            <p:nvPr/>
          </p:nvSpPr>
          <p:spPr>
            <a:xfrm>
              <a:off x="899592" y="1052513"/>
              <a:ext cx="287795" cy="288925"/>
            </a:xfrm>
            <a:prstGeom prst="mathPl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5" name="Plus 4"/>
            <p:cNvSpPr/>
            <p:nvPr/>
          </p:nvSpPr>
          <p:spPr>
            <a:xfrm>
              <a:off x="913902" y="1412875"/>
              <a:ext cx="289385" cy="287338"/>
            </a:xfrm>
            <a:prstGeom prst="mathPl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6" name="Plus 5"/>
            <p:cNvSpPr/>
            <p:nvPr/>
          </p:nvSpPr>
          <p:spPr>
            <a:xfrm>
              <a:off x="913902" y="1844674"/>
              <a:ext cx="289385" cy="288925"/>
            </a:xfrm>
            <a:prstGeom prst="mathPl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7" name="Plus 6"/>
            <p:cNvSpPr/>
            <p:nvPr/>
          </p:nvSpPr>
          <p:spPr>
            <a:xfrm>
              <a:off x="937753" y="2276474"/>
              <a:ext cx="289385" cy="288925"/>
            </a:xfrm>
            <a:prstGeom prst="mathPl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  <p:grpSp>
        <p:nvGrpSpPr>
          <p:cNvPr id="15364" name="Skupina 7"/>
          <p:cNvGrpSpPr>
            <a:grpSpLocks/>
          </p:cNvGrpSpPr>
          <p:nvPr/>
        </p:nvGrpSpPr>
        <p:grpSpPr bwMode="auto">
          <a:xfrm>
            <a:off x="968375" y="3170238"/>
            <a:ext cx="238125" cy="1195387"/>
            <a:chOff x="968439" y="2738438"/>
            <a:chExt cx="238111" cy="1195387"/>
          </a:xfrm>
        </p:grpSpPr>
        <p:sp>
          <p:nvSpPr>
            <p:cNvPr id="9" name="Minus 8"/>
            <p:cNvSpPr/>
            <p:nvPr/>
          </p:nvSpPr>
          <p:spPr>
            <a:xfrm>
              <a:off x="971614" y="2738438"/>
              <a:ext cx="234936" cy="360362"/>
            </a:xfrm>
            <a:prstGeom prst="mathMin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0" name="Minus 9"/>
            <p:cNvSpPr/>
            <p:nvPr/>
          </p:nvSpPr>
          <p:spPr>
            <a:xfrm>
              <a:off x="968439" y="3141663"/>
              <a:ext cx="234936" cy="358775"/>
            </a:xfrm>
            <a:prstGeom prst="mathMin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  <p:sp>
          <p:nvSpPr>
            <p:cNvPr id="11" name="Minus 10"/>
            <p:cNvSpPr/>
            <p:nvPr/>
          </p:nvSpPr>
          <p:spPr>
            <a:xfrm>
              <a:off x="968439" y="3573463"/>
              <a:ext cx="234936" cy="360362"/>
            </a:xfrm>
            <a:prstGeom prst="mathMinus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cs-CZ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3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3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36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539750" y="404813"/>
            <a:ext cx="8229600" cy="5545137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b="1" smtClean="0">
                <a:solidFill>
                  <a:srgbClr val="FF0000"/>
                </a:solidFill>
              </a:rPr>
              <a:t>Výrobky a použití</a:t>
            </a:r>
          </a:p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endParaRPr lang="cs-CZ" sz="2800" b="1" smtClean="0">
              <a:solidFill>
                <a:srgbClr val="FF0000"/>
              </a:solidFill>
            </a:endParaRPr>
          </a:p>
        </p:txBody>
      </p:sp>
      <p:grpSp>
        <p:nvGrpSpPr>
          <p:cNvPr id="16387" name="Skupina 2"/>
          <p:cNvGrpSpPr>
            <a:grpSpLocks/>
          </p:cNvGrpSpPr>
          <p:nvPr/>
        </p:nvGrpSpPr>
        <p:grpSpPr bwMode="auto">
          <a:xfrm>
            <a:off x="593725" y="1185863"/>
            <a:ext cx="4338638" cy="1368425"/>
            <a:chOff x="593725" y="1185862"/>
            <a:chExt cx="4338638" cy="1368425"/>
          </a:xfrm>
        </p:grpSpPr>
        <p:pic>
          <p:nvPicPr>
            <p:cNvPr id="16409" name="Picture 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93725" y="1185862"/>
              <a:ext cx="2052638" cy="1368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390" name="TextovéPole 3"/>
            <p:cNvSpPr txBox="1">
              <a:spLocks noChangeArrowheads="1"/>
            </p:cNvSpPr>
            <p:nvPr/>
          </p:nvSpPr>
          <p:spPr bwMode="auto">
            <a:xfrm>
              <a:off x="2916238" y="1412874"/>
              <a:ext cx="2016125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cs-CZ" sz="2400" dirty="0">
                  <a:latin typeface="+mj-lt"/>
                </a:rPr>
                <a:t>role (rohože)</a:t>
              </a:r>
            </a:p>
          </p:txBody>
        </p:sp>
      </p:grpSp>
      <p:grpSp>
        <p:nvGrpSpPr>
          <p:cNvPr id="16388" name="Skupina 3"/>
          <p:cNvGrpSpPr>
            <a:grpSpLocks/>
          </p:cNvGrpSpPr>
          <p:nvPr/>
        </p:nvGrpSpPr>
        <p:grpSpPr bwMode="auto">
          <a:xfrm>
            <a:off x="539750" y="2997200"/>
            <a:ext cx="3348038" cy="1439863"/>
            <a:chOff x="539750" y="2997200"/>
            <a:chExt cx="3348038" cy="1439863"/>
          </a:xfrm>
        </p:grpSpPr>
        <p:pic>
          <p:nvPicPr>
            <p:cNvPr id="16407" name="Picture 5" descr="http://www.ecose.cz/ftp/images/product/thumbs/ki-gmw_slabs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39750" y="2997200"/>
              <a:ext cx="2160588" cy="1439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408" name="TextovéPole 6"/>
            <p:cNvSpPr txBox="1">
              <a:spLocks noChangeArrowheads="1"/>
            </p:cNvSpPr>
            <p:nvPr/>
          </p:nvSpPr>
          <p:spPr bwMode="auto">
            <a:xfrm>
              <a:off x="2987675" y="3532188"/>
              <a:ext cx="900113" cy="4619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desky</a:t>
              </a:r>
            </a:p>
          </p:txBody>
        </p:sp>
      </p:grpSp>
      <p:grpSp>
        <p:nvGrpSpPr>
          <p:cNvPr id="16389" name="Skupina 4"/>
          <p:cNvGrpSpPr>
            <a:grpSpLocks/>
          </p:cNvGrpSpPr>
          <p:nvPr/>
        </p:nvGrpSpPr>
        <p:grpSpPr bwMode="auto">
          <a:xfrm>
            <a:off x="539750" y="4797425"/>
            <a:ext cx="4356100" cy="1439863"/>
            <a:chOff x="539750" y="4797425"/>
            <a:chExt cx="4356100" cy="1439863"/>
          </a:xfrm>
        </p:grpSpPr>
        <p:pic>
          <p:nvPicPr>
            <p:cNvPr id="16405" name="Picture 7" descr="http://www.ecose.cz/ftp/images/product/blowing-wool/thumbs/supafil_loft045.jp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39750" y="4797425"/>
              <a:ext cx="2160588" cy="14398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406" name="TextovéPole 7"/>
            <p:cNvSpPr txBox="1">
              <a:spLocks noChangeArrowheads="1"/>
            </p:cNvSpPr>
            <p:nvPr/>
          </p:nvSpPr>
          <p:spPr bwMode="auto">
            <a:xfrm>
              <a:off x="2951163" y="5480050"/>
              <a:ext cx="1944687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cs-CZ" sz="2400">
                  <a:latin typeface="Calibri" pitchFamily="34" charset="0"/>
                </a:rPr>
                <a:t>volně sypané</a:t>
              </a:r>
            </a:p>
          </p:txBody>
        </p:sp>
      </p:grpSp>
      <p:graphicFrame>
        <p:nvGraphicFramePr>
          <p:cNvPr id="16420" name="Group 36"/>
          <p:cNvGraphicFramePr>
            <a:graphicFrameLocks noGrp="1"/>
          </p:cNvGraphicFramePr>
          <p:nvPr/>
        </p:nvGraphicFramePr>
        <p:xfrm>
          <a:off x="5003800" y="1268413"/>
          <a:ext cx="3600450" cy="14630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600450"/>
              </a:tblGrid>
              <a:tr h="350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šikmé střechy, stropy, příčky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komprimované balení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cs-CZ" sz="1800" u="none" strike="noStrike" cap="none" normalizeH="0" baseline="0" smtClean="0">
                          <a:ln>
                            <a:noFill/>
                          </a:ln>
                          <a:effectLst/>
                        </a:rPr>
                        <a:t> malý prořez</a:t>
                      </a:r>
                      <a:endParaRPr kumimoji="0" 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Char char="•"/>
                        <a:tabLst/>
                      </a:pP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cs-CZ" sz="18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Symbol" pitchFamily="18" charset="2"/>
                        </a:rPr>
                        <a:t> = 0,032 – 0,039 W/</a:t>
                      </a:r>
                      <a:r>
                        <a:rPr kumimoji="0" lang="cs-CZ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sym typeface="Symbol" pitchFamily="18" charset="2"/>
                        </a:rPr>
                        <a:t>m.K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graphicFrame>
        <p:nvGraphicFramePr>
          <p:cNvPr id="16429" name="Group 45"/>
          <p:cNvGraphicFramePr>
            <a:graphicFrameLocks noGrp="1"/>
          </p:cNvGraphicFramePr>
          <p:nvPr/>
        </p:nvGraphicFramePr>
        <p:xfrm>
          <a:off x="5003800" y="3009900"/>
          <a:ext cx="3529013" cy="185928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529013"/>
              </a:tblGrid>
              <a:tr h="371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podhledy, příčky, provětrávané fasády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71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jednoduchá manipulace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71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Symbol" pitchFamily="18" charset="2"/>
                        </a:rPr>
                        <a:t> = 0,032 – 0,039 W/</a:t>
                      </a:r>
                      <a:r>
                        <a:rPr kumimoji="0" lang="cs-CZ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sym typeface="Symbol" pitchFamily="18" charset="2"/>
                        </a:rPr>
                        <a:t>m.K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</a:tr>
              <a:tr h="29946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  <p:graphicFrame>
        <p:nvGraphicFramePr>
          <p:cNvPr id="16432" name="Group 48"/>
          <p:cNvGraphicFramePr>
            <a:graphicFrameLocks noGrp="1"/>
          </p:cNvGraphicFramePr>
          <p:nvPr/>
        </p:nvGraphicFramePr>
        <p:xfrm>
          <a:off x="5003800" y="5038725"/>
          <a:ext cx="3529013" cy="155860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3529013"/>
              </a:tblGrid>
              <a:tr h="3698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ourier New" pitchFamily="49" charset="0"/>
                        <a:buChar char="o"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stropy (dutiny)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71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ourier New" pitchFamily="49" charset="0"/>
                        <a:buChar char="o"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aplikace foukáním  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  <a:tr h="3714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Courier New" pitchFamily="49" charset="0"/>
                        <a:buChar char="o"/>
                        <a:tabLst/>
                      </a:pP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</a:rPr>
                        <a:t> </a:t>
                      </a:r>
                      <a:r>
                        <a:rPr kumimoji="0" lang="cs-CZ" sz="2000" u="none" strike="noStrike" cap="none" normalizeH="0" baseline="0" dirty="0" smtClean="0">
                          <a:ln>
                            <a:noFill/>
                          </a:ln>
                          <a:effectLst/>
                          <a:sym typeface="Symbol" pitchFamily="18" charset="2"/>
                        </a:rPr>
                        <a:t> = 0,045 W/</a:t>
                      </a:r>
                      <a:r>
                        <a:rPr kumimoji="0" lang="cs-CZ" sz="2000" u="none" strike="noStrike" cap="none" normalizeH="0" baseline="0" dirty="0" err="1" smtClean="0">
                          <a:ln>
                            <a:noFill/>
                          </a:ln>
                          <a:effectLst/>
                          <a:sym typeface="Symbol" pitchFamily="18" charset="2"/>
                        </a:rPr>
                        <a:t>m.K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  <a:sym typeface="Symbol" pitchFamily="18" charset="2"/>
                      </a:endParaRPr>
                    </a:p>
                  </a:txBody>
                  <a:tcPr horzOverflow="overflow"/>
                </a:tc>
              </a:tr>
              <a:tr h="369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grpSp>
        <p:nvGrpSpPr>
          <p:cNvPr id="17410" name="Skupina 2"/>
          <p:cNvGrpSpPr>
            <a:grpSpLocks/>
          </p:cNvGrpSpPr>
          <p:nvPr/>
        </p:nvGrpSpPr>
        <p:grpSpPr bwMode="auto">
          <a:xfrm>
            <a:off x="0" y="620713"/>
            <a:ext cx="9144000" cy="5664200"/>
            <a:chOff x="0" y="620713"/>
            <a:chExt cx="9144000" cy="5664200"/>
          </a:xfrm>
        </p:grpSpPr>
        <p:pic>
          <p:nvPicPr>
            <p:cNvPr id="17411" name="Picture 4" descr="naturdom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620713"/>
              <a:ext cx="9144000" cy="5664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412" name="Text Box 6"/>
            <p:cNvSpPr txBox="1">
              <a:spLocks noChangeArrowheads="1"/>
            </p:cNvSpPr>
            <p:nvPr/>
          </p:nvSpPr>
          <p:spPr bwMode="auto">
            <a:xfrm>
              <a:off x="250825" y="1484313"/>
              <a:ext cx="208915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cs-CZ" sz="2400">
                  <a:solidFill>
                    <a:schemeClr val="hlink"/>
                  </a:solidFill>
                </a:rPr>
                <a:t>šikmá střecha</a:t>
              </a:r>
            </a:p>
          </p:txBody>
        </p:sp>
        <p:sp>
          <p:nvSpPr>
            <p:cNvPr id="17413" name="Text Box 7"/>
            <p:cNvSpPr txBox="1">
              <a:spLocks noChangeArrowheads="1"/>
            </p:cNvSpPr>
            <p:nvPr/>
          </p:nvSpPr>
          <p:spPr bwMode="auto">
            <a:xfrm>
              <a:off x="539750" y="2565400"/>
              <a:ext cx="187166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cs-CZ" sz="2400">
                  <a:solidFill>
                    <a:schemeClr val="hlink"/>
                  </a:solidFill>
                </a:rPr>
                <a:t>strop</a:t>
              </a:r>
            </a:p>
          </p:txBody>
        </p:sp>
        <p:sp>
          <p:nvSpPr>
            <p:cNvPr id="17414" name="Text Box 8"/>
            <p:cNvSpPr txBox="1">
              <a:spLocks noChangeArrowheads="1"/>
            </p:cNvSpPr>
            <p:nvPr/>
          </p:nvSpPr>
          <p:spPr bwMode="auto">
            <a:xfrm>
              <a:off x="0" y="3789363"/>
              <a:ext cx="241141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cs-CZ" sz="2400">
                  <a:solidFill>
                    <a:schemeClr val="hlink"/>
                  </a:solidFill>
                </a:rPr>
                <a:t>obvodová stěna</a:t>
              </a:r>
            </a:p>
          </p:txBody>
        </p:sp>
        <p:sp>
          <p:nvSpPr>
            <p:cNvPr id="17415" name="Text Box 9"/>
            <p:cNvSpPr txBox="1">
              <a:spLocks noChangeArrowheads="1"/>
            </p:cNvSpPr>
            <p:nvPr/>
          </p:nvSpPr>
          <p:spPr bwMode="auto">
            <a:xfrm>
              <a:off x="539750" y="4581525"/>
              <a:ext cx="1871663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r">
                <a:spcBef>
                  <a:spcPct val="50000"/>
                </a:spcBef>
              </a:pPr>
              <a:r>
                <a:rPr lang="cs-CZ" sz="2400">
                  <a:solidFill>
                    <a:schemeClr val="hlink"/>
                  </a:solidFill>
                </a:rPr>
                <a:t>příčka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468313" y="476250"/>
            <a:ext cx="8229600" cy="5545138"/>
          </a:xfrm>
        </p:spPr>
        <p:txBody>
          <a:bodyPr/>
          <a:lstStyle/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Izolace z pěnového skla</a:t>
            </a:r>
          </a:p>
          <a:p>
            <a:pPr marL="363538" indent="0" eaLnBrk="1" hangingPunct="1">
              <a:spcBef>
                <a:spcPct val="0"/>
              </a:spcBef>
              <a:buFont typeface="Arial" charset="0"/>
              <a:buAutoNum type="alphaLcPeriod"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 desky z pěnového skla </a:t>
            </a:r>
            <a:r>
              <a:rPr lang="cs-CZ" sz="2800" dirty="0" smtClean="0"/>
              <a:t>(FOAMGLAS, REFAGLASS)</a:t>
            </a:r>
            <a:r>
              <a:rPr lang="cs-CZ" sz="2800" b="1" dirty="0" smtClean="0"/>
              <a:t> </a:t>
            </a:r>
          </a:p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/>
              <a:t>Výroba</a:t>
            </a:r>
            <a:r>
              <a:rPr lang="cs-CZ" sz="2800" dirty="0" smtClean="0"/>
              <a:t>: speciální </a:t>
            </a:r>
            <a:r>
              <a:rPr lang="cs-CZ" sz="2800" dirty="0" err="1" smtClean="0"/>
              <a:t>aluminio</a:t>
            </a:r>
            <a:r>
              <a:rPr lang="cs-CZ" sz="2800" dirty="0" smtClean="0"/>
              <a:t>-silikátové sklo se  rozemele na prášek s přidáním uhlíkového prachu, směs se rozprostře do forem a po zahřátí se její objem zvětší až 20x.</a:t>
            </a:r>
          </a:p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dirty="0" smtClean="0"/>
          </a:p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/>
              <a:t>Vlastnosti:</a:t>
            </a:r>
            <a:r>
              <a:rPr lang="cs-CZ" sz="2800" dirty="0" smtClean="0"/>
              <a:t> 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vodotěsné i parotěsné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nehořlavé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pevnost v tlaku 0,7 – 1,6 </a:t>
            </a:r>
            <a:r>
              <a:rPr lang="cs-CZ" sz="2800" dirty="0" err="1" smtClean="0"/>
              <a:t>Mpa</a:t>
            </a:r>
            <a:endParaRPr lang="cs-CZ" sz="2800" dirty="0" smtClean="0"/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biologicky i chemicky odolné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šetrné k životnímu prostředí, recyklovatelné	</a:t>
            </a:r>
            <a:r>
              <a:rPr lang="cs-CZ" sz="2800" dirty="0" smtClean="0">
                <a:solidFill>
                  <a:srgbClr val="FF0000"/>
                </a:solidFill>
              </a:rPr>
              <a:t>		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43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43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43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43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43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19458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476250"/>
            <a:ext cx="8229600" cy="3457575"/>
          </a:xfrm>
        </p:spPr>
        <p:txBody>
          <a:bodyPr/>
          <a:lstStyle/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Izolace z pěnového skla</a:t>
            </a:r>
            <a:endParaRPr lang="cs-CZ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63538" indent="0" eaLnBrk="1" hangingPunct="1">
              <a:spcBef>
                <a:spcPct val="0"/>
              </a:spcBef>
              <a:buFont typeface="Arial" charset="0"/>
              <a:buAutoNum type="alphaLcPeriod"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 desky z pěnového skla </a:t>
            </a:r>
            <a:r>
              <a:rPr lang="cs-CZ" sz="2800" dirty="0" smtClean="0"/>
              <a:t>(FOAMGLAS, REFAGLASS)</a:t>
            </a:r>
            <a:endParaRPr lang="cs-CZ" sz="2800" b="1" dirty="0" smtClean="0"/>
          </a:p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  <a:p>
            <a:pPr marL="363538" indent="0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/>
              <a:t>Výrobky a použití:</a:t>
            </a:r>
            <a:r>
              <a:rPr lang="cs-CZ" sz="2800" dirty="0" smtClean="0">
                <a:solidFill>
                  <a:srgbClr val="FF0000"/>
                </a:solidFill>
              </a:rPr>
              <a:t>	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izolace podlah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izolace provětrávaných fasád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izolace chladírenských a mrazírenských zařízení</a:t>
            </a:r>
          </a:p>
          <a:p>
            <a:pPr marL="363538" indent="0" eaLnBrk="1" hangingPunct="1">
              <a:spcBef>
                <a:spcPct val="0"/>
              </a:spcBef>
              <a:defRPr/>
            </a:pPr>
            <a:r>
              <a:rPr lang="cs-CZ" sz="2800" dirty="0" smtClean="0"/>
              <a:t> izolace pojezdných střech</a:t>
            </a:r>
            <a:r>
              <a:rPr lang="cs-CZ" sz="2800" dirty="0" smtClean="0">
                <a:solidFill>
                  <a:srgbClr val="FF0000"/>
                </a:solidFill>
              </a:rPr>
              <a:t>		</a:t>
            </a:r>
          </a:p>
        </p:txBody>
      </p:sp>
      <p:pic>
        <p:nvPicPr>
          <p:cNvPr id="19459" name="Picture 5" descr="FOAMGLAS Slab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149725"/>
            <a:ext cx="3311525" cy="1911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971550" y="6021388"/>
            <a:ext cx="38877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deska Foamglas bez povrchové úpravy</a:t>
            </a:r>
          </a:p>
        </p:txBody>
      </p:sp>
      <p:pic>
        <p:nvPicPr>
          <p:cNvPr id="19461" name="Picture 8" descr="FOAMGLAS Boar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9338" y="4149725"/>
            <a:ext cx="2736850" cy="18351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9462" name="Text Box 9"/>
          <p:cNvSpPr txBox="1">
            <a:spLocks noChangeArrowheads="1"/>
          </p:cNvSpPr>
          <p:nvPr/>
        </p:nvSpPr>
        <p:spPr bwMode="auto">
          <a:xfrm>
            <a:off x="4787900" y="6021388"/>
            <a:ext cx="34575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deska Foamglas s povrchovou úpravou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476250"/>
            <a:ext cx="8351837" cy="3457575"/>
          </a:xfrm>
        </p:spPr>
        <p:txBody>
          <a:bodyPr/>
          <a:lstStyle/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Izolace z pěnového skla</a:t>
            </a:r>
            <a:endParaRPr lang="cs-CZ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15875" eaLnBrk="1" hangingPunct="1">
              <a:spcBef>
                <a:spcPct val="0"/>
              </a:spcBef>
              <a:buFont typeface="Arial" charset="0"/>
              <a:buAutoNum type="alphaLcPeriod" startAt="2"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pěnové sklo granulované </a:t>
            </a:r>
            <a:r>
              <a:rPr lang="cs-CZ" sz="2800" dirty="0" smtClean="0"/>
              <a:t>(GEOCELL) </a:t>
            </a:r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  <a:p>
            <a:pPr marL="0" indent="15875">
              <a:buFont typeface="Arial" charset="0"/>
              <a:buNone/>
              <a:defRPr/>
            </a:pPr>
            <a:r>
              <a:rPr lang="cs-CZ" sz="2800" b="1" dirty="0" smtClean="0"/>
              <a:t>Výroba: </a:t>
            </a:r>
            <a:r>
              <a:rPr lang="cs-CZ" sz="2800" dirty="0" smtClean="0"/>
              <a:t>Pěnové sklo </a:t>
            </a:r>
            <a:r>
              <a:rPr lang="cs-CZ" sz="2800" dirty="0" err="1" smtClean="0"/>
              <a:t>geoCell</a:t>
            </a:r>
            <a:r>
              <a:rPr lang="cs-CZ" sz="2800" dirty="0" smtClean="0"/>
              <a:t> se vyrábí ze starého skla. Toto staré sklo se pomele a smíchá s přísadami. V moderních průběžných pecích vznikne při procesu kynutí z rozemleté moučky ze starého skla při teplotách okolo 900</a:t>
            </a:r>
            <a:r>
              <a:rPr lang="cs-CZ" sz="2800" baseline="30000" dirty="0" smtClean="0"/>
              <a:t>o</a:t>
            </a:r>
            <a:r>
              <a:rPr lang="cs-CZ" sz="2800" dirty="0" smtClean="0"/>
              <a:t>C pěnové sklo. </a:t>
            </a:r>
          </a:p>
          <a:p>
            <a:pPr marL="0" indent="15875">
              <a:buFont typeface="Arial" charset="0"/>
              <a:buNone/>
              <a:defRPr/>
            </a:pPr>
            <a:endParaRPr lang="cs-CZ" sz="2800" dirty="0" smtClean="0"/>
          </a:p>
          <a:p>
            <a:pPr marL="0" indent="15875">
              <a:buFont typeface="Arial" charset="0"/>
              <a:buNone/>
              <a:defRPr/>
            </a:pPr>
            <a:r>
              <a:rPr lang="cs-CZ" sz="2800" dirty="0" smtClean="0"/>
              <a:t>„Koláč“ z pěnového skla se ochladí a rozláme na úlomky o velikosti 0-60 mm, tak vznikne náš standardní materiál pro izolaci pod základovou desku. </a:t>
            </a:r>
            <a:r>
              <a:rPr lang="cs-CZ" sz="2800" dirty="0" smtClean="0">
                <a:solidFill>
                  <a:srgbClr val="FF0000"/>
                </a:solidFill>
              </a:rPr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48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476250"/>
            <a:ext cx="8351837" cy="3457575"/>
          </a:xfrm>
        </p:spPr>
        <p:txBody>
          <a:bodyPr/>
          <a:lstStyle/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Izolace z pěnového skla</a:t>
            </a:r>
            <a:endParaRPr lang="cs-CZ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15875" eaLnBrk="1" hangingPunct="1">
              <a:spcBef>
                <a:spcPct val="0"/>
              </a:spcBef>
              <a:buFont typeface="Arial" charset="0"/>
              <a:buAutoNum type="alphaLcPeriod" startAt="2"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pěnové sklo granulované </a:t>
            </a:r>
            <a:r>
              <a:rPr lang="cs-CZ" sz="2800" dirty="0" smtClean="0"/>
              <a:t>(GEOCELL, REFAGLASS)</a:t>
            </a:r>
          </a:p>
          <a:p>
            <a:pPr marL="0" indent="15875" eaLnBrk="1" hangingPunct="1">
              <a:spcBef>
                <a:spcPct val="0"/>
              </a:spcBef>
              <a:buFont typeface="Arial" charset="0"/>
              <a:buAutoNum type="alphaLcPeriod" startAt="2"/>
              <a:defRPr/>
            </a:pPr>
            <a:endParaRPr lang="cs-CZ" sz="2800" dirty="0" smtClean="0"/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/>
              <a:t>Vlastnosti:</a:t>
            </a:r>
            <a:r>
              <a:rPr lang="cs-CZ" sz="2800" dirty="0" smtClean="0"/>
              <a:t> </a:t>
            </a:r>
          </a:p>
          <a:p>
            <a:pPr marL="0" indent="15875" eaLnBrk="1" hangingPunct="1">
              <a:spcBef>
                <a:spcPct val="0"/>
              </a:spcBef>
              <a:defRPr/>
            </a:pPr>
            <a:r>
              <a:rPr lang="cs-CZ" sz="2800" dirty="0" smtClean="0"/>
              <a:t> </a:t>
            </a:r>
            <a:r>
              <a:rPr lang="cs-CZ" sz="2800" dirty="0" smtClean="0">
                <a:sym typeface="Symbol" pitchFamily="18" charset="2"/>
              </a:rPr>
              <a:t> = 0,08 W/</a:t>
            </a:r>
            <a:r>
              <a:rPr lang="cs-CZ" sz="2800" dirty="0" err="1" smtClean="0">
                <a:sym typeface="Symbol" pitchFamily="18" charset="2"/>
              </a:rPr>
              <a:t>m.K</a:t>
            </a:r>
            <a:endParaRPr lang="cs-CZ" sz="2800" dirty="0" smtClean="0">
              <a:sym typeface="Symbol" pitchFamily="18" charset="2"/>
            </a:endParaRPr>
          </a:p>
          <a:p>
            <a:pPr marL="0" indent="15875" eaLnBrk="1" hangingPunct="1">
              <a:spcBef>
                <a:spcPct val="0"/>
              </a:spcBef>
              <a:defRPr/>
            </a:pPr>
            <a:r>
              <a:rPr lang="cs-CZ" sz="2800" dirty="0" smtClean="0">
                <a:sym typeface="Symbol" pitchFamily="18" charset="2"/>
              </a:rPr>
              <a:t> </a:t>
            </a:r>
            <a:r>
              <a:rPr lang="cs-CZ" dirty="0" smtClean="0">
                <a:sym typeface="Symbol" pitchFamily="18" charset="2"/>
              </a:rPr>
              <a:t>vysoké pevnosti v tlaku </a:t>
            </a:r>
          </a:p>
          <a:p>
            <a:pPr marL="0" indent="15875" eaLnBrk="1" hangingPunct="1">
              <a:spcBef>
                <a:spcPct val="0"/>
              </a:spcBef>
              <a:defRPr/>
            </a:pPr>
            <a:r>
              <a:rPr lang="cs-CZ" dirty="0" smtClean="0">
                <a:sym typeface="Symbol" pitchFamily="18" charset="2"/>
              </a:rPr>
              <a:t> vnitřní nasákavost 0%, vnější do 10% </a:t>
            </a:r>
          </a:p>
          <a:p>
            <a:pPr marL="0" indent="15875" eaLnBrk="1" hangingPunct="1">
              <a:spcBef>
                <a:spcPct val="0"/>
              </a:spcBef>
              <a:defRPr/>
            </a:pPr>
            <a:r>
              <a:rPr lang="cs-CZ" dirty="0" smtClean="0">
                <a:sym typeface="Symbol" pitchFamily="18" charset="2"/>
              </a:rPr>
              <a:t> nehořlavé</a:t>
            </a:r>
          </a:p>
          <a:p>
            <a:pPr marL="0" indent="15875" eaLnBrk="1" hangingPunct="1">
              <a:spcBef>
                <a:spcPct val="0"/>
              </a:spcBef>
              <a:defRPr/>
            </a:pPr>
            <a:r>
              <a:rPr lang="cs-CZ" dirty="0" smtClean="0">
                <a:sym typeface="Symbol" pitchFamily="18" charset="2"/>
              </a:rPr>
              <a:t> mrazuvzdorné</a:t>
            </a:r>
          </a:p>
          <a:p>
            <a:pPr marL="0" indent="15875" eaLnBrk="1" hangingPunct="1">
              <a:spcBef>
                <a:spcPct val="0"/>
              </a:spcBef>
              <a:defRPr/>
            </a:pPr>
            <a:r>
              <a:rPr lang="cs-CZ" dirty="0" smtClean="0">
                <a:sym typeface="Symbol" pitchFamily="18" charset="2"/>
              </a:rPr>
              <a:t> odolné proti biologickému napadení</a:t>
            </a:r>
            <a:endParaRPr lang="cs-CZ" sz="2800" dirty="0" smtClean="0">
              <a:sym typeface="Symbol" pitchFamily="18" charset="2"/>
            </a:endParaRPr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24578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476250"/>
            <a:ext cx="8351837" cy="1368425"/>
          </a:xfrm>
        </p:spPr>
        <p:txBody>
          <a:bodyPr/>
          <a:lstStyle/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Izolace z pěnového skla</a:t>
            </a:r>
            <a:endParaRPr lang="cs-CZ" sz="28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15875" eaLnBrk="1" hangingPunct="1">
              <a:spcBef>
                <a:spcPct val="0"/>
              </a:spcBef>
              <a:buFont typeface="Arial" charset="0"/>
              <a:buAutoNum type="alphaLcPeriod" startAt="2"/>
              <a:defRPr/>
            </a:pPr>
            <a:r>
              <a:rPr lang="cs-CZ" sz="2800" b="1" dirty="0" smtClean="0">
                <a:solidFill>
                  <a:srgbClr val="FF0000"/>
                </a:solidFill>
              </a:rPr>
              <a:t>pěnové sklo granulované </a:t>
            </a:r>
            <a:r>
              <a:rPr lang="cs-CZ" sz="2800" dirty="0" smtClean="0"/>
              <a:t>(GEOCELL, REFAGLASS)</a:t>
            </a:r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r>
              <a:rPr lang="cs-CZ" sz="2800" b="1" dirty="0" smtClean="0"/>
              <a:t>Použití:</a:t>
            </a:r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  <a:p>
            <a:pPr marL="0" indent="15875" eaLnBrk="1" hangingPunct="1">
              <a:spcBef>
                <a:spcPct val="0"/>
              </a:spcBef>
              <a:buFont typeface="Arial" charset="0"/>
              <a:buNone/>
              <a:defRPr/>
            </a:pPr>
            <a:endParaRPr lang="cs-CZ" sz="2800" b="1" dirty="0" smtClean="0"/>
          </a:p>
        </p:txBody>
      </p:sp>
      <p:pic>
        <p:nvPicPr>
          <p:cNvPr id="24579" name="Picture 5" descr="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1275" y="1412875"/>
            <a:ext cx="4762500" cy="501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6"/>
          <p:cNvSpPr txBox="1">
            <a:spLocks noChangeArrowheads="1"/>
          </p:cNvSpPr>
          <p:nvPr/>
        </p:nvSpPr>
        <p:spPr bwMode="auto">
          <a:xfrm>
            <a:off x="539750" y="3068638"/>
            <a:ext cx="3095625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/>
              <a:t>(1)  vrstva zeminy </a:t>
            </a:r>
          </a:p>
          <a:p>
            <a:pPr>
              <a:spcBef>
                <a:spcPct val="50000"/>
              </a:spcBef>
            </a:pPr>
            <a:r>
              <a:rPr lang="cs-CZ"/>
              <a:t>(2) geotextílie</a:t>
            </a:r>
          </a:p>
          <a:p>
            <a:pPr>
              <a:spcBef>
                <a:spcPct val="50000"/>
              </a:spcBef>
            </a:pPr>
            <a:r>
              <a:rPr lang="cs-CZ"/>
              <a:t>(3) zhutněný geoCell </a:t>
            </a:r>
          </a:p>
          <a:p>
            <a:pPr>
              <a:spcBef>
                <a:spcPct val="50000"/>
              </a:spcBef>
            </a:pPr>
            <a:r>
              <a:rPr lang="cs-CZ"/>
              <a:t>(4) PE-fólie </a:t>
            </a:r>
          </a:p>
          <a:p>
            <a:pPr>
              <a:spcBef>
                <a:spcPct val="50000"/>
              </a:spcBef>
            </a:pPr>
            <a:r>
              <a:rPr lang="cs-CZ"/>
              <a:t>(5) vnější izolace </a:t>
            </a:r>
          </a:p>
          <a:p>
            <a:pPr>
              <a:spcBef>
                <a:spcPct val="50000"/>
              </a:spcBef>
            </a:pPr>
            <a:r>
              <a:rPr lang="cs-CZ"/>
              <a:t>(6) zdivo/stěna </a:t>
            </a:r>
          </a:p>
          <a:p>
            <a:pPr>
              <a:spcBef>
                <a:spcPct val="50000"/>
              </a:spcBef>
            </a:pPr>
            <a:r>
              <a:rPr lang="cs-CZ"/>
              <a:t>(7) základová deska </a:t>
            </a:r>
          </a:p>
          <a:p>
            <a:pPr>
              <a:spcBef>
                <a:spcPct val="50000"/>
              </a:spcBef>
            </a:pPr>
            <a:r>
              <a:rPr lang="cs-CZ"/>
              <a:t>(8) drenážní trouba </a:t>
            </a:r>
          </a:p>
        </p:txBody>
      </p:sp>
      <p:sp>
        <p:nvSpPr>
          <p:cNvPr id="24581" name="Text Box 7"/>
          <p:cNvSpPr txBox="1">
            <a:spLocks noChangeArrowheads="1"/>
          </p:cNvSpPr>
          <p:nvPr/>
        </p:nvSpPr>
        <p:spPr bwMode="auto">
          <a:xfrm>
            <a:off x="539750" y="2349500"/>
            <a:ext cx="32400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/>
              <a:t>Tepelná izolace základové desky: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pic>
        <p:nvPicPr>
          <p:cNvPr id="25602" name="Picture 5" descr="sanierung_rathaus_camburg_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7488237" cy="56165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3" name="Text Box 6"/>
          <p:cNvSpPr txBox="1">
            <a:spLocks noChangeArrowheads="1"/>
          </p:cNvSpPr>
          <p:nvPr/>
        </p:nvSpPr>
        <p:spPr bwMode="auto">
          <a:xfrm>
            <a:off x="468313" y="6237288"/>
            <a:ext cx="6840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/>
              <a:t>sanace podlahy bez základové desky - geoCell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pic>
        <p:nvPicPr>
          <p:cNvPr id="26626" name="Picture 5" descr="st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5" y="381000"/>
            <a:ext cx="7237413" cy="639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6"/>
          <p:cNvSpPr txBox="1">
            <a:spLocks noChangeArrowheads="1"/>
          </p:cNvSpPr>
          <p:nvPr/>
        </p:nvSpPr>
        <p:spPr bwMode="auto">
          <a:xfrm>
            <a:off x="6407150" y="5157788"/>
            <a:ext cx="273685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/>
              <a:t>použití</a:t>
            </a:r>
          </a:p>
          <a:p>
            <a:pPr algn="ctr"/>
            <a:r>
              <a:rPr lang="cs-CZ" sz="2400"/>
              <a:t>„skelného štěrku“ REFAGLASS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pic>
        <p:nvPicPr>
          <p:cNvPr id="27650" name="Picture 5" descr="st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476250"/>
            <a:ext cx="6408738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6805613" y="4221163"/>
            <a:ext cx="19431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/>
              <a:t>pěnové granulované sklo Refaglass ve střešních systémech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pic>
        <p:nvPicPr>
          <p:cNvPr id="28674" name="Picture 5" descr="shutterstock_69187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549275"/>
            <a:ext cx="7353300" cy="489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6950075" y="4314825"/>
            <a:ext cx="1943100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/>
              <a:t>pěnové granulované sklo Refaglass ve střešních systémech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6505575" y="115888"/>
            <a:ext cx="2459038" cy="274637"/>
          </a:xfrm>
        </p:spPr>
        <p:txBody>
          <a:bodyPr rtlCol="0">
            <a:normAutofit fontScale="90000"/>
          </a:bodyPr>
          <a:lstStyle/>
          <a:p>
            <a:pPr algn="r" eaLnBrk="1" fontAlgn="auto" hangingPunct="1">
              <a:spcAft>
                <a:spcPts val="0"/>
              </a:spcAft>
              <a:defRPr/>
            </a:pPr>
            <a:r>
              <a:rPr lang="cs-CZ" sz="1400" dirty="0" smtClean="0"/>
              <a:t>Anorganické tepelné izolace</a:t>
            </a:r>
            <a:endParaRPr lang="cs-CZ" sz="1400" dirty="0"/>
          </a:p>
        </p:txBody>
      </p:sp>
      <p:sp>
        <p:nvSpPr>
          <p:cNvPr id="29698" name="Zástupný symbol pro obsah 2"/>
          <p:cNvSpPr>
            <a:spLocks noGrp="1"/>
          </p:cNvSpPr>
          <p:nvPr>
            <p:ph idx="4294967295"/>
          </p:nvPr>
        </p:nvSpPr>
        <p:spPr>
          <a:xfrm>
            <a:off x="468313" y="476250"/>
            <a:ext cx="8229600" cy="5545138"/>
          </a:xfrm>
        </p:spPr>
        <p:txBody>
          <a:bodyPr/>
          <a:lstStyle/>
          <a:p>
            <a:pPr marL="0" indent="0" eaLnBrk="1" hangingPunct="1">
              <a:spcBef>
                <a:spcPct val="0"/>
              </a:spcBef>
              <a:buFont typeface="Arial" charset="0"/>
              <a:buNone/>
            </a:pPr>
            <a:r>
              <a:rPr lang="cs-CZ" sz="2800" dirty="0" smtClean="0"/>
              <a:t>Zdroje:</a:t>
            </a:r>
          </a:p>
          <a:p>
            <a:pPr marL="0" indent="0" eaLnBrk="1" hangingPunct="1">
              <a:spcBef>
                <a:spcPct val="0"/>
              </a:spcBef>
            </a:pPr>
            <a:r>
              <a:rPr lang="cs-CZ" sz="2400" dirty="0" smtClean="0"/>
              <a:t>   KNAUFINSULATION. </a:t>
            </a:r>
            <a:r>
              <a:rPr lang="cs-CZ" sz="2400" i="1" dirty="0" err="1" smtClean="0"/>
              <a:t>Knaufinsulation</a:t>
            </a:r>
            <a:r>
              <a:rPr lang="cs-CZ" sz="2400" dirty="0" smtClean="0"/>
              <a:t> [online]. [cit. </a:t>
            </a:r>
            <a:r>
              <a:rPr lang="cs-CZ" sz="2400" dirty="0" smtClean="0"/>
              <a:t>16.3.2013</a:t>
            </a:r>
            <a:r>
              <a:rPr lang="cs-CZ" sz="2400" dirty="0" smtClean="0"/>
              <a:t>]. Dostupný na WWW: </a:t>
            </a:r>
            <a:r>
              <a:rPr lang="cs-CZ" sz="2400" dirty="0" smtClean="0">
                <a:hlinkClick r:id="rId2"/>
              </a:rPr>
              <a:t>http://www.knaufinsulation.cz</a:t>
            </a:r>
            <a:endParaRPr lang="cs-CZ" sz="2400" dirty="0" smtClean="0"/>
          </a:p>
          <a:p>
            <a:pPr marL="0" indent="0" eaLnBrk="1" hangingPunct="1">
              <a:spcBef>
                <a:spcPct val="0"/>
              </a:spcBef>
            </a:pPr>
            <a:r>
              <a:rPr lang="cs-CZ" dirty="0" smtClean="0"/>
              <a:t> </a:t>
            </a:r>
            <a:r>
              <a:rPr lang="cs-CZ" sz="2400" dirty="0" smtClean="0"/>
              <a:t>GEOCELL. </a:t>
            </a:r>
            <a:r>
              <a:rPr lang="cs-CZ" sz="2400" i="1" dirty="0" err="1" smtClean="0"/>
              <a:t>Geocell</a:t>
            </a:r>
            <a:r>
              <a:rPr lang="cs-CZ" sz="2400" i="1" dirty="0" smtClean="0"/>
              <a:t>/pěnové sklo</a:t>
            </a:r>
            <a:r>
              <a:rPr lang="cs-CZ" sz="2400" dirty="0" smtClean="0"/>
              <a:t> [online]. [cit. </a:t>
            </a:r>
            <a:r>
              <a:rPr lang="cs-CZ" sz="2400" dirty="0" smtClean="0"/>
              <a:t>16.3.2013</a:t>
            </a:r>
            <a:r>
              <a:rPr lang="cs-CZ" sz="2400" dirty="0" smtClean="0"/>
              <a:t>]. Dostupný na WWW: http://www.geocell-schaumglas.eu/cz/ </a:t>
            </a:r>
          </a:p>
          <a:p>
            <a:pPr marL="0" indent="0" eaLnBrk="1" hangingPunct="1">
              <a:spcBef>
                <a:spcPct val="0"/>
              </a:spcBef>
            </a:pPr>
            <a:r>
              <a:rPr lang="cs-CZ" sz="2400" dirty="0" smtClean="0"/>
              <a:t>   REFAGLASS. </a:t>
            </a:r>
            <a:r>
              <a:rPr lang="cs-CZ" sz="2400" i="1" dirty="0" err="1" smtClean="0"/>
              <a:t>Refaglass</a:t>
            </a:r>
            <a:r>
              <a:rPr lang="cs-CZ" sz="2400" dirty="0" smtClean="0"/>
              <a:t> [online]. [cit. </a:t>
            </a:r>
            <a:r>
              <a:rPr lang="cs-CZ" sz="2400" dirty="0" smtClean="0"/>
              <a:t>16.3.2013</a:t>
            </a:r>
            <a:r>
              <a:rPr lang="cs-CZ" sz="2400" dirty="0" smtClean="0"/>
              <a:t>]. Dostupný na WWW: http://www.refaglass.cz</a:t>
            </a:r>
            <a:r>
              <a:rPr lang="cs-CZ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531</Words>
  <Application>Microsoft Office PowerPoint</Application>
  <PresentationFormat>Předvádění na obrazovce (4:3)</PresentationFormat>
  <Paragraphs>138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sady Office</vt:lpstr>
      <vt:lpstr>Prezentace aplikace PowerPoint</vt:lpstr>
      <vt:lpstr>Prezentace aplikace PowerPoint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  <vt:lpstr>Anorganické tepelné izolace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cp:lastModifiedBy/>
  <cp:revision>1</cp:revision>
  <dcterms:modified xsi:type="dcterms:W3CDTF">2013-12-08T15:02:55Z</dcterms:modified>
</cp:coreProperties>
</file>