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6" r:id="rId6"/>
    <p:sldId id="264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1D2FE-9579-47BD-A0AA-C597A0552C1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350190-7D73-4A42-9B6F-63E22BE22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A455E-FB01-4EE8-8900-F24E66136BF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EE150-4947-478C-B64B-D9C74D14C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BB5CF-84D4-45F0-9D10-F0141272779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84693-323E-458B-84D2-306CF803E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BE92F-58FA-4002-B874-6DCD5AE4BBC4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186A2-D125-41C2-AC77-82D2A32FC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C518B-25BF-4DBF-9186-5AB2292D7E2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978F47-E7B3-4FBF-9184-69DB95DB5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E3B9F-BBB7-4064-9F23-C95895243E3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85D74-10D2-4346-8215-8AB081F10A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CC1D7-887F-4CF8-AE26-C8E9A33D432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FA9B1-6C8A-44C8-B8EE-14E5E425C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36983-CE04-4341-A5D8-201AF01C759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2AC78-E832-4675-ABCE-8357D0FB6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A088F-9748-4A0F-B246-987F6EED6D06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54C19-ADA0-4EBB-8B04-7B710B620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A8423-F46F-4304-8A03-6EAB2682C32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B1B00-B10B-4BC0-BC8B-32301E1B1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FB64D-9A66-4AA2-B1EB-FD4BE53E476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CD8A9-1300-4DBE-BF2A-11938ADBE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796D4D4-56A3-4D12-9F79-4DD77896D6CD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4938A1-68A5-4233-9823-B85038F60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nature.hyperlink.cz/photos/Vrani_oko_Zaskali_28-07-02.jpg" TargetMode="External"/><Relationship Id="rId3" Type="http://schemas.openxmlformats.org/officeDocument/2006/relationships/hyperlink" Target="http://upload.wikimedia.org/wikipedia/commons/thumb/8/88/Convallaria_majalis_l.jpg/258px-Convallaria_majalis_l.jpg" TargetMode="External"/><Relationship Id="rId7" Type="http://schemas.openxmlformats.org/officeDocument/2006/relationships/hyperlink" Target="http://www.garten.cz/images_data/4035-jedovate-rostliny-3.jpg" TargetMode="External"/><Relationship Id="rId2" Type="http://schemas.openxmlformats.org/officeDocument/2006/relationships/hyperlink" Target="http://upload.wikimedia.org/wikipedia/commons/thumb/9/93/Solanum_nigrum.jpeg/258px-Solanum_nigrum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891/600/3c035ece95_7982374_o2.jpg" TargetMode="External"/><Relationship Id="rId11" Type="http://schemas.openxmlformats.org/officeDocument/2006/relationships/hyperlink" Target="http://t2.gstatic.com/images?q=tbn:ANd9GcQ-KRmPQLwy-UYZhysI92j7Cir_CJVKLS__ClCgXvUmGOchmOaxWA" TargetMode="External"/><Relationship Id="rId5" Type="http://schemas.openxmlformats.org/officeDocument/2006/relationships/hyperlink" Target="http://upload.wikimedia.org/wikipedia/commons/thumb/d/dd/Cannabis_sativa_plant_(4).JPG/250px-Cannabis_sativa_plant_(4).JPG" TargetMode="External"/><Relationship Id="rId10" Type="http://schemas.openxmlformats.org/officeDocument/2006/relationships/hyperlink" Target="http://www.kvetenacr.cz/obrazky/katalog/_1/228.jpg" TargetMode="External"/><Relationship Id="rId4" Type="http://schemas.openxmlformats.org/officeDocument/2006/relationships/hyperlink" Target="http://upload.wikimedia.org/wikipedia/commons/thumb/2/2a/Cis001_kpjas.jpg/258px-Cis001_kpjas.jpghttp:/upload.wikimedia.org/wikipedia/commons/thumb/8/88/Illustration_Paris_quadrifolia0.jpg/258px-Illustration_Paris_quadrifolia0.jpg" TargetMode="External"/><Relationship Id="rId9" Type="http://schemas.openxmlformats.org/officeDocument/2006/relationships/hyperlink" Target="http://www.rostliny-semena.cz/galerie/max_126963779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VY_32_INOVACE_139_Škodlivé rostliny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Škodlivé rostliny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214438"/>
            <a:ext cx="8686800" cy="53038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V tomto materiálu se žáci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seznámí s některými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rostlinami a jejich plody,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smtClean="0">
                <a:latin typeface="Arial" charset="0"/>
                <a:cs typeface="Arial" charset="0"/>
              </a:rPr>
              <a:t>které jsou pro člověka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54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škodlivé</a:t>
            </a:r>
            <a:r>
              <a:rPr lang="cs-CZ" sz="5400" smtClean="0">
                <a:latin typeface="Arial" charset="0"/>
                <a:cs typeface="Arial" charset="0"/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Jedovaté rostliny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4857750"/>
            <a:ext cx="24399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Rulík zlomocný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5357813"/>
            <a:ext cx="3211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Jedovatá je celá rostlina. </a:t>
            </a:r>
          </a:p>
          <a:p>
            <a:r>
              <a:rPr lang="cs-CZ" b="1">
                <a:cs typeface="Arial" charset="0"/>
              </a:rPr>
              <a:t>působí na nervový systém, </a:t>
            </a:r>
          </a:p>
          <a:p>
            <a:r>
              <a:rPr lang="cs-CZ" b="1">
                <a:cs typeface="Arial" charset="0"/>
              </a:rPr>
              <a:t>utlumuje srdeční činnost </a:t>
            </a:r>
          </a:p>
          <a:p>
            <a:r>
              <a:rPr lang="cs-CZ" b="1">
                <a:cs typeface="Arial" charset="0"/>
              </a:rPr>
              <a:t>a způsobí zastavení dechu</a:t>
            </a:r>
            <a:r>
              <a:rPr lang="cs-CZ">
                <a:cs typeface="Arial" charset="0"/>
              </a:rPr>
              <a:t>.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13" y="2643188"/>
            <a:ext cx="2457450" cy="278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357563" y="1071563"/>
            <a:ext cx="1792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Lilek černý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428875" y="1500188"/>
            <a:ext cx="40068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K otravě dochází po požití bobulí.</a:t>
            </a:r>
          </a:p>
          <a:p>
            <a:r>
              <a:rPr lang="cs-CZ" b="1">
                <a:cs typeface="Arial" charset="0"/>
              </a:rPr>
              <a:t>Otrava se projevuje křečemi v krku</a:t>
            </a:r>
          </a:p>
          <a:p>
            <a:r>
              <a:rPr lang="cs-CZ" b="1">
                <a:cs typeface="Arial" charset="0"/>
              </a:rPr>
              <a:t>a ústech, nevolností, zvracením,</a:t>
            </a:r>
          </a:p>
          <a:p>
            <a:r>
              <a:rPr lang="cs-CZ" b="1">
                <a:cs typeface="Arial" charset="0"/>
              </a:rPr>
              <a:t>průjmem, zvýšeným tepem.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75" y="1143000"/>
            <a:ext cx="2457450" cy="35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327775" y="4714875"/>
            <a:ext cx="2816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Konvalinka vonná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14938" y="5357813"/>
            <a:ext cx="41338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K otravě může dojít žvýkáním</a:t>
            </a:r>
          </a:p>
          <a:p>
            <a:r>
              <a:rPr lang="cs-CZ" b="1">
                <a:cs typeface="Arial" charset="0"/>
              </a:rPr>
              <a:t>stonku nebo listů, pojídáním plodů, </a:t>
            </a:r>
          </a:p>
          <a:p>
            <a:r>
              <a:rPr lang="cs-CZ" b="1">
                <a:cs typeface="Arial" charset="0"/>
              </a:rPr>
              <a:t>vypitím vody, ve které rostliny byly.</a:t>
            </a:r>
          </a:p>
          <a:p>
            <a:r>
              <a:rPr lang="cs-CZ" b="1">
                <a:cs typeface="Arial" charset="0"/>
              </a:rPr>
              <a:t>Příznaky otravy je nevolnost </a:t>
            </a:r>
          </a:p>
          <a:p>
            <a:r>
              <a:rPr lang="cs-CZ" b="1">
                <a:cs typeface="Arial" charset="0"/>
              </a:rPr>
              <a:t>a zažívací potíže. </a:t>
            </a:r>
          </a:p>
          <a:p>
            <a:endParaRPr lang="cs-CZ">
              <a:latin typeface="Franklin Gothic Book"/>
            </a:endParaRPr>
          </a:p>
        </p:txBody>
      </p:sp>
      <p:pic>
        <p:nvPicPr>
          <p:cNvPr id="12300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85750" y="3143250"/>
            <a:ext cx="2609850" cy="1752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4313" y="3929063"/>
            <a:ext cx="27511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Lýkovec jedovatý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0" y="4357688"/>
            <a:ext cx="3673475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Vůně květů může vyvolat</a:t>
            </a:r>
          </a:p>
          <a:p>
            <a:r>
              <a:rPr lang="cs-CZ" b="1">
                <a:cs typeface="Arial" charset="0"/>
              </a:rPr>
              <a:t>bolesti hlavy a závratě.</a:t>
            </a:r>
          </a:p>
          <a:p>
            <a:r>
              <a:rPr lang="cs-CZ" b="1">
                <a:cs typeface="Arial" charset="0"/>
              </a:rPr>
              <a:t>Vážnější je požívání plodů. </a:t>
            </a:r>
          </a:p>
          <a:p>
            <a:r>
              <a:rPr lang="cs-CZ" b="1">
                <a:cs typeface="Arial" charset="0"/>
              </a:rPr>
              <a:t>Otrava vede k prudkým křečím, </a:t>
            </a:r>
          </a:p>
          <a:p>
            <a:r>
              <a:rPr lang="cs-CZ" b="1">
                <a:cs typeface="Arial" charset="0"/>
              </a:rPr>
              <a:t>celkovému kolapsu a smrti.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85725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72250" y="2714625"/>
            <a:ext cx="1873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Tis červený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572125" y="3071813"/>
            <a:ext cx="3724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Celá rostlina je prudce jedovatá.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929063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6250" y="5786438"/>
            <a:ext cx="3228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Kokořík mnohokvětý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071813" y="428625"/>
            <a:ext cx="2835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Vraní oko čtyřlisté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14625" y="928688"/>
            <a:ext cx="36337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Plodem je kulatá černá bobule, </a:t>
            </a:r>
          </a:p>
          <a:p>
            <a:r>
              <a:rPr lang="cs-CZ" b="1">
                <a:cs typeface="Arial" charset="0"/>
              </a:rPr>
              <a:t>která je jedovatá.</a:t>
            </a:r>
          </a:p>
        </p:txBody>
      </p:sp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2143125"/>
            <a:ext cx="2362200" cy="177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50" y="164306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drogy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929313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drogy jsou </a:t>
            </a:r>
            <a:r>
              <a:rPr lang="cs-CZ" b="1" i="1" smtClean="0">
                <a:solidFill>
                  <a:srgbClr val="FF0000"/>
                </a:solidFill>
                <a:latin typeface="Arial" charset="0"/>
                <a:cs typeface="Arial" charset="0"/>
              </a:rPr>
              <a:t>omamné </a:t>
            </a:r>
            <a:r>
              <a:rPr lang="cs-CZ" smtClean="0">
                <a:latin typeface="Arial" charset="0"/>
                <a:cs typeface="Arial" charset="0"/>
              </a:rPr>
              <a:t>a </a:t>
            </a:r>
            <a:r>
              <a:rPr lang="cs-CZ" b="1" i="1" smtClean="0">
                <a:solidFill>
                  <a:srgbClr val="FF0000"/>
                </a:solidFill>
                <a:latin typeface="Arial" charset="0"/>
                <a:cs typeface="Arial" charset="0"/>
              </a:rPr>
              <a:t>jedovaté</a:t>
            </a:r>
            <a:r>
              <a:rPr lang="cs-CZ" smtClean="0">
                <a:latin typeface="Arial" charset="0"/>
                <a:cs typeface="Arial" charset="0"/>
              </a:rPr>
              <a:t> látky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u="sng" smtClean="0">
                <a:latin typeface="Arial" charset="0"/>
                <a:cs typeface="Arial" charset="0"/>
              </a:rPr>
              <a:t>na začátku </a:t>
            </a:r>
            <a:r>
              <a:rPr lang="cs-CZ" smtClean="0">
                <a:latin typeface="Arial" charset="0"/>
                <a:cs typeface="Arial" charset="0"/>
              </a:rPr>
              <a:t>mohou vyvolat </a:t>
            </a:r>
            <a:r>
              <a:rPr lang="cs-CZ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příjemné pocity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u="sng" smtClean="0">
                <a:latin typeface="Arial" charset="0"/>
                <a:cs typeface="Arial" charset="0"/>
              </a:rPr>
              <a:t>následují</a:t>
            </a:r>
            <a:r>
              <a:rPr lang="cs-CZ" smtClean="0">
                <a:latin typeface="Arial" charset="0"/>
                <a:cs typeface="Arial" charset="0"/>
              </a:rPr>
              <a:t> například </a:t>
            </a:r>
            <a:r>
              <a:rPr lang="cs-CZ" b="1" i="1" smtClean="0">
                <a:solidFill>
                  <a:srgbClr val="7030A0"/>
                </a:solidFill>
                <a:latin typeface="Arial" charset="0"/>
                <a:cs typeface="Arial" charset="0"/>
              </a:rPr>
              <a:t>vidiny, stavy úzkosti, strachu, napětí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na drogy vzniká </a:t>
            </a:r>
            <a:r>
              <a:rPr lang="cs-CZ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návyk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člověk závislý na drogách potřebuje </a:t>
            </a:r>
            <a:r>
              <a:rPr lang="cs-CZ" b="1" i="1" smtClean="0">
                <a:solidFill>
                  <a:srgbClr val="002060"/>
                </a:solidFill>
                <a:latin typeface="Arial" charset="0"/>
                <a:cs typeface="Arial" charset="0"/>
              </a:rPr>
              <a:t>pomoc </a:t>
            </a:r>
            <a:r>
              <a:rPr lang="cs-CZ" smtClean="0">
                <a:latin typeface="Arial" charset="0"/>
                <a:cs typeface="Arial" charset="0"/>
              </a:rPr>
              <a:t>lékaře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DROGA POŠKOZUJE ZDRAVÍ A MŮŽE ZPŮSOBIT I SMRT.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Některé rostliny k výrobě drog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188" y="1571625"/>
            <a:ext cx="2381250" cy="1590675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71500" y="3143250"/>
            <a:ext cx="1944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Konopí seté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3500438"/>
            <a:ext cx="234374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000" b="1" dirty="0">
                <a:cs typeface="Arial" charset="0"/>
              </a:rPr>
              <a:t>K výrobě </a:t>
            </a:r>
            <a:r>
              <a:rPr lang="cs-CZ" sz="2000" b="1" dirty="0" smtClean="0">
                <a:cs typeface="Arial" charset="0"/>
              </a:rPr>
              <a:t>hašiše.</a:t>
            </a:r>
            <a:endParaRPr lang="cs-CZ" sz="2000" b="1" dirty="0">
              <a:cs typeface="Arial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28938" y="5500688"/>
            <a:ext cx="2487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Tabák virginský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714625" y="5929313"/>
            <a:ext cx="30861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cs typeface="Arial" charset="0"/>
              </a:rPr>
              <a:t>Tabák obsahuje nikotin.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715125" y="4286250"/>
            <a:ext cx="1485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Mák setý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813425" y="4643438"/>
            <a:ext cx="33305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cs typeface="Arial" charset="0"/>
              </a:rPr>
              <a:t>Z máku se získává opium.</a:t>
            </a:r>
          </a:p>
        </p:txBody>
      </p:sp>
      <p:pic>
        <p:nvPicPr>
          <p:cNvPr id="15373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3571875"/>
            <a:ext cx="2371725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2"/>
          <p:cNvPicPr>
            <a:picLocks noChangeAspect="1" noChangeArrowheads="1"/>
          </p:cNvPicPr>
          <p:nvPr/>
        </p:nvPicPr>
        <p:blipFill>
          <a:blip r:embed="rId4"/>
          <a:srcRect b="5182"/>
          <a:stretch>
            <a:fillRect/>
          </a:stretch>
        </p:blipFill>
        <p:spPr bwMode="auto">
          <a:xfrm>
            <a:off x="6429375" y="1928813"/>
            <a:ext cx="1866900" cy="234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38"/>
            <a:ext cx="8686800" cy="564356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Jaké znáš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jedovaté rostliny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jsou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drogy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mohou vyvolat </a:t>
            </a:r>
            <a:r>
              <a:rPr lang="cs-CZ" b="1" u="sng" dirty="0" smtClean="0">
                <a:latin typeface="Arial" charset="0"/>
                <a:cs typeface="Arial" charset="0"/>
              </a:rPr>
              <a:t>na začátku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</a:t>
            </a:r>
            <a:r>
              <a:rPr lang="cs-CZ" b="1" u="sng" dirty="0" smtClean="0">
                <a:latin typeface="Arial" charset="0"/>
                <a:cs typeface="Arial" charset="0"/>
              </a:rPr>
              <a:t>následuje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Vzniká na drogy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návyk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potřebuje</a:t>
            </a:r>
            <a:r>
              <a:rPr lang="cs-CZ" dirty="0" smtClean="0">
                <a:latin typeface="Arial" charset="0"/>
                <a:cs typeface="Arial" charset="0"/>
              </a:rPr>
              <a:t> člověk závislý na drogách?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poškozují</a:t>
            </a:r>
            <a:r>
              <a:rPr lang="cs-CZ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drogy?</a:t>
            </a:r>
            <a:endParaRPr lang="cs-CZ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Co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mohou způsobit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Znáš některé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rostliny k výrobě drog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5500688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http://upload.wikimedia.org/wikipedia/commons/thumb/9/93/Solanum_nigrum.jpeg/258px-Solanum_nigrum.jpeg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3"/>
              </a:rPr>
              <a:t>http://upload.wikimedia.org/wikipedia/commons/thumb/8/88/Convallaria_majalis_l.jpg/258px-Convallaria_majalis_l.jpg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4"/>
              </a:rPr>
              <a:t>http://upload.wikimedia.org/wikipedia/commons/thumb/2/2a/Cis001_kpjas.jpg/258px-Cis001_kpjas.jpg</a:t>
            </a:r>
          </a:p>
          <a:p>
            <a:pPr eaLnBrk="1" hangingPunct="1"/>
            <a:r>
              <a:rPr lang="cs-CZ" sz="2000" smtClean="0">
                <a:hlinkClick r:id="rId5"/>
              </a:rPr>
              <a:t>http://upload.wikimedia.org/wikipedia/commons/thumb/d/dd/Cannabis_sativa_plant_%284%29.JPG/250px-Cannabis_sativa_plant_%284%29.JPG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6"/>
              </a:rPr>
              <a:t>http://nd01.jxs.cz/891/600/3c035ece95_7982374_o2.jpg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7"/>
              </a:rPr>
              <a:t>http://www.garten.cz/images_data/4035-jedovate-rostliny-3.jpg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8"/>
              </a:rPr>
              <a:t>http://nature.hyperlink.cz/photos/Vrani_oko_Zaskali_28-07-02.jpg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9"/>
              </a:rPr>
              <a:t>http://botanika.wendys.cz/foto/O487_5.jpg</a:t>
            </a:r>
          </a:p>
          <a:p>
            <a:pPr eaLnBrk="1" hangingPunct="1"/>
            <a:r>
              <a:rPr lang="cs-CZ" sz="2000" smtClean="0">
                <a:hlinkClick r:id="rId10"/>
              </a:rPr>
              <a:t>http://www.kvetenacr.cz/obrazky/katalog/_1/228.jpg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11"/>
              </a:rPr>
              <a:t>http://t2.gstatic.com/images?q=tbn:ANd9GcQ-KRmPQLwy-UYZhysI92j7Cir_CJVKLS__ClCgXvUmGOchmOaxWA</a:t>
            </a:r>
            <a:endParaRPr lang="cs-CZ" sz="2000" smtClean="0"/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194</TotalTime>
  <Words>336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Škodlivé rostliny</vt:lpstr>
      <vt:lpstr>Jedovaté rostliny</vt:lpstr>
      <vt:lpstr>Prezentace aplikace PowerPoint</vt:lpstr>
      <vt:lpstr>drogy</vt:lpstr>
      <vt:lpstr>Některé rostliny k výrobě drog</vt:lpstr>
      <vt:lpstr>otázky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Martin Králík</cp:lastModifiedBy>
  <cp:revision>30</cp:revision>
  <dcterms:created xsi:type="dcterms:W3CDTF">2011-11-14T16:35:44Z</dcterms:created>
  <dcterms:modified xsi:type="dcterms:W3CDTF">2012-03-22T14:51:39Z</dcterms:modified>
</cp:coreProperties>
</file>