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8" r:id="rId2"/>
    <p:sldId id="277" r:id="rId3"/>
    <p:sldId id="276" r:id="rId4"/>
    <p:sldId id="256" r:id="rId5"/>
    <p:sldId id="275" r:id="rId6"/>
    <p:sldId id="257" r:id="rId7"/>
    <p:sldId id="258" r:id="rId8"/>
    <p:sldId id="259" r:id="rId9"/>
    <p:sldId id="262" r:id="rId10"/>
    <p:sldId id="261" r:id="rId11"/>
    <p:sldId id="263" r:id="rId12"/>
    <p:sldId id="264" r:id="rId13"/>
    <p:sldId id="265" r:id="rId14"/>
    <p:sldId id="266" r:id="rId15"/>
    <p:sldId id="267" r:id="rId16"/>
    <p:sldId id="269" r:id="rId17"/>
    <p:sldId id="270" r:id="rId18"/>
    <p:sldId id="271" r:id="rId19"/>
    <p:sldId id="272" r:id="rId20"/>
    <p:sldId id="273" r:id="rId21"/>
    <p:sldId id="274" r:id="rId22"/>
    <p:sldId id="260" r:id="rId23"/>
    <p:sldId id="26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CBB6D90-D6C1-4427-97ED-691C192AB45D}" type="datetimeFigureOut">
              <a:rPr lang="cs-CZ" smtClean="0"/>
              <a:pPr/>
              <a:t>14.12.2013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570267E-C232-484A-96F4-66DFEF27C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BB6D90-D6C1-4427-97ED-691C192AB45D}" type="datetimeFigureOut">
              <a:rPr lang="cs-CZ" smtClean="0"/>
              <a:pPr/>
              <a:t>14.12.2013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70267E-C232-484A-96F4-66DFEF27C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CBB6D90-D6C1-4427-97ED-691C192AB45D}" type="datetimeFigureOut">
              <a:rPr lang="cs-CZ" smtClean="0"/>
              <a:pPr/>
              <a:t>14.12.2013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570267E-C232-484A-96F4-66DFEF27C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BB6D90-D6C1-4427-97ED-691C192AB45D}" type="datetimeFigureOut">
              <a:rPr lang="cs-CZ" smtClean="0"/>
              <a:pPr/>
              <a:t>14.12.2013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70267E-C232-484A-96F4-66DFEF27C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BB6D90-D6C1-4427-97ED-691C192AB45D}" type="datetimeFigureOut">
              <a:rPr lang="cs-CZ" smtClean="0"/>
              <a:pPr/>
              <a:t>14.12.2013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70267E-C232-484A-96F4-66DFEF27C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BB6D90-D6C1-4427-97ED-691C192AB45D}" type="datetimeFigureOut">
              <a:rPr lang="cs-CZ" smtClean="0"/>
              <a:pPr/>
              <a:t>14.12.2013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70267E-C232-484A-96F4-66DFEF27C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CBB6D90-D6C1-4427-97ED-691C192AB45D}" type="datetimeFigureOut">
              <a:rPr lang="cs-CZ" smtClean="0"/>
              <a:pPr/>
              <a:t>14.12.2013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70267E-C232-484A-96F4-66DFEF27C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BB6D90-D6C1-4427-97ED-691C192AB45D}" type="datetimeFigureOut">
              <a:rPr lang="cs-CZ" smtClean="0"/>
              <a:pPr/>
              <a:t>14.12.2013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70267E-C232-484A-96F4-66DFEF27C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BB6D90-D6C1-4427-97ED-691C192AB45D}" type="datetimeFigureOut">
              <a:rPr lang="cs-CZ" smtClean="0"/>
              <a:pPr/>
              <a:t>14.12.2013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70267E-C232-484A-96F4-66DFEF27C5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BB6D90-D6C1-4427-97ED-691C192AB45D}" type="datetimeFigureOut">
              <a:rPr lang="cs-CZ" smtClean="0"/>
              <a:pPr/>
              <a:t>14.12.2013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70267E-C232-484A-96F4-66DFEF27C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CBB6D90-D6C1-4427-97ED-691C192AB45D}" type="datetimeFigureOut">
              <a:rPr lang="cs-CZ" smtClean="0"/>
              <a:pPr/>
              <a:t>14.12.2013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70267E-C232-484A-96F4-66DFEF27C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DCBB6D90-D6C1-4427-97ED-691C192AB45D}" type="datetimeFigureOut">
              <a:rPr lang="cs-CZ" smtClean="0"/>
              <a:pPr/>
              <a:t>14.12.2013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570267E-C232-484A-96F4-66DFEF27C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11" y="387548"/>
            <a:ext cx="6447200" cy="131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6697470"/>
              </p:ext>
            </p:extLst>
          </p:nvPr>
        </p:nvGraphicFramePr>
        <p:xfrm>
          <a:off x="549976" y="2420888"/>
          <a:ext cx="7344816" cy="2865927"/>
        </p:xfrm>
        <a:graphic>
          <a:graphicData uri="http://schemas.openxmlformats.org/drawingml/2006/table">
            <a:tbl>
              <a:tblPr firstRow="1" firstCol="1" bandRow="1"/>
              <a:tblGrid>
                <a:gridCol w="1814281"/>
                <a:gridCol w="5530535"/>
              </a:tblGrid>
              <a:tr h="39250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Název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školy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Podbořany, Husova 276, okres Louny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  <a:tr h="572182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Mgr. Simona Nováková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500161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VY_32_INOVACE_360_LISTY_KVĚTY_A_PLODY_ROSTLIN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629840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Části listu, stavba květu, opylování květů, šíření plodů</a:t>
                      </a: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620438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Číslo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projektu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CZ1.07/1.4.00/21.</a:t>
                      </a:r>
                      <a:r>
                        <a:rPr lang="cs-CZ" sz="18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2975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728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9910865"/>
              </p:ext>
            </p:extLst>
          </p:nvPr>
        </p:nvGraphicFramePr>
        <p:xfrm>
          <a:off x="251520" y="620688"/>
          <a:ext cx="7625900" cy="4896543"/>
        </p:xfrm>
        <a:graphic>
          <a:graphicData uri="http://schemas.openxmlformats.org/drawingml/2006/table">
            <a:tbl>
              <a:tblPr firstRow="1" firstCol="1" bandRow="1"/>
              <a:tblGrid>
                <a:gridCol w="1883714"/>
                <a:gridCol w="5742186"/>
              </a:tblGrid>
              <a:tr h="4896543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je zaměřena na  výklad  listů, květů a plodů rostlin v předmětu Člověk a jeho svět pro 3. ročník.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 6  se žáci seznamují s částí listu.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7, 8  je  vysvětleno dělení listů, které je doplněno obrázkem.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listech 9, 10 a 11 se seznamují se stavbou květu.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12 je vysvětleno opylování květů.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13, 14, 15, 16 se seznamují s jednotlivými  způsoby opylování, které je  doplněno obrázky.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Vývoj plodů a jejich šíření je vysvětleno v listě 17.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listech 18, 19, 20 a 21 je žákům  vysvětleno šíření plodů, které je opět doplněno názornou ukázkou pro lepší přehlednost.</a:t>
                      </a: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5811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620688"/>
            <a:ext cx="7128792" cy="13249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Calibri"/>
              </a:rPr>
              <a:t>Datum vytvoření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: 21.02.2012</a:t>
            </a:r>
          </a:p>
          <a:p>
            <a:pPr lvl="0">
              <a:lnSpc>
                <a:spcPct val="115000"/>
              </a:lnSpc>
            </a:pPr>
            <a:endParaRPr lang="cs-CZ" b="1" dirty="0">
              <a:solidFill>
                <a:prstClr val="black"/>
              </a:solidFill>
              <a:latin typeface="Calibri"/>
            </a:endParaRPr>
          </a:p>
          <a:p>
            <a:pPr lvl="0">
              <a:lnSpc>
                <a:spcPct val="115000"/>
              </a:lnSpc>
            </a:pPr>
            <a:r>
              <a:rPr lang="cs-CZ" b="1" dirty="0">
                <a:solidFill>
                  <a:prstClr val="black"/>
                </a:solidFill>
                <a:latin typeface="Calibri"/>
              </a:rPr>
              <a:t>Klíčová slova: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 květ, stavba květu, plod, 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semena,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části květu, rozmnožování rostlin</a:t>
            </a:r>
          </a:p>
        </p:txBody>
      </p:sp>
    </p:spTree>
    <p:extLst>
      <p:ext uri="{BB962C8B-B14F-4D97-AF65-F5344CB8AC3E}">
        <p14:creationId xmlns:p14="http://schemas.microsoft.com/office/powerpoint/2010/main" val="970064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653136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  <a:latin typeface="Algerian" pitchFamily="82" charset="0"/>
              </a:rPr>
              <a:t>Listy, květy a plody rostlin</a:t>
            </a:r>
            <a:endParaRPr lang="cs-CZ" b="1" dirty="0">
              <a:solidFill>
                <a:srgbClr val="7030A0"/>
              </a:solidFill>
              <a:latin typeface="Algerian" pitchFamily="82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692696"/>
            <a:ext cx="5184576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1004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1052736"/>
            <a:ext cx="4273927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4000" dirty="0" smtClean="0">
                <a:solidFill>
                  <a:srgbClr val="7030A0"/>
                </a:solidFill>
              </a:rPr>
              <a:t>Části listu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4000" dirty="0">
              <a:solidFill>
                <a:srgbClr val="7030A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4000" dirty="0" smtClean="0">
                <a:solidFill>
                  <a:srgbClr val="7030A0"/>
                </a:solidFill>
              </a:rPr>
              <a:t>Stavba květu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4000" dirty="0">
              <a:solidFill>
                <a:srgbClr val="7030A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4000" dirty="0" smtClean="0">
                <a:solidFill>
                  <a:srgbClr val="7030A0"/>
                </a:solidFill>
              </a:rPr>
              <a:t>Opylování květů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4000" dirty="0">
              <a:solidFill>
                <a:srgbClr val="7030A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4000" dirty="0" smtClean="0">
                <a:solidFill>
                  <a:srgbClr val="7030A0"/>
                </a:solidFill>
              </a:rPr>
              <a:t>Šíření plodů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4000" dirty="0">
              <a:solidFill>
                <a:srgbClr val="7030A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endParaRPr lang="cs-CZ" sz="4000" dirty="0" smtClean="0">
              <a:solidFill>
                <a:srgbClr val="7030A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0890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38363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Listy se skládají z :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55976" y="421243"/>
            <a:ext cx="26642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7030A0"/>
                </a:solidFill>
              </a:rPr>
              <a:t>čepele</a:t>
            </a:r>
            <a:endParaRPr lang="cs-CZ" sz="54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17691" y="1522219"/>
            <a:ext cx="25408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7030A0"/>
                </a:solidFill>
              </a:rPr>
              <a:t>řapíku</a:t>
            </a:r>
            <a:endParaRPr lang="cs-CZ" sz="5400" dirty="0">
              <a:solidFill>
                <a:srgbClr val="7030A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887" y="2636912"/>
            <a:ext cx="6192688" cy="3409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 flipV="1">
            <a:off x="5688124" y="4797152"/>
            <a:ext cx="756084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1773629" y="3933056"/>
            <a:ext cx="1080120" cy="216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504185" y="4173180"/>
            <a:ext cx="918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řapík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3573016"/>
            <a:ext cx="17741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č</a:t>
            </a:r>
            <a:r>
              <a:rPr lang="cs-CZ" sz="2400" b="1" dirty="0" smtClean="0"/>
              <a:t>epel -</a:t>
            </a:r>
          </a:p>
          <a:p>
            <a:r>
              <a:rPr lang="cs-CZ" sz="2400" b="1" dirty="0"/>
              <a:t>p</a:t>
            </a:r>
            <a:r>
              <a:rPr lang="cs-CZ" sz="2400" b="1" dirty="0" smtClean="0"/>
              <a:t>lochá část listu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750796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73448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Listy můžeme rozdělit  podle toho, zda mají čepel z jedné</a:t>
            </a:r>
          </a:p>
          <a:p>
            <a:r>
              <a:rPr lang="cs-CZ" sz="3600" dirty="0" smtClean="0"/>
              <a:t>části, ty nazýváme:  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27984" y="1441246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jednoduché</a:t>
            </a:r>
            <a:endParaRPr lang="cs-CZ" sz="3600" dirty="0">
              <a:solidFill>
                <a:srgbClr val="7030A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636912"/>
            <a:ext cx="3960440" cy="3233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6277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7128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Listy, které mají čepel složenou </a:t>
            </a:r>
          </a:p>
          <a:p>
            <a:r>
              <a:rPr lang="cs-CZ" sz="3600" dirty="0" smtClean="0"/>
              <a:t>z několika listů nazýváme: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683146"/>
            <a:ext cx="21962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7030A0"/>
                </a:solidFill>
              </a:rPr>
              <a:t>s</a:t>
            </a:r>
            <a:r>
              <a:rPr lang="cs-CZ" sz="3600" dirty="0" smtClean="0">
                <a:solidFill>
                  <a:srgbClr val="7030A0"/>
                </a:solidFill>
              </a:rPr>
              <a:t>ložené.</a:t>
            </a:r>
            <a:endParaRPr lang="cs-CZ" sz="3600" dirty="0">
              <a:solidFill>
                <a:srgbClr val="7030A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204864"/>
            <a:ext cx="4680520" cy="3356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357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0974" y="2132856"/>
            <a:ext cx="750138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Květ může obsahovat dva květní obaly, které nazýváme </a:t>
            </a:r>
            <a:r>
              <a:rPr lang="cs-CZ" sz="4400" dirty="0" smtClean="0">
                <a:solidFill>
                  <a:srgbClr val="7030A0"/>
                </a:solidFill>
              </a:rPr>
              <a:t>kalich a koruna. </a:t>
            </a:r>
            <a:endParaRPr lang="cs-CZ" sz="4400" dirty="0">
              <a:solidFill>
                <a:srgbClr val="7030A0"/>
              </a:solidFill>
            </a:endParaRPr>
          </a:p>
          <a:p>
            <a:r>
              <a:rPr lang="cs-CZ" sz="4400" dirty="0" smtClean="0"/>
              <a:t>Nebo jeden a ten nazýváme </a:t>
            </a:r>
            <a:r>
              <a:rPr lang="cs-CZ" sz="4400" dirty="0" smtClean="0">
                <a:solidFill>
                  <a:srgbClr val="7030A0"/>
                </a:solidFill>
              </a:rPr>
              <a:t>okvětí.</a:t>
            </a:r>
            <a:endParaRPr lang="cs-CZ" sz="4400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0696" y="455915"/>
            <a:ext cx="523941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7030A0"/>
                </a:solidFill>
              </a:rPr>
              <a:t>KVĚT :</a:t>
            </a:r>
            <a:endParaRPr lang="cs-CZ" sz="8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7569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8992" y="260648"/>
            <a:ext cx="38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Stavba květu : </a:t>
            </a:r>
            <a:endParaRPr lang="cs-CZ" sz="36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84784"/>
            <a:ext cx="6120680" cy="43711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3663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412776"/>
            <a:ext cx="6120680" cy="4216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 flipV="1">
            <a:off x="3203848" y="836712"/>
            <a:ext cx="0" cy="165618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1403648" y="313492"/>
            <a:ext cx="38266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p</a:t>
            </a:r>
            <a:r>
              <a:rPr lang="cs-CZ" sz="2400" b="1" dirty="0" smtClean="0"/>
              <a:t>estík – samičí část květu</a:t>
            </a:r>
            <a:endParaRPr lang="cs-CZ" sz="2400" b="1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5724128" y="4293096"/>
            <a:ext cx="864096" cy="7920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588224" y="4999044"/>
            <a:ext cx="21691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k</a:t>
            </a:r>
            <a:r>
              <a:rPr lang="cs-CZ" sz="2400" b="1" dirty="0" smtClean="0"/>
              <a:t>orunní lístek</a:t>
            </a:r>
            <a:endParaRPr lang="cs-CZ" sz="2400" b="1" dirty="0"/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1619672" y="3753036"/>
            <a:ext cx="2448272" cy="9361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64366" y="4398879"/>
            <a:ext cx="25651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t</a:t>
            </a:r>
            <a:r>
              <a:rPr lang="cs-CZ" sz="2400" b="1" dirty="0" smtClean="0"/>
              <a:t>yčinka-</a:t>
            </a:r>
          </a:p>
          <a:p>
            <a:r>
              <a:rPr lang="cs-CZ" sz="2400" b="1" dirty="0"/>
              <a:t>s</a:t>
            </a:r>
            <a:r>
              <a:rPr lang="cs-CZ" sz="2400" b="1" dirty="0" smtClean="0"/>
              <a:t>amčí část květu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4235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79983"/>
            <a:ext cx="5400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7030A0"/>
                </a:solidFill>
              </a:rPr>
              <a:t>Opylování květů :</a:t>
            </a:r>
            <a:endParaRPr lang="cs-CZ" sz="4400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2789" y="1410510"/>
            <a:ext cx="70906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Opylení je přenos pylu na pestík rostliny.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2789" y="2060848"/>
            <a:ext cx="74888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 opylení může dojít pomocí : </a:t>
            </a:r>
            <a:r>
              <a:rPr lang="cs-CZ" sz="2800" b="1" dirty="0" smtClean="0">
                <a:solidFill>
                  <a:srgbClr val="7030A0"/>
                </a:solidFill>
              </a:rPr>
              <a:t>větru, vody, opylovače, hmyzu nebo jiným živočichem.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3278785"/>
            <a:ext cx="4169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Ž</a:t>
            </a:r>
            <a:r>
              <a:rPr lang="cs-CZ" sz="2400" b="1" dirty="0" smtClean="0"/>
              <a:t>ivočichové, kteří opylují : 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74576" y="3155674"/>
            <a:ext cx="19976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hmyz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00870" y="3863560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ptáci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00870" y="4571446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savci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74576" y="5279332"/>
            <a:ext cx="35815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j</a:t>
            </a:r>
            <a:r>
              <a:rPr lang="cs-CZ" sz="4000" dirty="0" smtClean="0"/>
              <a:t>iné skupiny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81872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31666"/>
            <a:ext cx="74888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Hmyz </a:t>
            </a:r>
            <a:r>
              <a:rPr lang="cs-CZ" sz="2800" dirty="0" smtClean="0"/>
              <a:t>: mezi hmyzí opylovače patří včely,  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čmeláci, motýli, brouci……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0696" y="1988840"/>
            <a:ext cx="747166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Ptáci : </a:t>
            </a:r>
            <a:r>
              <a:rPr lang="cs-CZ" sz="2800" dirty="0" smtClean="0"/>
              <a:t>existuje přibližně 1 500 opylujících 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ptáků. Patří do nich skupina kolib-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</a:t>
            </a:r>
            <a:r>
              <a:rPr lang="cs-CZ" sz="2800" dirty="0" err="1" smtClean="0"/>
              <a:t>říků</a:t>
            </a:r>
            <a:r>
              <a:rPr lang="cs-CZ" sz="2800" dirty="0" smtClean="0"/>
              <a:t>. Ti opylovávají nejčastěji v </a:t>
            </a:r>
            <a:r>
              <a:rPr lang="cs-CZ" sz="2800" dirty="0" err="1" smtClean="0"/>
              <a:t>tro</a:t>
            </a:r>
            <a:r>
              <a:rPr lang="cs-CZ" sz="2800" dirty="0" smtClean="0"/>
              <a:t>-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pech. 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7026" y="3573016"/>
            <a:ext cx="4645293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9295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5" y="647110"/>
            <a:ext cx="756084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Savci :</a:t>
            </a:r>
            <a:r>
              <a:rPr lang="cs-CZ" sz="2800" dirty="0" smtClean="0"/>
              <a:t> ze savců opyluje převážně 30 rodů ne-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</a:t>
            </a:r>
            <a:r>
              <a:rPr lang="cs-CZ" sz="2800" dirty="0" err="1" smtClean="0"/>
              <a:t>topýrů</a:t>
            </a:r>
            <a:r>
              <a:rPr lang="cs-CZ" sz="2800" dirty="0" smtClean="0"/>
              <a:t> a několik druhů kaloňů.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201061"/>
            <a:ext cx="3096344" cy="40169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5" y="3605818"/>
            <a:ext cx="20162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Kaloň </a:t>
            </a:r>
            <a:endParaRPr lang="cs-CZ" sz="4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7477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74888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Tito savci opylují převážně v tropech a jejich jazyk dosahuje </a:t>
            </a:r>
            <a:r>
              <a:rPr lang="cs-CZ" sz="2800" b="1" dirty="0" smtClean="0">
                <a:solidFill>
                  <a:srgbClr val="7030A0"/>
                </a:solidFill>
              </a:rPr>
              <a:t>délky až 8 cm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Z ostatních savců opylují někteří </a:t>
            </a:r>
            <a:r>
              <a:rPr lang="cs-CZ" sz="2800" b="1" dirty="0" smtClean="0">
                <a:solidFill>
                  <a:srgbClr val="7030A0"/>
                </a:solidFill>
              </a:rPr>
              <a:t>vačnatci.</a:t>
            </a:r>
            <a:endParaRPr lang="cs-CZ" sz="2800" b="1" dirty="0">
              <a:solidFill>
                <a:srgbClr val="7030A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068960"/>
            <a:ext cx="4931211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1009" y="1988840"/>
            <a:ext cx="74888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Největším opylovačem je </a:t>
            </a:r>
            <a:r>
              <a:rPr lang="cs-CZ" sz="2800" b="1" dirty="0" smtClean="0">
                <a:solidFill>
                  <a:srgbClr val="7030A0"/>
                </a:solidFill>
              </a:rPr>
              <a:t>LEMUR  VARI</a:t>
            </a:r>
            <a:r>
              <a:rPr lang="cs-CZ" sz="2800" dirty="0" smtClean="0"/>
              <a:t>. Jeho výška může mít i přes 1 metr.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28334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795062"/>
            <a:ext cx="745909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Další skupinou opylovačů  jsou někteří </a:t>
            </a:r>
            <a:r>
              <a:rPr lang="cs-CZ" sz="2800" b="1" dirty="0" smtClean="0">
                <a:solidFill>
                  <a:srgbClr val="7030A0"/>
                </a:solidFill>
              </a:rPr>
              <a:t>hadi, </a:t>
            </a:r>
          </a:p>
          <a:p>
            <a:r>
              <a:rPr lang="cs-CZ" sz="2800" dirty="0" smtClean="0"/>
              <a:t> </a:t>
            </a:r>
            <a:r>
              <a:rPr lang="cs-CZ" sz="2800" b="1" dirty="0" smtClean="0">
                <a:solidFill>
                  <a:srgbClr val="7030A0"/>
                </a:solidFill>
              </a:rPr>
              <a:t>měkkýši např. někteří druhy slimáků. </a:t>
            </a:r>
            <a:endParaRPr lang="cs-CZ" sz="28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5531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337464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7030A0"/>
                </a:solidFill>
              </a:rPr>
              <a:t>Plody :</a:t>
            </a:r>
            <a:endParaRPr lang="cs-CZ" sz="8000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745556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Vyvíjejí se z opylených květů.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2372087"/>
            <a:ext cx="32896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Obsahují semena.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2895307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Plody se mohou šířit 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70178" y="2833751"/>
            <a:ext cx="31780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 větrem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70178" y="3419599"/>
            <a:ext cx="34578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 živočichy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70178" y="4152486"/>
            <a:ext cx="25330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 vodou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70178" y="4851172"/>
            <a:ext cx="46154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 vlastními silam</a:t>
            </a:r>
            <a:r>
              <a:rPr lang="cs-CZ" sz="4000" dirty="0" smtClean="0">
                <a:solidFill>
                  <a:srgbClr val="7030A0"/>
                </a:solidFill>
              </a:rPr>
              <a:t>i</a:t>
            </a:r>
            <a:endParaRPr lang="cs-CZ" sz="40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8484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8566" y="297522"/>
            <a:ext cx="22322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 smtClean="0">
                <a:solidFill>
                  <a:srgbClr val="7030A0"/>
                </a:solidFill>
              </a:rPr>
              <a:t>Větrem :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8566" y="973525"/>
            <a:ext cx="774981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Plody bývají vybaveny křidélky, jako má například </a:t>
            </a:r>
            <a:r>
              <a:rPr lang="cs-CZ" sz="2800" b="1" dirty="0" smtClean="0">
                <a:solidFill>
                  <a:srgbClr val="7030A0"/>
                </a:solidFill>
              </a:rPr>
              <a:t>javor, </a:t>
            </a:r>
            <a:r>
              <a:rPr lang="cs-CZ" sz="2800" dirty="0" smtClean="0"/>
              <a:t>nebo </a:t>
            </a:r>
            <a:r>
              <a:rPr lang="cs-CZ" sz="2800" b="1" dirty="0" smtClean="0">
                <a:solidFill>
                  <a:srgbClr val="7030A0"/>
                </a:solidFill>
              </a:rPr>
              <a:t>chmýřím</a:t>
            </a:r>
            <a:r>
              <a:rPr lang="cs-CZ" sz="2800" dirty="0" smtClean="0"/>
              <a:t> u pampelišky.</a:t>
            </a:r>
            <a:endParaRPr lang="cs-CZ" sz="2800" dirty="0">
              <a:solidFill>
                <a:srgbClr val="7030A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89200"/>
            <a:ext cx="3024336" cy="3761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329478"/>
            <a:ext cx="3312368" cy="3776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4557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7011" y="476672"/>
            <a:ext cx="301303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b="1" dirty="0">
                <a:solidFill>
                  <a:srgbClr val="7030A0"/>
                </a:solidFill>
              </a:rPr>
              <a:t>ž</a:t>
            </a:r>
            <a:r>
              <a:rPr lang="cs-CZ" sz="4000" b="1" dirty="0" smtClean="0">
                <a:solidFill>
                  <a:srgbClr val="7030A0"/>
                </a:solidFill>
              </a:rPr>
              <a:t>ivočichy: 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5532" y="1198835"/>
            <a:ext cx="757735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Přenáší se tím, </a:t>
            </a:r>
            <a:r>
              <a:rPr lang="cs-CZ" sz="2800" b="1" dirty="0" smtClean="0">
                <a:solidFill>
                  <a:srgbClr val="7030A0"/>
                </a:solidFill>
              </a:rPr>
              <a:t>že se k živočichovi přichytí, </a:t>
            </a:r>
            <a:r>
              <a:rPr lang="cs-CZ" sz="2800" dirty="0" smtClean="0"/>
              <a:t>např. </a:t>
            </a:r>
            <a:r>
              <a:rPr lang="cs-CZ" sz="2800" b="1" dirty="0" smtClean="0">
                <a:solidFill>
                  <a:srgbClr val="7030A0"/>
                </a:solidFill>
              </a:rPr>
              <a:t>lopuch, </a:t>
            </a:r>
            <a:r>
              <a:rPr lang="cs-CZ" sz="2800" dirty="0" smtClean="0"/>
              <a:t>nebo tím, </a:t>
            </a:r>
            <a:r>
              <a:rPr lang="cs-CZ" sz="2800" b="1" dirty="0" smtClean="0">
                <a:solidFill>
                  <a:srgbClr val="7030A0"/>
                </a:solidFill>
              </a:rPr>
              <a:t>že ho sní a trusem </a:t>
            </a:r>
            <a:r>
              <a:rPr lang="cs-CZ" sz="2800" dirty="0" smtClean="0"/>
              <a:t>vyjde ven, např. nějaké </a:t>
            </a:r>
            <a:r>
              <a:rPr lang="cs-CZ" sz="2800" b="1" dirty="0" smtClean="0">
                <a:solidFill>
                  <a:srgbClr val="7030A0"/>
                </a:solidFill>
              </a:rPr>
              <a:t>bobule.</a:t>
            </a:r>
            <a:endParaRPr lang="cs-CZ" sz="2800" b="1" dirty="0">
              <a:solidFill>
                <a:srgbClr val="7030A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767" y="2930303"/>
            <a:ext cx="3150353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5287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7604" y="332656"/>
            <a:ext cx="225865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b="1" dirty="0" smtClean="0">
                <a:solidFill>
                  <a:srgbClr val="7030A0"/>
                </a:solidFill>
              </a:rPr>
              <a:t>Vodou :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0663" y="1090176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Bývá to u vodních rostlin.</a:t>
            </a: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51" y="2564904"/>
            <a:ext cx="3767217" cy="31471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060848"/>
            <a:ext cx="2920336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07604" y="1673969"/>
            <a:ext cx="34243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Např. lekníny.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38457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04664"/>
            <a:ext cx="4392875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>
                <a:solidFill>
                  <a:srgbClr val="7030A0"/>
                </a:solidFill>
              </a:rPr>
              <a:t>vlastními </a:t>
            </a:r>
            <a:r>
              <a:rPr lang="cs-CZ" sz="4000" b="1" dirty="0" smtClean="0">
                <a:solidFill>
                  <a:srgbClr val="7030A0"/>
                </a:solidFill>
              </a:rPr>
              <a:t>silam</a:t>
            </a:r>
            <a:r>
              <a:rPr lang="cs-CZ" sz="4000" dirty="0" smtClean="0">
                <a:solidFill>
                  <a:srgbClr val="7030A0"/>
                </a:solidFill>
              </a:rPr>
              <a:t>i 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290020"/>
            <a:ext cx="75360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Sem řadíme např. rostlinu zvanou </a:t>
            </a:r>
            <a:r>
              <a:rPr lang="cs-CZ" sz="2800" b="1" dirty="0">
                <a:solidFill>
                  <a:srgbClr val="7030A0"/>
                </a:solidFill>
              </a:rPr>
              <a:t>N</a:t>
            </a:r>
            <a:r>
              <a:rPr lang="cs-CZ" sz="2800" b="1" dirty="0" smtClean="0">
                <a:solidFill>
                  <a:srgbClr val="7030A0"/>
                </a:solidFill>
              </a:rPr>
              <a:t>etýkavka.</a:t>
            </a:r>
            <a:endParaRPr lang="cs-CZ" sz="2800" b="1" dirty="0">
              <a:solidFill>
                <a:srgbClr val="7030A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769" y="1801575"/>
            <a:ext cx="3770207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03181" y="2708920"/>
            <a:ext cx="338437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Rostlina má dlouhé 2 – 3 cm tobolky se semeny, které při doteku prasknou, vystřelí až několik metrů daleko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2864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2136339"/>
            <a:ext cx="727280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MARIANA RUIZ LADYOFHATS, TRANSLATED TO CZECH LANGUAGE BY MICHAL MAŇAS (USER:SNEK01). </a:t>
            </a:r>
            <a:r>
              <a:rPr lang="cs-CZ" dirty="0" err="1"/>
              <a:t>Soubor:Mature</a:t>
            </a:r>
            <a:r>
              <a:rPr lang="cs-CZ" dirty="0"/>
              <a:t> </a:t>
            </a:r>
            <a:r>
              <a:rPr lang="cs-CZ" dirty="0" err="1"/>
              <a:t>flower</a:t>
            </a:r>
            <a:r>
              <a:rPr lang="cs-CZ" dirty="0"/>
              <a:t> diagram </a:t>
            </a:r>
            <a:r>
              <a:rPr lang="cs-CZ" dirty="0" err="1"/>
              <a:t>cs.svg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8. 5. 2008, 20:49 [cit. 2012-02-21]. Dostupné z: http://cs.wikipedia.org/wiki/Soubor:Mature_flower_diagram_cs.svg </a:t>
            </a:r>
            <a:endParaRPr lang="cs-CZ" dirty="0"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88016" y="548680"/>
            <a:ext cx="4572000" cy="1261884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defRPr/>
            </a:pPr>
            <a:r>
              <a:rPr lang="cs-CZ" sz="2800" b="1" kern="0" dirty="0">
                <a:solidFill>
                  <a:prstClr val="black"/>
                </a:solidFill>
              </a:rPr>
              <a:t>Použité zdroje :</a:t>
            </a:r>
          </a:p>
          <a:p>
            <a:pPr lvl="0">
              <a:defRPr/>
            </a:pPr>
            <a:endParaRPr lang="cs-CZ" sz="2400" kern="0" dirty="0">
              <a:solidFill>
                <a:prstClr val="black"/>
              </a:solidFill>
            </a:endParaRPr>
          </a:p>
          <a:p>
            <a:pPr lvl="0">
              <a:defRPr/>
            </a:pPr>
            <a:r>
              <a:rPr lang="cs-CZ" sz="2400" kern="0" dirty="0">
                <a:solidFill>
                  <a:prstClr val="black"/>
                </a:solidFill>
              </a:rPr>
              <a:t>Program Microsoft Office 2010</a:t>
            </a:r>
          </a:p>
        </p:txBody>
      </p:sp>
      <p:sp>
        <p:nvSpPr>
          <p:cNvPr id="5" name="Obdélník 4"/>
          <p:cNvSpPr/>
          <p:nvPr/>
        </p:nvSpPr>
        <p:spPr>
          <a:xfrm>
            <a:off x="459099" y="4437112"/>
            <a:ext cx="710832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ADRIAN PINGSTONE. </a:t>
            </a:r>
            <a:r>
              <a:rPr lang="cs-CZ" dirty="0" err="1"/>
              <a:t>Soubor:Bristol.zoo.livfruitbat.arp.jpg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září 2005.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září 2005, 23. 2. 2006, 17:28 [cit. 2013-12-14]. Dostupné z: http://cs.wikipedia.org/wiki/Soubor:Bristol.zoo.livfruitbat.arp.jpg </a:t>
            </a:r>
          </a:p>
        </p:txBody>
      </p:sp>
    </p:spTree>
    <p:extLst>
      <p:ext uri="{BB962C8B-B14F-4D97-AF65-F5344CB8AC3E}">
        <p14:creationId xmlns:p14="http://schemas.microsoft.com/office/powerpoint/2010/main" val="3964917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8259" y="404664"/>
            <a:ext cx="73140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MISTVAN. </a:t>
            </a:r>
            <a:r>
              <a:rPr lang="cs-CZ" dirty="0" err="1"/>
              <a:t>Mistvan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4. 9. 2007, 17:29 [cit. 2012-02-22]. Dostupné z: http://cs.wikipedia.org/wiki/Soubor:Varecia.veriegata-ZOO.Olomouc1.jpg </a:t>
            </a:r>
            <a:endParaRPr lang="cs-CZ" dirty="0">
              <a:effectLst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53846" y="1988840"/>
            <a:ext cx="73140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ERIC GUINTHER SOURCE. </a:t>
            </a:r>
            <a:r>
              <a:rPr lang="cs-CZ" dirty="0" err="1"/>
              <a:t>Soubor:Samara</a:t>
            </a:r>
            <a:r>
              <a:rPr lang="cs-CZ" dirty="0"/>
              <a:t> maple.jpg.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11. 11. 2005, 05:02 [cit. 2012-02-22]. Dostupné z: http://cs.wikipedia.org/wiki/Soubor:Samara_maple.jpg </a:t>
            </a:r>
            <a:endParaRPr lang="cs-CZ" dirty="0"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3846" y="3404205"/>
            <a:ext cx="753052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CHRISTIAN FISCHER. Soubor:ArctiumLappa1.jpg.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30. 7. 2008, 08:36 30. 7. 2008, 08:40, 30. 7. 2008, 10:27 [cit. 2012-02-22]. Dostupné z: http://cs.wikipedia.org/wiki/Soubor:ArctiumLappa1.jpg </a:t>
            </a:r>
            <a:endParaRPr lang="cs-CZ" dirty="0"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3846" y="5013176"/>
            <a:ext cx="753052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I, ARTMECHANIC. </a:t>
            </a:r>
            <a:r>
              <a:rPr lang="cs-CZ" dirty="0" err="1"/>
              <a:t>Soubor:Impatiens</a:t>
            </a:r>
            <a:r>
              <a:rPr lang="cs-CZ" dirty="0"/>
              <a:t> Glandulifera.jpg.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15. 6. 2005, 21:54 [cit. 2012-02-22]. Dostupné z: http://cs.wikipedia.org/wiki/Soubor:Impatiens_Glandulifera.jpg </a:t>
            </a: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542787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183</TotalTime>
  <Words>824</Words>
  <Application>Microsoft Office PowerPoint</Application>
  <PresentationFormat>Předvádění na obrazovce (4:3)</PresentationFormat>
  <Paragraphs>105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Bohatý</vt:lpstr>
      <vt:lpstr>Prezentace aplikace PowerPoint</vt:lpstr>
      <vt:lpstr>Prezentace aplikace PowerPoint</vt:lpstr>
      <vt:lpstr>Prezentace aplikace PowerPoint</vt:lpstr>
      <vt:lpstr>Listy, květy a plody rostlin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Listy, květy a plody rostlin</dc:title>
  <dc:creator>Simča</dc:creator>
  <cp:lastModifiedBy>Zdeněk</cp:lastModifiedBy>
  <cp:revision>22</cp:revision>
  <dcterms:created xsi:type="dcterms:W3CDTF">2012-02-20T05:41:58Z</dcterms:created>
  <dcterms:modified xsi:type="dcterms:W3CDTF">2013-12-14T05:27:23Z</dcterms:modified>
</cp:coreProperties>
</file>