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67" r:id="rId5"/>
    <p:sldId id="264" r:id="rId6"/>
    <p:sldId id="270" r:id="rId7"/>
    <p:sldId id="258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14B89-818C-4E5D-90FC-5850965E16A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A7BF9C-FD25-41C5-A565-EA25487F84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E8EE-C573-4F29-8316-F3C1BCD1F02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52EE5A-2CE3-4BFD-BE2F-3C8F197388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785B7-9725-4EDD-B9B3-66F6C0FC653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581A2-C1BB-4CF2-9F29-48103EB8F7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25BA6C-FE45-44CE-B9B9-9E5A429449E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8F96C-EA4B-43AE-9920-119583A984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0DA0C-A372-47E7-ABA9-86022D292BB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C7B0D1-89BB-491A-A7DF-990E4EF6D9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B3CC9-48EA-4EB9-B67B-1CA7627ECAE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E92BC-744B-4852-86E6-F69B7901D9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3E5020-E650-49D3-A60F-A3AB60F5EC36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8BEB49-0D61-41A0-BD0E-F8F6921FA1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EF03B7-4122-430A-B95B-093FBEA70D4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6E1B4-1C1A-4AE6-B83A-01B7DB614A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3C921-2505-4CCC-A09D-27381966F95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D433A4-276F-4B02-AE74-A97190D79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B1A21-D367-473A-B69E-9D54664A3022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60942-91F7-4D7A-93AE-FA910D245F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BA8F5-10AE-48DB-8E32-30E2700F3A3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8E425-4887-4DD5-964C-D8FAFFC2D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055E0E6-3833-402A-92A9-1C4B0D66BA17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B8B0261-C8D7-48B0-BA26-42B33CE4BC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nd01.jxs.cz/383/526/fcdeba3794_3080439_o2.gif" TargetMode="External"/><Relationship Id="rId13" Type="http://schemas.openxmlformats.org/officeDocument/2006/relationships/hyperlink" Target="http://svetpohladnic.sk/pohladnice/obrazky/kvet-a-la-slnko-bra102.jpg" TargetMode="External"/><Relationship Id="rId3" Type="http://schemas.openxmlformats.org/officeDocument/2006/relationships/hyperlink" Target="http://upload.wikimedia.org/wikipedia/commons/thumb/8/89/Tomato_je.jpg/120px-Tomato_je.jpg" TargetMode="External"/><Relationship Id="rId7" Type="http://schemas.openxmlformats.org/officeDocument/2006/relationships/hyperlink" Target="http://rostliny.prirodou.cz/obrazky/scan/anemone-nemorosa-353.jpg" TargetMode="External"/><Relationship Id="rId12" Type="http://schemas.openxmlformats.org/officeDocument/2006/relationships/hyperlink" Target="http://botanika.bf.jcu.cz/morfologie/NymphaeCandDet.jpg" TargetMode="External"/><Relationship Id="rId2" Type="http://schemas.openxmlformats.org/officeDocument/2006/relationships/hyperlink" Target="http://upload.wikimedia.org/wikipedia/commons/thumb/7/78/Rajce.jpg/258px-Raj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ilia.zf.mendelu.cz/ustavy/553/lakr/images/Lamiaceae/lavandula/lavandula_stonek.JPG" TargetMode="External"/><Relationship Id="rId11" Type="http://schemas.openxmlformats.org/officeDocument/2006/relationships/hyperlink" Target="http://t2.gstatic.com/images?q=tbn:ANd9GcSPHH-_XSBMFRyf7wmo8F95FyuCTAGlQHPOQAxxuhP3QrQSu6LANcZwU2uW" TargetMode="External"/><Relationship Id="rId5" Type="http://schemas.openxmlformats.org/officeDocument/2006/relationships/hyperlink" Target="http://upload.wikimedia.org/wikipedia/commons/thumb/a/ab/Primary_and_secondary_cotton_roots.jpg/220px-Primary_and_secondary_cotton_roots.jpg" TargetMode="External"/><Relationship Id="rId15" Type="http://schemas.openxmlformats.org/officeDocument/2006/relationships/hyperlink" Target="http://www.pedro-vyskov.estranky.cz/img/picture/892/Meyer--plod-z-letn%C3%ADho-kveten%C3%AD" TargetMode="External"/><Relationship Id="rId10" Type="http://schemas.openxmlformats.org/officeDocument/2006/relationships/hyperlink" Target="http://bdadafoto.webzdarma.cz/rostliny/2001_10_102_BS_list_javoru.jpg" TargetMode="External"/><Relationship Id="rId4" Type="http://schemas.openxmlformats.org/officeDocument/2006/relationships/hyperlink" Target="http://upload.wikimedia.org/wikipedia/commons/thumb/e/e4/Tomato_flowers.jpeg/120px-Tomato_flowers.jpeg" TargetMode="External"/><Relationship Id="rId9" Type="http://schemas.openxmlformats.org/officeDocument/2006/relationships/hyperlink" Target="http://tilia.zf.mendelu.cz/ustavy/553/lakr/images/Lamiaceae/mentha/mentha-stonek.JPG" TargetMode="External"/><Relationship Id="rId14" Type="http://schemas.openxmlformats.org/officeDocument/2006/relationships/hyperlink" Target="http://www.zdravavyziva.estranky.cz/img/picture/92/501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85813" y="2598738"/>
          <a:ext cx="7572375" cy="1901192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VY_32_INOVACE_140_Stavba rostlinného těla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1480" y="285728"/>
            <a:ext cx="897252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Stavba rostlinného těla</a:t>
            </a:r>
            <a:endParaRPr lang="cs-CZ" sz="4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5400" smtClean="0">
                <a:latin typeface="Arial" charset="0"/>
                <a:cs typeface="Arial" charset="0"/>
              </a:rPr>
              <a:t>Žáci se seznámí se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5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stavbou rostlinného těla</a:t>
            </a:r>
            <a:r>
              <a:rPr lang="cs-CZ" sz="5400" smtClean="0">
                <a:latin typeface="Arial" charset="0"/>
                <a:cs typeface="Arial" charset="0"/>
              </a:rPr>
              <a:t>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5400" smtClean="0">
                <a:latin typeface="Arial" charset="0"/>
                <a:cs typeface="Arial" charset="0"/>
              </a:rPr>
              <a:t>a </a:t>
            </a:r>
            <a:r>
              <a:rPr lang="cs-CZ" sz="5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životními podmínkami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5400" smtClean="0">
                <a:latin typeface="Arial" charset="0"/>
                <a:cs typeface="Arial" charset="0"/>
              </a:rPr>
              <a:t>rostlin.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914400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Stavba rostlinného těla</a:t>
            </a:r>
            <a:endParaRPr lang="cs-CZ" sz="48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143000"/>
            <a:ext cx="3643312" cy="2214563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Části vyživovací</a:t>
            </a:r>
            <a:r>
              <a:rPr lang="cs-CZ" smtClean="0">
                <a:latin typeface="Arial" charset="0"/>
                <a:cs typeface="Arial" charset="0"/>
              </a:rPr>
              <a:t>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latin typeface="Arial" charset="0"/>
                <a:cs typeface="Arial" charset="0"/>
              </a:rPr>
              <a:t>kořen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latin typeface="Arial" charset="0"/>
                <a:cs typeface="Arial" charset="0"/>
              </a:rPr>
              <a:t>stonek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latin typeface="Arial" charset="0"/>
                <a:cs typeface="Arial" charset="0"/>
              </a:rPr>
              <a:t>list</a:t>
            </a:r>
          </a:p>
        </p:txBody>
      </p:sp>
      <p:pic>
        <p:nvPicPr>
          <p:cNvPr id="12296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25" y="1285875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7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50" y="3643313"/>
            <a:ext cx="2328863" cy="2217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8" y="1143000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8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6250" y="3500438"/>
            <a:ext cx="1847850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1" name="Picture 1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43000" y="4857750"/>
            <a:ext cx="25431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2" name="Picture 1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14438" y="2857500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914400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Stavba rostlinného těla</a:t>
            </a:r>
            <a:endParaRPr lang="cs-CZ" sz="48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214438"/>
            <a:ext cx="4143375" cy="20002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Části rozmnožovací: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chemeClr val="tx1"/>
                </a:solidFill>
                <a:latin typeface="Arial" charset="0"/>
                <a:cs typeface="Arial" charset="0"/>
              </a:rPr>
              <a:t>květ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latin typeface="Arial" charset="0"/>
                <a:cs typeface="Arial" charset="0"/>
              </a:rPr>
              <a:t>plod</a:t>
            </a: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4572000"/>
            <a:ext cx="2214562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500" y="1857375"/>
            <a:ext cx="2143125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25" y="1571625"/>
            <a:ext cx="2114550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00813" y="4143375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43375" y="4000500"/>
            <a:ext cx="1943100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1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14500" y="2000250"/>
            <a:ext cx="17907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57250" y="2286000"/>
            <a:ext cx="7762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list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072313" y="4143375"/>
            <a:ext cx="15033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stonek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000875" y="1785938"/>
            <a:ext cx="10033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květ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42938" y="5072063"/>
            <a:ext cx="13001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kořen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143125" y="285750"/>
            <a:ext cx="4349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70C0"/>
                </a:solidFill>
              </a:rPr>
              <a:t>Části rostlinného těla</a:t>
            </a:r>
          </a:p>
        </p:txBody>
      </p:sp>
      <p:sp>
        <p:nvSpPr>
          <p:cNvPr id="1741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3325" name="Picture 13"/>
          <p:cNvPicPr>
            <a:picLocks noChangeAspect="1" noChangeArrowheads="1"/>
          </p:cNvPicPr>
          <p:nvPr/>
        </p:nvPicPr>
        <p:blipFill>
          <a:blip r:embed="rId2" cstate="print"/>
          <a:srcRect b="3871"/>
          <a:stretch>
            <a:fillRect/>
          </a:stretch>
        </p:blipFill>
        <p:spPr bwMode="auto">
          <a:xfrm>
            <a:off x="2214563" y="1071563"/>
            <a:ext cx="4054475" cy="5072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6" name="TextovéPole 16"/>
          <p:cNvSpPr txBox="1">
            <a:spLocks noChangeArrowheads="1"/>
          </p:cNvSpPr>
          <p:nvPr/>
        </p:nvSpPr>
        <p:spPr bwMode="auto">
          <a:xfrm>
            <a:off x="1214438" y="2786063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cxnSp>
        <p:nvCxnSpPr>
          <p:cNvPr id="19" name="Přímá spojovací šipka 18"/>
          <p:cNvCxnSpPr/>
          <p:nvPr/>
        </p:nvCxnSpPr>
        <p:spPr>
          <a:xfrm flipV="1">
            <a:off x="1714500" y="2428875"/>
            <a:ext cx="857250" cy="2143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5" idx="3"/>
          </p:cNvCxnSpPr>
          <p:nvPr/>
        </p:nvCxnSpPr>
        <p:spPr>
          <a:xfrm flipV="1">
            <a:off x="1943100" y="5357813"/>
            <a:ext cx="2271713" cy="63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0800000">
            <a:off x="4714875" y="4357688"/>
            <a:ext cx="2286000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10800000" flipV="1">
            <a:off x="5857875" y="2071688"/>
            <a:ext cx="1071563" cy="71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857250" y="6143625"/>
            <a:ext cx="76723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50"/>
                </a:solidFill>
              </a:rPr>
              <a:t>KTERÁ ČÁST ROSTLINNÉHO TĚLA CHYBÍ?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8" grpId="0" autoUpdateAnimBg="0"/>
      <p:bldP spid="11" grpId="0" autoUpdateAnimBg="0"/>
      <p:bldP spid="15" grpId="0" autoUpdateAnimBg="0"/>
      <p:bldP spid="16" grpId="0" autoUpdateAnimBg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500" y="1214438"/>
            <a:ext cx="5600700" cy="478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ovací šipka 3"/>
          <p:cNvCxnSpPr/>
          <p:nvPr/>
        </p:nvCxnSpPr>
        <p:spPr>
          <a:xfrm>
            <a:off x="1214438" y="2786063"/>
            <a:ext cx="1071562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28625" y="2500313"/>
            <a:ext cx="7762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list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 rot="10800000" flipV="1">
            <a:off x="5072063" y="3071813"/>
            <a:ext cx="2786062" cy="571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640638" y="2428875"/>
            <a:ext cx="15033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stonek</a:t>
            </a:r>
          </a:p>
        </p:txBody>
      </p:sp>
      <p:cxnSp>
        <p:nvCxnSpPr>
          <p:cNvPr id="10" name="Přímá spojovací šipka 9"/>
          <p:cNvCxnSpPr/>
          <p:nvPr/>
        </p:nvCxnSpPr>
        <p:spPr>
          <a:xfrm flipV="1">
            <a:off x="1285875" y="3857625"/>
            <a:ext cx="3214688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85750" y="3643313"/>
            <a:ext cx="10033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květ</a:t>
            </a:r>
          </a:p>
        </p:txBody>
      </p:sp>
      <p:cxnSp>
        <p:nvCxnSpPr>
          <p:cNvPr id="13" name="Přímá spojovací šipka 12"/>
          <p:cNvCxnSpPr/>
          <p:nvPr/>
        </p:nvCxnSpPr>
        <p:spPr>
          <a:xfrm rot="10800000">
            <a:off x="5572125" y="4214813"/>
            <a:ext cx="2214563" cy="214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858125" y="4143375"/>
            <a:ext cx="10493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plod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143125" y="285750"/>
            <a:ext cx="4349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70C0"/>
                </a:solidFill>
              </a:rPr>
              <a:t>Části rostlinného těla</a:t>
            </a:r>
          </a:p>
        </p:txBody>
      </p:sp>
      <p:sp>
        <p:nvSpPr>
          <p:cNvPr id="18443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auto">
          <a:xfrm>
            <a:off x="857250" y="6143625"/>
            <a:ext cx="9001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B050"/>
                </a:solidFill>
              </a:rPr>
              <a:t>KTERÁ ČÁST ROSTLINNÉHO TĚLA CHYBÍ?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8" grpId="0" autoUpdateAnimBg="0"/>
      <p:bldP spid="11" grpId="0" autoUpdateAnimBg="0"/>
      <p:bldP spid="14" grpId="0" autoUpdateAnimBg="0"/>
      <p:bldP spid="16" grpId="0" autoUpdateAnimBg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142852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úkoly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3000"/>
            <a:ext cx="8839200" cy="5214938"/>
          </a:xfrm>
        </p:spPr>
        <p:txBody>
          <a:bodyPr/>
          <a:lstStyle/>
          <a:p>
            <a:pPr marL="514350" indent="-514350" eaLnBrk="1" hangingPunct="1">
              <a:buFont typeface="Wingdings" pitchFamily="2" charset="2"/>
              <a:buChar char="v"/>
            </a:pPr>
            <a:r>
              <a:rPr lang="cs-CZ" sz="6000" smtClean="0">
                <a:latin typeface="Arial" charset="0"/>
                <a:cs typeface="Arial" charset="0"/>
              </a:rPr>
              <a:t>Popiš </a:t>
            </a:r>
            <a:r>
              <a:rPr lang="cs-CZ" sz="6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části</a:t>
            </a:r>
            <a:r>
              <a:rPr lang="cs-CZ" sz="6000" smtClean="0">
                <a:latin typeface="Arial" charset="0"/>
                <a:cs typeface="Arial" charset="0"/>
              </a:rPr>
              <a:t> rostliny.</a:t>
            </a:r>
          </a:p>
          <a:p>
            <a:pPr marL="514350" indent="-514350" eaLnBrk="1" hangingPunct="1">
              <a:buFont typeface="Wingdings" pitchFamily="2" charset="2"/>
              <a:buChar char="v"/>
            </a:pPr>
            <a:r>
              <a:rPr lang="cs-CZ" sz="6000" smtClean="0">
                <a:latin typeface="Arial" charset="0"/>
                <a:cs typeface="Arial" charset="0"/>
              </a:rPr>
              <a:t>Které části jsou  </a:t>
            </a:r>
            <a:r>
              <a:rPr lang="cs-CZ" sz="6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vyživovací</a:t>
            </a:r>
            <a:r>
              <a:rPr lang="cs-CZ" sz="600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Wingdings" pitchFamily="2" charset="2"/>
              <a:buChar char="v"/>
            </a:pPr>
            <a:r>
              <a:rPr lang="cs-CZ" sz="6000" smtClean="0">
                <a:latin typeface="Arial" charset="0"/>
                <a:cs typeface="Arial" charset="0"/>
              </a:rPr>
              <a:t>Které jsou </a:t>
            </a:r>
            <a:r>
              <a:rPr lang="cs-CZ" sz="6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rozmnožovací</a:t>
            </a:r>
            <a:r>
              <a:rPr lang="cs-CZ" sz="600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Wingdings" pitchFamily="2" charset="2"/>
              <a:buChar char="v"/>
            </a:pPr>
            <a:endParaRPr lang="cs-CZ" sz="6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9358346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Životní podmínky rostlin</a:t>
            </a:r>
            <a:endParaRPr lang="cs-CZ" sz="48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553450" cy="55721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600" i="1" u="sng" smtClean="0">
                <a:latin typeface="Arial" charset="0"/>
                <a:cs typeface="Arial" charset="0"/>
              </a:rPr>
              <a:t>Rostlina přijímá </a:t>
            </a:r>
            <a:r>
              <a:rPr lang="cs-CZ" sz="3600" b="1" i="1" u="sng" smtClean="0">
                <a:latin typeface="Arial" charset="0"/>
                <a:cs typeface="Arial" charset="0"/>
              </a:rPr>
              <a:t>z půdy</a:t>
            </a:r>
            <a:r>
              <a:rPr lang="cs-CZ" sz="3600" i="1" u="sng" smtClean="0">
                <a:latin typeface="Arial" charset="0"/>
                <a:cs typeface="Arial" charset="0"/>
              </a:rPr>
              <a:t>: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VODU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ŽIVINY 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3600" i="1" u="sng" smtClean="0">
                <a:latin typeface="Arial" charset="0"/>
                <a:cs typeface="Arial" charset="0"/>
              </a:rPr>
              <a:t>Rostlina přijímá </a:t>
            </a:r>
            <a:r>
              <a:rPr lang="cs-CZ" sz="3600" b="1" i="1" u="sng" smtClean="0">
                <a:latin typeface="Arial" charset="0"/>
                <a:cs typeface="Arial" charset="0"/>
              </a:rPr>
              <a:t>ze vzduchu: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SVĚTLO                                       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TEPLO                                       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VZDUCH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686800" cy="5786437"/>
          </a:xfrm>
        </p:spPr>
        <p:txBody>
          <a:bodyPr/>
          <a:lstStyle/>
          <a:p>
            <a:pPr marL="514350" indent="-514350" eaLnBrk="1" hangingPunct="1">
              <a:buFont typeface="Wingdings" pitchFamily="2" charset="2"/>
              <a:buChar char="v"/>
            </a:pPr>
            <a:r>
              <a:rPr lang="cs-CZ" sz="4800" dirty="0" smtClean="0">
                <a:latin typeface="Arial" charset="0"/>
                <a:cs typeface="Arial" charset="0"/>
              </a:rPr>
              <a:t>Co přijímá rostlina </a:t>
            </a:r>
            <a:r>
              <a:rPr lang="cs-CZ" sz="4800" b="1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z půdy</a:t>
            </a:r>
            <a:r>
              <a:rPr lang="cs-CZ" sz="4800" dirty="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Wingdings" pitchFamily="2" charset="2"/>
              <a:buChar char="v"/>
            </a:pPr>
            <a:r>
              <a:rPr lang="cs-CZ" sz="4800" dirty="0" smtClean="0">
                <a:latin typeface="Arial" charset="0"/>
                <a:cs typeface="Arial" charset="0"/>
              </a:rPr>
              <a:t>Co přijímá </a:t>
            </a:r>
            <a:r>
              <a:rPr lang="cs-CZ" sz="4800" b="1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ze vzduchu</a:t>
            </a:r>
            <a:r>
              <a:rPr lang="cs-CZ" sz="4800" dirty="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Wingdings" pitchFamily="2" charset="2"/>
              <a:buChar char="v"/>
            </a:pPr>
            <a:r>
              <a:rPr lang="cs-CZ" sz="4800" dirty="0" smtClean="0">
                <a:latin typeface="Arial" charset="0"/>
                <a:cs typeface="Arial" charset="0"/>
              </a:rPr>
              <a:t>Proč nerostou rostliny </a:t>
            </a:r>
            <a:r>
              <a:rPr lang="cs-CZ" sz="4800" dirty="0" smtClean="0">
                <a:latin typeface="Arial" charset="0"/>
                <a:cs typeface="Arial" charset="0"/>
              </a:rPr>
              <a:t>               </a:t>
            </a:r>
            <a:r>
              <a:rPr lang="cs-CZ" sz="4800" b="1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na </a:t>
            </a:r>
            <a:r>
              <a:rPr lang="cs-CZ" sz="4800" b="1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poušti</a:t>
            </a:r>
            <a:r>
              <a:rPr lang="cs-CZ" sz="4800" dirty="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Wingdings" pitchFamily="2" charset="2"/>
              <a:buChar char="v"/>
            </a:pPr>
            <a:r>
              <a:rPr lang="cs-CZ" sz="4800" dirty="0" smtClean="0">
                <a:latin typeface="Arial" charset="0"/>
                <a:cs typeface="Arial" charset="0"/>
              </a:rPr>
              <a:t>Co se stane s rostlinou, kterou </a:t>
            </a:r>
            <a:r>
              <a:rPr lang="cs-CZ" sz="4800" b="1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nebudeme  zalévat</a:t>
            </a:r>
            <a:r>
              <a:rPr lang="cs-CZ" sz="4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?</a:t>
            </a:r>
            <a:endParaRPr lang="cs-CZ" sz="4800" dirty="0" smtClean="0">
              <a:solidFill>
                <a:srgbClr val="00B050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285750" y="1214438"/>
            <a:ext cx="8686800" cy="5143500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http://upload.wikimedia.org/wikipedia/commons/thumb/7/78/Rajce.jpg/258px-Rajce.jpg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http://upload.wikimedia.org/wikipedia/commons/thumb/8/89/Tomato_je.jpg/120px-Tomato_je.jpg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http://upload.wikimedia.org/wikipedia/commons/thumb/e/e4/Tomato_flowers.jpeg/120px-Tomato_flowers.jpeg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http://upload.wikimedia.org/wikipedia/commons/thumb/a/ab/Primary_and_secondary_cotton_roots.jpg/220px-Primary_and_secondary_cotton_roots.jpg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6"/>
              </a:rPr>
              <a:t>http://tilia.zf.mendelu.cz/ustavy/553/lakr/images/Lamiaceae/lavandula/lavandula_stonek.JPG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7"/>
              </a:rPr>
              <a:t>http://rostliny.prirodou.cz/obrazky/scan/anemone-nemorosa-353.jpg</a:t>
            </a:r>
            <a:endParaRPr lang="cs-CZ" sz="1400" smtClean="0"/>
          </a:p>
          <a:p>
            <a:r>
              <a:rPr lang="cs-CZ" sz="1400" smtClean="0">
                <a:hlinkClick r:id="rId8"/>
              </a:rPr>
              <a:t>http://nd01.jxs.cz/383/526/fcdeba3794_3080439_o2.gif</a:t>
            </a:r>
            <a:endParaRPr lang="cs-CZ" sz="1400" smtClean="0"/>
          </a:p>
          <a:p>
            <a:r>
              <a:rPr lang="cs-CZ" sz="1400" smtClean="0">
                <a:hlinkClick r:id="rId9"/>
              </a:rPr>
              <a:t>http://tilia.zf.mendelu.cz/ustavy/553/lakr/images/Lamiaceae/mentha/mentha-stonek.JPG</a:t>
            </a:r>
            <a:endParaRPr lang="cs-CZ" sz="1400" smtClean="0"/>
          </a:p>
          <a:p>
            <a:r>
              <a:rPr lang="cs-CZ" sz="1400" smtClean="0">
                <a:hlinkClick r:id="rId10"/>
              </a:rPr>
              <a:t>http://bdadafoto.webzdarma.cz/rostliny/2001_10_102_BS_list_javoru.jpg</a:t>
            </a:r>
            <a:endParaRPr lang="cs-CZ" sz="1400" smtClean="0"/>
          </a:p>
          <a:p>
            <a:r>
              <a:rPr lang="cs-CZ" sz="1400" smtClean="0">
                <a:hlinkClick r:id="rId11"/>
              </a:rPr>
              <a:t>http://t2.gstatic.com/images?q=tbn:ANd9GcSPHH-_XSBMFRyf7wmo8F95FyuCTAGlQHPOQAxxuhP3QrQSu6LANcZwU2uW</a:t>
            </a:r>
            <a:endParaRPr lang="cs-CZ" sz="1400" smtClean="0"/>
          </a:p>
          <a:p>
            <a:r>
              <a:rPr lang="cs-CZ" sz="1400" smtClean="0">
                <a:hlinkClick r:id="rId12"/>
              </a:rPr>
              <a:t>http://botanika.bf.jcu.cz/morfologie/NymphaeCandDet.jpg</a:t>
            </a:r>
            <a:endParaRPr lang="cs-CZ" sz="1400" smtClean="0"/>
          </a:p>
          <a:p>
            <a:r>
              <a:rPr lang="cs-CZ" sz="1400" smtClean="0">
                <a:hlinkClick r:id="rId13"/>
              </a:rPr>
              <a:t>http://svetpohladnic.sk/pohladnice/obrazky/kvet-a-la-slnko-bra102.jpg</a:t>
            </a:r>
            <a:endParaRPr lang="cs-CZ" sz="1400" smtClean="0"/>
          </a:p>
          <a:p>
            <a:r>
              <a:rPr lang="cs-CZ" sz="1400" smtClean="0">
                <a:hlinkClick r:id="rId14"/>
              </a:rPr>
              <a:t>http://www.zdravavyziva.estranky.cz/img/picture/92/5015.jpg</a:t>
            </a:r>
            <a:endParaRPr lang="cs-CZ" sz="1400" smtClean="0"/>
          </a:p>
          <a:p>
            <a:r>
              <a:rPr lang="cs-CZ" sz="1400" smtClean="0">
                <a:hlinkClick r:id="rId15"/>
              </a:rPr>
              <a:t>http://www.pedro-vyskov.estranky.cz/img/picture/892/Meyer--plod-z-letn%C3%ADho-kveten%C3%AD</a:t>
            </a:r>
            <a:endParaRPr lang="cs-CZ" sz="1400" smtClean="0"/>
          </a:p>
          <a:p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  <a:p>
            <a:pPr eaLnBrk="1" hangingPunct="1"/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4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4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41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41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203</TotalTime>
  <Words>199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Stavba rostlinného těla</vt:lpstr>
      <vt:lpstr>Stavba rostlinného těla</vt:lpstr>
      <vt:lpstr>Stavba rostlinného těla</vt:lpstr>
      <vt:lpstr>Snímek 5</vt:lpstr>
      <vt:lpstr>Snímek 6</vt:lpstr>
      <vt:lpstr>úkoly</vt:lpstr>
      <vt:lpstr>Životní podmínky rostlin</vt:lpstr>
      <vt:lpstr>otázky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Dum</cp:lastModifiedBy>
  <cp:revision>29</cp:revision>
  <dcterms:created xsi:type="dcterms:W3CDTF">2011-12-31T11:06:25Z</dcterms:created>
  <dcterms:modified xsi:type="dcterms:W3CDTF">2012-03-22T16:34:19Z</dcterms:modified>
</cp:coreProperties>
</file>