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90" r:id="rId4"/>
    <p:sldId id="289" r:id="rId5"/>
    <p:sldId id="285" r:id="rId6"/>
    <p:sldId id="291" r:id="rId7"/>
    <p:sldId id="294" r:id="rId8"/>
    <p:sldId id="287" r:id="rId9"/>
    <p:sldId id="288" r:id="rId10"/>
    <p:sldId id="295" r:id="rId11"/>
    <p:sldId id="298" r:id="rId12"/>
    <p:sldId id="296" r:id="rId13"/>
    <p:sldId id="297" r:id="rId14"/>
    <p:sldId id="299" r:id="rId15"/>
    <p:sldId id="292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http://cs.wikipedia.org/wiki/Soubor:Rear-view_mirror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ateliermaur.com/catalog/product_info.php?cPath=6_200&amp;products_id=14576" TargetMode="External"/><Relationship Id="rId5" Type="http://schemas.openxmlformats.org/officeDocument/2006/relationships/hyperlink" Target="http://www.pontte.cz/silnicni-dopravni-zrcadla.aspx" TargetMode="External"/><Relationship Id="rId4" Type="http://schemas.openxmlformats.org/officeDocument/2006/relationships/hyperlink" Target="http://optika.kuratkoo.net/zrc_kulov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70376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Sestrojení obrazu na kulovém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zrcadle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Zrcadlo, paprsek, obraz, odraz, předmět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Fyzika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</a:t>
                      </a:r>
                      <a:r>
                        <a:rPr lang="cs-CZ" sz="1200" smtClean="0">
                          <a:effectLst/>
                        </a:rPr>
                        <a:t>Ivana Gajdošová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žáci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rýsují do sešitů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Zobrazení kulovým zrcadlem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VY_32_INOVACE_12_242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475656" y="2420888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Zobrazení kulovým zrcadlem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Users\Gajdosova\AppData\Local\Microsoft\Windows\Temporary Internet Files\Content.IE5\DW1ZHABZ\MP90032113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868" y="2350293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314" y="3429000"/>
            <a:ext cx="2460144" cy="241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265" y="1196752"/>
            <a:ext cx="2400267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60" y="3284984"/>
            <a:ext cx="2377849" cy="2455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556792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/>
              <a:t>Kulové zrcadlo</a:t>
            </a:r>
            <a:r>
              <a:rPr lang="cs-CZ" sz="2400" i="1" dirty="0"/>
              <a:t> je vytvořeno na povrchu části optické kulové </a:t>
            </a:r>
            <a:r>
              <a:rPr lang="cs-CZ" sz="2400" i="1" dirty="0" smtClean="0"/>
              <a:t>plochy</a:t>
            </a:r>
            <a:endParaRPr lang="cs-CZ" sz="24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741" y="2708920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</a:rPr>
              <a:t>Duté</a:t>
            </a:r>
            <a:r>
              <a:rPr lang="cs-CZ" sz="2400" dirty="0" smtClean="0"/>
              <a:t> (konkávní) zrcadlo – zobrazovací plocha je vnitřní část koule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645024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</a:rPr>
              <a:t>Vypuklé</a:t>
            </a:r>
            <a:r>
              <a:rPr lang="cs-CZ" sz="2400" dirty="0" smtClean="0"/>
              <a:t> (konvexní) - </a:t>
            </a:r>
            <a:r>
              <a:rPr lang="cs-CZ" sz="2400" dirty="0"/>
              <a:t>zobrazovací plocha je </a:t>
            </a:r>
            <a:r>
              <a:rPr lang="cs-CZ" sz="2400" dirty="0" smtClean="0"/>
              <a:t>vnější </a:t>
            </a:r>
            <a:r>
              <a:rPr lang="cs-CZ" sz="2400" dirty="0"/>
              <a:t>část koule</a:t>
            </a:r>
            <a:r>
              <a:rPr lang="cs-CZ" sz="2400" dirty="0" smtClean="0"/>
              <a:t>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700808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Duté zrcadlo</a:t>
            </a:r>
            <a:r>
              <a:rPr lang="cs-CZ" sz="2800" dirty="0" smtClean="0"/>
              <a:t> – soustřeďuje svazek rovnoběžných paprsků do jednoho bodu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924944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Může vytvořit </a:t>
            </a:r>
            <a:r>
              <a:rPr lang="cs-CZ" sz="2400" i="1" dirty="0" smtClean="0"/>
              <a:t>skutečný</a:t>
            </a:r>
            <a:r>
              <a:rPr lang="cs-CZ" sz="2400" dirty="0" smtClean="0"/>
              <a:t> a </a:t>
            </a:r>
            <a:r>
              <a:rPr lang="cs-CZ" sz="2400" i="1" dirty="0" smtClean="0"/>
              <a:t>převrácený</a:t>
            </a:r>
            <a:r>
              <a:rPr lang="cs-CZ" sz="2400" dirty="0" smtClean="0"/>
              <a:t> obraz předmětu (můžeme ho zachytit na stínítku). </a:t>
            </a:r>
          </a:p>
          <a:p>
            <a:endParaRPr lang="cs-CZ" sz="2400" dirty="0" smtClean="0"/>
          </a:p>
          <a:p>
            <a:r>
              <a:rPr lang="cs-CZ" sz="2400" dirty="0" smtClean="0"/>
              <a:t>Pokud je předmět hodně blízko zrcadla, paprsky se rozbíhají, jako by vycházely ze </a:t>
            </a:r>
            <a:r>
              <a:rPr lang="cs-CZ" sz="2400" i="1" dirty="0" smtClean="0"/>
              <a:t>zdánlivého</a:t>
            </a:r>
            <a:r>
              <a:rPr lang="cs-CZ" sz="2400" dirty="0" smtClean="0"/>
              <a:t>, </a:t>
            </a:r>
            <a:r>
              <a:rPr lang="cs-CZ" sz="2400" i="1" dirty="0" smtClean="0"/>
              <a:t>přímého</a:t>
            </a:r>
            <a:r>
              <a:rPr lang="cs-CZ" sz="2400" dirty="0" smtClean="0"/>
              <a:t> a </a:t>
            </a:r>
            <a:r>
              <a:rPr lang="cs-CZ" sz="2400" i="1" dirty="0" smtClean="0"/>
              <a:t>zvětšeného</a:t>
            </a:r>
            <a:r>
              <a:rPr lang="cs-CZ" sz="2400" dirty="0" smtClean="0"/>
              <a:t>  obrazu za zrcadlem (nemůžeme ho zachytit na stínítku).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5517232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Užití: </a:t>
            </a:r>
            <a:r>
              <a:rPr lang="cs-CZ" sz="2400" dirty="0" smtClean="0"/>
              <a:t>reflektory, astronomické dalekohledy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986002"/>
            <a:ext cx="835292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Vypuklé </a:t>
            </a:r>
            <a:r>
              <a:rPr lang="cs-CZ" sz="2800" b="1" dirty="0"/>
              <a:t>zrcadlo</a:t>
            </a:r>
            <a:r>
              <a:rPr lang="cs-CZ" sz="2800" dirty="0"/>
              <a:t> – </a:t>
            </a:r>
            <a:r>
              <a:rPr lang="cs-CZ" sz="2800" dirty="0" smtClean="0"/>
              <a:t>vytváří vždy zdánlivý, přímý a zmenšený obraz</a:t>
            </a:r>
            <a:endParaRPr lang="cs-CZ" sz="2800" b="1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5445224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Užití: </a:t>
            </a:r>
            <a:r>
              <a:rPr lang="cs-CZ" sz="2400" dirty="0" smtClean="0"/>
              <a:t>na křižovatkách, zpětná zrcátka v autech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168" y="2217108"/>
            <a:ext cx="3963467" cy="297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412776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Pro geometrickou konstrukci obrazu používáme tři hlavní paprsky: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890" y="2636912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Paprsek jdoucí rovnoběžně s optickou osou zrcadla  </a:t>
            </a:r>
            <a:r>
              <a:rPr lang="cs-CZ" sz="2400" dirty="0" smtClean="0">
                <a:solidFill>
                  <a:srgbClr val="C00000"/>
                </a:solidFill>
              </a:rPr>
              <a:t>(1)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501008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 smtClean="0"/>
              <a:t>Paprsek procházející ohniskem  </a:t>
            </a:r>
            <a:r>
              <a:rPr lang="cs-CZ" sz="2400" dirty="0" smtClean="0">
                <a:solidFill>
                  <a:srgbClr val="C00000"/>
                </a:solidFill>
              </a:rPr>
              <a:t>(2)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flipH="1">
            <a:off x="385890" y="4422303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Paprsek jdoucí středem optické plochy  </a:t>
            </a:r>
            <a:r>
              <a:rPr lang="cs-CZ" sz="2400" dirty="0" smtClean="0">
                <a:solidFill>
                  <a:srgbClr val="C00000"/>
                </a:solidFill>
              </a:rPr>
              <a:t>(3)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01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0" y="2205038"/>
            <a:ext cx="38100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2195736" y="5229200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Duté zrcadlo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2276872"/>
            <a:ext cx="381000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907704" y="4725144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Vypuklé zrcadlo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65" y="1484784"/>
            <a:ext cx="786792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4932040" y="3068960"/>
            <a:ext cx="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55576" y="126876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Úkol: </a:t>
            </a:r>
            <a:r>
              <a:rPr lang="cs-CZ" sz="2400" dirty="0" smtClean="0"/>
              <a:t>Zakresli obraz daného předmětu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7396" y="376844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5940152" y="3537012"/>
            <a:ext cx="0" cy="231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93017" y="3790818"/>
            <a:ext cx="294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66086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638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86792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4932040" y="3068960"/>
            <a:ext cx="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55576" y="126876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Úkol: </a:t>
            </a:r>
            <a:r>
              <a:rPr lang="cs-CZ" sz="2400" dirty="0" smtClean="0"/>
              <a:t>Zakresli obraz daného předmětu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7396" y="376844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5940152" y="3537012"/>
            <a:ext cx="0" cy="231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93017" y="3790818"/>
            <a:ext cx="294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932040" y="3068960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571999" y="3068960"/>
            <a:ext cx="1944217" cy="20162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189424" y="2750743"/>
            <a:ext cx="35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37396" y="4502105"/>
            <a:ext cx="716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1′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66086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332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82" y="1473499"/>
            <a:ext cx="786792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4944956" y="3068960"/>
            <a:ext cx="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55576" y="126876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Úkol: </a:t>
            </a:r>
            <a:r>
              <a:rPr lang="cs-CZ" sz="2400" dirty="0" smtClean="0"/>
              <a:t>Zakresli obraz daného předmětu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7396" y="376844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5940152" y="3537012"/>
            <a:ext cx="0" cy="231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93017" y="3790818"/>
            <a:ext cx="294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944956" y="3068960"/>
            <a:ext cx="1651112" cy="51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571999" y="3094517"/>
            <a:ext cx="2042970" cy="15922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189424" y="2750743"/>
            <a:ext cx="35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856189" y="4330671"/>
            <a:ext cx="716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1′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66086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cxnSp>
        <p:nvCxnSpPr>
          <p:cNvPr id="3080" name="Přímá spojnice se šipkou 3079"/>
          <p:cNvCxnSpPr/>
          <p:nvPr/>
        </p:nvCxnSpPr>
        <p:spPr>
          <a:xfrm>
            <a:off x="4843246" y="3006781"/>
            <a:ext cx="1791064" cy="1060461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2" name="Přímá spojnice se šipkou 3081"/>
          <p:cNvCxnSpPr/>
          <p:nvPr/>
        </p:nvCxnSpPr>
        <p:spPr>
          <a:xfrm flipH="1">
            <a:off x="3707904" y="4067242"/>
            <a:ext cx="2926406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0" name="TextovéPole 3089"/>
          <p:cNvSpPr txBox="1"/>
          <p:nvPr/>
        </p:nvSpPr>
        <p:spPr>
          <a:xfrm>
            <a:off x="5441452" y="3156395"/>
            <a:ext cx="351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091" name="TextovéPole 3090"/>
          <p:cNvSpPr txBox="1"/>
          <p:nvPr/>
        </p:nvSpPr>
        <p:spPr>
          <a:xfrm>
            <a:off x="4211959" y="3768442"/>
            <a:ext cx="36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2′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100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82" y="1473499"/>
            <a:ext cx="786792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4944956" y="3068960"/>
            <a:ext cx="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55576" y="126876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Úkol: </a:t>
            </a:r>
            <a:r>
              <a:rPr lang="cs-CZ" sz="2400" dirty="0" smtClean="0"/>
              <a:t>Zakresli obraz daného předmětu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7396" y="376844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5940152" y="3537012"/>
            <a:ext cx="0" cy="231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93017" y="3790818"/>
            <a:ext cx="294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944956" y="3068960"/>
            <a:ext cx="1651112" cy="51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571999" y="3094517"/>
            <a:ext cx="2042970" cy="15922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189424" y="2750743"/>
            <a:ext cx="35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856189" y="4330671"/>
            <a:ext cx="716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1′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66086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4941176" y="3068960"/>
            <a:ext cx="792088" cy="187220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0" name="Přímá spojnice se šipkou 3079"/>
          <p:cNvCxnSpPr/>
          <p:nvPr/>
        </p:nvCxnSpPr>
        <p:spPr>
          <a:xfrm>
            <a:off x="4843246" y="3006781"/>
            <a:ext cx="1791064" cy="1060461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2" name="Přímá spojnice se šipkou 3081"/>
          <p:cNvCxnSpPr/>
          <p:nvPr/>
        </p:nvCxnSpPr>
        <p:spPr>
          <a:xfrm flipH="1">
            <a:off x="3707904" y="4067242"/>
            <a:ext cx="2926406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0" name="TextovéPole 3089"/>
          <p:cNvSpPr txBox="1"/>
          <p:nvPr/>
        </p:nvSpPr>
        <p:spPr>
          <a:xfrm>
            <a:off x="5441452" y="3156395"/>
            <a:ext cx="351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091" name="TextovéPole 3090"/>
          <p:cNvSpPr txBox="1"/>
          <p:nvPr/>
        </p:nvSpPr>
        <p:spPr>
          <a:xfrm>
            <a:off x="4211959" y="3768442"/>
            <a:ext cx="36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2′</a:t>
            </a:r>
            <a:endParaRPr lang="cs-CZ" dirty="0"/>
          </a:p>
        </p:txBody>
      </p:sp>
      <p:sp>
        <p:nvSpPr>
          <p:cNvPr id="3092" name="TextovéPole 3091"/>
          <p:cNvSpPr txBox="1"/>
          <p:nvPr/>
        </p:nvSpPr>
        <p:spPr>
          <a:xfrm>
            <a:off x="5573150" y="4437112"/>
            <a:ext cx="219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263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82" y="1473499"/>
            <a:ext cx="786792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 flipV="1">
            <a:off x="4944956" y="3068960"/>
            <a:ext cx="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755576" y="1268760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Úkol: </a:t>
            </a:r>
            <a:r>
              <a:rPr lang="cs-CZ" sz="2400" dirty="0" smtClean="0"/>
              <a:t>Zakresli obraz daného předmětu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937396" y="376844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C</a:t>
            </a:r>
            <a:endParaRPr lang="cs-CZ" dirty="0"/>
          </a:p>
        </p:txBody>
      </p:sp>
      <p:cxnSp>
        <p:nvCxnSpPr>
          <p:cNvPr id="17" name="Přímá spojnice 16"/>
          <p:cNvCxnSpPr/>
          <p:nvPr/>
        </p:nvCxnSpPr>
        <p:spPr>
          <a:xfrm>
            <a:off x="5940152" y="3537012"/>
            <a:ext cx="0" cy="231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93017" y="3790818"/>
            <a:ext cx="294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</a:t>
            </a:r>
            <a:endParaRPr lang="cs-CZ" dirty="0"/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944956" y="3068960"/>
            <a:ext cx="1651112" cy="511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571999" y="3094517"/>
            <a:ext cx="2042970" cy="15922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189424" y="2750743"/>
            <a:ext cx="354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856189" y="4330671"/>
            <a:ext cx="716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1′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732240" y="3660863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4941176" y="3068960"/>
            <a:ext cx="792088" cy="187220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0" name="Přímá spojnice se šipkou 3079"/>
          <p:cNvCxnSpPr/>
          <p:nvPr/>
        </p:nvCxnSpPr>
        <p:spPr>
          <a:xfrm>
            <a:off x="4843246" y="3006781"/>
            <a:ext cx="1791064" cy="1060461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2" name="Přímá spojnice se šipkou 3081"/>
          <p:cNvCxnSpPr/>
          <p:nvPr/>
        </p:nvCxnSpPr>
        <p:spPr>
          <a:xfrm flipH="1">
            <a:off x="3707904" y="4067242"/>
            <a:ext cx="2926406" cy="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9" name="Přímá spojnice se šipkou 3088"/>
          <p:cNvCxnSpPr/>
          <p:nvPr/>
        </p:nvCxnSpPr>
        <p:spPr>
          <a:xfrm>
            <a:off x="5366765" y="3645024"/>
            <a:ext cx="0" cy="42221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0" name="TextovéPole 3089"/>
          <p:cNvSpPr txBox="1"/>
          <p:nvPr/>
        </p:nvSpPr>
        <p:spPr>
          <a:xfrm>
            <a:off x="5441452" y="3156395"/>
            <a:ext cx="351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3091" name="TextovéPole 3090"/>
          <p:cNvSpPr txBox="1"/>
          <p:nvPr/>
        </p:nvSpPr>
        <p:spPr>
          <a:xfrm>
            <a:off x="4211959" y="3768442"/>
            <a:ext cx="3600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2′</a:t>
            </a:r>
            <a:endParaRPr lang="cs-CZ" dirty="0"/>
          </a:p>
        </p:txBody>
      </p:sp>
      <p:sp>
        <p:nvSpPr>
          <p:cNvPr id="3092" name="TextovéPole 3091"/>
          <p:cNvSpPr txBox="1"/>
          <p:nvPr/>
        </p:nvSpPr>
        <p:spPr>
          <a:xfrm>
            <a:off x="5573150" y="4437112"/>
            <a:ext cx="219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50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268760"/>
            <a:ext cx="4464496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454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1124744"/>
            <a:ext cx="81872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Použité zdroje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SVOBODA, E. a kol. </a:t>
            </a:r>
            <a:r>
              <a:rPr lang="cs-CZ" i="1" dirty="0" smtClean="0"/>
              <a:t>Přehled středoškolské fyziky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1996, ISBN 80-7196-006-3. 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Galerie MS Office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hlinkClick r:id="rId4"/>
              </a:rPr>
              <a:t>http://optika.kuratkoo.net/zrc_kulove.htm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www.pontte.cz/silnicni-dopravni-zrcadla.aspx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www.ateliermaur.com/catalog/product_info.php?cPath=6_200&amp;products_id=14576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/>
              <a:t>DERRICK COETZEE. wikipedia.cz [online]. [cit. 15.12.2013]. Dostupný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cs.wikipedia.org/wiki/Soubor:Rear-view_mirror.jpg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/>
              <a:t>http://www.pilniky-darky.cz/kosmeticka-zrcadla/1748-luxusni-stojankove-kosmeticke-zrcadlo-spirala-acsc-1.html</a:t>
            </a: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78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2167</TotalTime>
  <Words>476</Words>
  <Application>Microsoft Office PowerPoint</Application>
  <PresentationFormat>Předvádění na obrazovce (4:3)</PresentationFormat>
  <Paragraphs>131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Gajdošová Ing.</cp:lastModifiedBy>
  <cp:revision>288</cp:revision>
  <dcterms:created xsi:type="dcterms:W3CDTF">2010-11-01T23:40:31Z</dcterms:created>
  <dcterms:modified xsi:type="dcterms:W3CDTF">2013-12-15T14:02:40Z</dcterms:modified>
</cp:coreProperties>
</file>