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74" r:id="rId3"/>
    <p:sldId id="263" r:id="rId4"/>
    <p:sldId id="264" r:id="rId5"/>
    <p:sldId id="262" r:id="rId6"/>
    <p:sldId id="261" r:id="rId7"/>
    <p:sldId id="267" r:id="rId8"/>
    <p:sldId id="266" r:id="rId9"/>
    <p:sldId id="265" r:id="rId10"/>
    <p:sldId id="270" r:id="rId11"/>
    <p:sldId id="269" r:id="rId12"/>
    <p:sldId id="268" r:id="rId13"/>
    <p:sldId id="273" r:id="rId14"/>
    <p:sldId id="272" r:id="rId15"/>
    <p:sldId id="271" r:id="rId16"/>
    <p:sldId id="259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913" y="21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2.jpg"/><Relationship Id="rId7" Type="http://schemas.openxmlformats.org/officeDocument/2006/relationships/image" Target="../media/image21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jpeg"/><Relationship Id="rId5" Type="http://schemas.openxmlformats.org/officeDocument/2006/relationships/hyperlink" Target="http://www.jaktridit.cz/cz/foto-a-video/fotogalerie/papir-2#img" TargetMode="External"/><Relationship Id="rId4" Type="http://schemas.openxmlformats.org/officeDocument/2006/relationships/image" Target="../media/image19.jpeg"/><Relationship Id="rId9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3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3909232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Průběh recyklace jednotlivých druhů odpadu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Recyklace,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plast, sklo, kov,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elektrospotřebiče, papír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Ekologie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Anna Mazáčová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RECYKLACE ODPADU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VY_32_INOVACE_23_462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052736"/>
            <a:ext cx="4464496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Plasty</a:t>
            </a:r>
          </a:p>
          <a:p>
            <a:endParaRPr lang="cs-CZ" sz="2400" b="1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podíl na celkovém množství komunálního odpadu 15 %</a:t>
            </a:r>
          </a:p>
          <a:p>
            <a:endParaRPr lang="cs-CZ" sz="2400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základní surovinou pro výrobu je ropa</a:t>
            </a:r>
          </a:p>
          <a:p>
            <a:pPr marL="342900" indent="-342900">
              <a:buFontTx/>
              <a:buChar char="-"/>
            </a:pPr>
            <a:endParaRPr lang="cs-CZ" sz="2400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téměř nezničitelné</a:t>
            </a:r>
          </a:p>
          <a:p>
            <a:pPr marL="342900" indent="-342900">
              <a:buFontTx/>
              <a:buChar char="-"/>
            </a:pPr>
            <a:endParaRPr lang="cs-CZ" sz="2400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recyklují se poměrně snadno</a:t>
            </a:r>
          </a:p>
          <a:p>
            <a:pPr marL="342900" indent="-342900">
              <a:buFontTx/>
              <a:buChar char="-"/>
            </a:pP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945931"/>
            <a:ext cx="3959352" cy="3404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9590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076581"/>
            <a:ext cx="864096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Zpracování vytříděného plastu</a:t>
            </a:r>
            <a:r>
              <a:rPr lang="cs-CZ" sz="2400" dirty="0" smtClean="0"/>
              <a:t>:</a:t>
            </a:r>
          </a:p>
          <a:p>
            <a:pPr marL="285750" indent="-285750">
              <a:buFontTx/>
              <a:buChar char="-"/>
            </a:pPr>
            <a:endParaRPr lang="cs-CZ" sz="2400" dirty="0" smtClean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drtí se na jemné vločky</a:t>
            </a:r>
          </a:p>
          <a:p>
            <a:pPr marL="285750" indent="-285750">
              <a:buFontTx/>
              <a:buChar char="-"/>
            </a:pPr>
            <a:endParaRPr lang="cs-CZ" sz="2400" dirty="0" smtClean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vypráním se odstraní zbytky potravin, nápojů, lepidel a dalších nečistot</a:t>
            </a:r>
          </a:p>
          <a:p>
            <a:pPr marL="285750" indent="-285750">
              <a:buFontTx/>
              <a:buChar char="-"/>
            </a:pPr>
            <a:endParaRPr lang="cs-CZ" sz="2400" dirty="0" smtClean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oddělují se jiné typy plastů</a:t>
            </a:r>
          </a:p>
          <a:p>
            <a:pPr marL="285750" indent="-285750">
              <a:buFontTx/>
              <a:buChar char="-"/>
            </a:pPr>
            <a:endParaRPr lang="cs-CZ" sz="2400" dirty="0" smtClean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drť lze roztavit a z taveniny vyrobit granule</a:t>
            </a:r>
          </a:p>
          <a:p>
            <a:pPr marL="285750" indent="-285750">
              <a:buFontTx/>
              <a:buChar char="-"/>
            </a:pPr>
            <a:endParaRPr lang="cs-CZ" sz="2400" dirty="0" smtClean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výroba nových výrobků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39417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412776"/>
            <a:ext cx="3096344" cy="216024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124744"/>
            <a:ext cx="4849368" cy="313944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3847217"/>
            <a:ext cx="2286000" cy="178612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27584" y="1124067"/>
            <a:ext cx="23762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err="1" smtClean="0"/>
              <a:t>Dotřiďovací</a:t>
            </a:r>
            <a:r>
              <a:rPr lang="cs-CZ" sz="1600" dirty="0" smtClean="0"/>
              <a:t> linka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728" y="5661248"/>
            <a:ext cx="679358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PET lahve – vytříděné podle barvy a slisované do balíku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836801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6881" y="1124744"/>
            <a:ext cx="83529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Využití recyklovaného plastu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z PET: vlákna         koberce, oděvy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z plastových folií, pytlíků nebo tašek: opět folie, </a:t>
            </a:r>
          </a:p>
          <a:p>
            <a:r>
              <a:rPr lang="cs-CZ" sz="2400" dirty="0" smtClean="0"/>
              <a:t>alternativní palivo pro cementárny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z tvrdých obalů (šampony): palety na zboží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směsný plast: zatravňovací dlaždice, </a:t>
            </a:r>
          </a:p>
          <a:p>
            <a:r>
              <a:rPr lang="cs-CZ" sz="2400" dirty="0" smtClean="0"/>
              <a:t>desky na protihlukové stěny apod.</a:t>
            </a:r>
          </a:p>
          <a:p>
            <a:endParaRPr lang="cs-CZ" sz="24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205382" y="2132856"/>
            <a:ext cx="432048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Zatravňovací dlaždic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221088"/>
            <a:ext cx="2376264" cy="1693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lastové recykované pytle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3308" y="2637340"/>
            <a:ext cx="1800200" cy="1344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leesové oděvy z PET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8297" y="1034165"/>
            <a:ext cx="1944217" cy="1477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3068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268760"/>
            <a:ext cx="8424936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Sklo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inertní</a:t>
            </a:r>
            <a:r>
              <a:rPr lang="cs-CZ" sz="2400" dirty="0" smtClean="0"/>
              <a:t>, biologicky a chemicky neaktivní materiál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podíl </a:t>
            </a:r>
            <a:r>
              <a:rPr lang="cs-CZ" sz="2400" dirty="0" smtClean="0"/>
              <a:t>skla v komunálním odpadu 9 %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snadno </a:t>
            </a:r>
            <a:r>
              <a:rPr lang="cs-CZ" sz="2400" dirty="0" smtClean="0"/>
              <a:t>se </a:t>
            </a:r>
            <a:r>
              <a:rPr lang="cs-CZ" sz="2400" dirty="0" smtClean="0"/>
              <a:t>recykluje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po sběru následuje dotřídění skla </a:t>
            </a:r>
          </a:p>
          <a:p>
            <a:r>
              <a:rPr lang="cs-CZ" sz="2400" dirty="0" smtClean="0"/>
              <a:t>(odstranění nečistot)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drtí se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do vsádky se použije 60 – 85 % </a:t>
            </a:r>
          </a:p>
          <a:p>
            <a:r>
              <a:rPr lang="cs-CZ" sz="2400" dirty="0" smtClean="0"/>
              <a:t>tříděného skla podle technologie</a:t>
            </a:r>
          </a:p>
          <a:p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400" dirty="0"/>
          </a:p>
        </p:txBody>
      </p:sp>
      <p:pic>
        <p:nvPicPr>
          <p:cNvPr id="10" name="Picture 6" descr="Rozdrcené sklo před zpracování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192363"/>
            <a:ext cx="3766914" cy="2662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40990" y="5013176"/>
            <a:ext cx="16624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Rozdrcené sklo </a:t>
            </a:r>
          </a:p>
          <a:p>
            <a:r>
              <a:rPr lang="cs-CZ" sz="1400" dirty="0" smtClean="0"/>
              <a:t>před zpracováním</a:t>
            </a:r>
            <a:endParaRPr lang="cs-CZ" sz="1400" dirty="0"/>
          </a:p>
        </p:txBody>
      </p:sp>
      <p:pic>
        <p:nvPicPr>
          <p:cNvPr id="2050" name="Picture 2" descr="Dělený kontejner na sklo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030221"/>
            <a:ext cx="1584176" cy="2063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502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1124744"/>
            <a:ext cx="8424936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Výrobky z recyklovaného skla</a:t>
            </a:r>
          </a:p>
          <a:p>
            <a:endParaRPr lang="cs-CZ" sz="2400" b="1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nové obalové sklo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výroba tepelné izolace: skelná vata, pěnové sklo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přísady do speciálních druhů betonu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32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do brusných hmot</a:t>
            </a:r>
            <a:endParaRPr lang="cs-CZ" sz="2400" dirty="0"/>
          </a:p>
          <a:p>
            <a:endParaRPr lang="cs-CZ" sz="2800" b="1" dirty="0" smtClean="0"/>
          </a:p>
          <a:p>
            <a:endParaRPr lang="cs-CZ" sz="2400" dirty="0"/>
          </a:p>
        </p:txBody>
      </p:sp>
      <p:pic>
        <p:nvPicPr>
          <p:cNvPr id="1032" name="Picture 8" descr="Lahv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157" y="2996952"/>
            <a:ext cx="3486607" cy="2950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4753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1124744"/>
            <a:ext cx="8424936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Papír</a:t>
            </a:r>
          </a:p>
          <a:p>
            <a:endParaRPr lang="cs-CZ" sz="2800" b="1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sběr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třídění (noviny, časopisy, karton-lepenka, ostatní)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lisování a odvoz do papíren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3074" name="Picture 2" descr="Kontejner na papír spodní výsyp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052736"/>
            <a:ext cx="1584176" cy="2446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Recyklace papíru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874" y="3361803"/>
            <a:ext cx="2963060" cy="2353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Papír k recyklac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021405"/>
            <a:ext cx="2232248" cy="2718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4230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100" name="Picture 4" descr="Výroba papíru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688523"/>
            <a:ext cx="3744416" cy="3166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Rozvláknění papíru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052736"/>
            <a:ext cx="2254249" cy="2142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1196752"/>
            <a:ext cx="54006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Zpracování papíru v papírenském závodě</a:t>
            </a:r>
            <a:r>
              <a:rPr lang="cs-CZ" dirty="0" smtClean="0"/>
              <a:t>:</a:t>
            </a:r>
          </a:p>
          <a:p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/>
              <a:t>rozvláknění (mix papíru s vodou), směs obsahuje papírové vlákno</a:t>
            </a:r>
          </a:p>
          <a:p>
            <a:pPr marL="342900" indent="-342900">
              <a:buFontTx/>
              <a:buChar char="-"/>
            </a:pPr>
            <a:r>
              <a:rPr lang="cs-CZ" sz="2400" dirty="0"/>
              <a:t>odstranění nečistot</a:t>
            </a:r>
          </a:p>
          <a:p>
            <a:pPr marL="342900" indent="-342900">
              <a:buFontTx/>
              <a:buChar char="-"/>
            </a:pPr>
            <a:r>
              <a:rPr lang="cs-CZ" sz="2400" dirty="0"/>
              <a:t>nanášení směsi </a:t>
            </a:r>
            <a:endParaRPr lang="cs-CZ" sz="2400" dirty="0" smtClean="0"/>
          </a:p>
          <a:p>
            <a:r>
              <a:rPr lang="cs-CZ" sz="2400" dirty="0" smtClean="0"/>
              <a:t>na </a:t>
            </a:r>
            <a:r>
              <a:rPr lang="cs-CZ" sz="2400" dirty="0"/>
              <a:t>papírenské síto: tenká vrstva</a:t>
            </a:r>
          </a:p>
          <a:p>
            <a:pPr marL="342900" indent="-342900">
              <a:buFontTx/>
              <a:buChar char="-"/>
            </a:pPr>
            <a:r>
              <a:rPr lang="cs-CZ" sz="2400" dirty="0"/>
              <a:t>lisování</a:t>
            </a:r>
          </a:p>
          <a:p>
            <a:pPr marL="342900" indent="-342900">
              <a:buFontTx/>
              <a:buChar char="-"/>
            </a:pPr>
            <a:r>
              <a:rPr lang="cs-CZ" sz="2400" dirty="0"/>
              <a:t>sušení</a:t>
            </a:r>
          </a:p>
          <a:p>
            <a:endParaRPr lang="cs-CZ" sz="2400" dirty="0"/>
          </a:p>
        </p:txBody>
      </p:sp>
      <p:pic>
        <p:nvPicPr>
          <p:cNvPr id="4102" name="Picture 6" descr="Sušení papíru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1087" y="4149080"/>
            <a:ext cx="3148111" cy="189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9421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5122" name="Picture 2" descr="Hotové role papíru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36550"/>
            <a:ext cx="2733675" cy="388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Krabice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-357188"/>
            <a:ext cx="1200150" cy="752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Krabice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-204788"/>
            <a:ext cx="1200150" cy="752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Krabice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3240" y="2852936"/>
            <a:ext cx="2928243" cy="2745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Papírová briketa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0406" y="3573016"/>
            <a:ext cx="3024336" cy="2393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Typické výrobky z recyklovaného papíru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7887" y="973570"/>
            <a:ext cx="4104456" cy="2806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1124744"/>
            <a:ext cx="43204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Výrobky z recyklovaného papíru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680871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0580" y="1124744"/>
            <a:ext cx="6467644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Nápojové kartony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Sběr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Dotřídění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Lisování do balíků</a:t>
            </a:r>
            <a:endParaRPr lang="cs-CZ" sz="2400" dirty="0"/>
          </a:p>
        </p:txBody>
      </p:sp>
      <p:pic>
        <p:nvPicPr>
          <p:cNvPr id="6146" name="Picture 2" descr="Kontejner na nápojový karto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052736"/>
            <a:ext cx="2271539" cy="230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Detail balíku nápojových kartonů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564904"/>
            <a:ext cx="2799098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1644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1124744"/>
            <a:ext cx="763284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Zpracování nápojových kartonů</a:t>
            </a:r>
          </a:p>
          <a:p>
            <a:endParaRPr lang="cs-CZ" sz="2400" b="1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drcení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praní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sušení</a:t>
            </a:r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lisování do desek (ve stavebnictví </a:t>
            </a:r>
          </a:p>
          <a:p>
            <a:r>
              <a:rPr lang="cs-CZ" sz="2400" dirty="0" smtClean="0"/>
              <a:t>jako izolační desky)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400" dirty="0"/>
          </a:p>
          <a:p>
            <a:endParaRPr lang="cs-CZ" sz="2400" dirty="0"/>
          </a:p>
        </p:txBody>
      </p:sp>
      <p:pic>
        <p:nvPicPr>
          <p:cNvPr id="7172" name="Picture 4" descr="Nadrcený nápojový karto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7447" y="980728"/>
            <a:ext cx="2952328" cy="2678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Lis na nápojový karton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700428"/>
            <a:ext cx="3123320" cy="2806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Desky z nápojového kartonu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063736"/>
            <a:ext cx="3384376" cy="2885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1685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124744"/>
            <a:ext cx="712879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Zpracování nápojových kartonů</a:t>
            </a:r>
          </a:p>
          <a:p>
            <a:endParaRPr lang="cs-CZ" sz="2400" b="1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Složení: papír, plast, hliník</a:t>
            </a:r>
          </a:p>
          <a:p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Vzhledem ke kvalitnímu papíru zpracování v papírnách: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rozmixování ve vodní lázni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papírová vlákna se použijí k výrobě papíru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zbylý </a:t>
            </a:r>
            <a:r>
              <a:rPr lang="cs-CZ" sz="2400" dirty="0" err="1" smtClean="0"/>
              <a:t>polyethylén</a:t>
            </a:r>
            <a:r>
              <a:rPr lang="cs-CZ" sz="2400" dirty="0" smtClean="0"/>
              <a:t> a hliník: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jako palivo v cementárnách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nebo ke zpracování na další výrobky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93658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124744"/>
            <a:ext cx="7920880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Ostatní odpady</a:t>
            </a:r>
            <a:r>
              <a:rPr lang="cs-CZ" dirty="0" smtClean="0"/>
              <a:t>:</a:t>
            </a:r>
          </a:p>
          <a:p>
            <a:endParaRPr lang="cs-CZ" sz="2400" dirty="0"/>
          </a:p>
          <a:p>
            <a:r>
              <a:rPr lang="cs-CZ" sz="2400" b="1" dirty="0" smtClean="0"/>
              <a:t>Sběrný dvůr</a:t>
            </a:r>
            <a:r>
              <a:rPr lang="cs-CZ" sz="2400" dirty="0" smtClean="0"/>
              <a:t>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elektrospotřebiče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autobaterie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baterie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pneumatiky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barvy i jejich obaly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toxický odpad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nábytek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železo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Koberce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zářivky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400" dirty="0" smtClean="0"/>
          </a:p>
          <a:p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400" dirty="0"/>
          </a:p>
        </p:txBody>
      </p:sp>
      <p:pic>
        <p:nvPicPr>
          <p:cNvPr id="8194" name="Picture 2" descr="baterie-nebezpecny-odpad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5836" y="1124744"/>
            <a:ext cx="2232248" cy="1809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Svezené televiz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017397"/>
            <a:ext cx="2160240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Recyklace elektroodpadu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996952"/>
            <a:ext cx="2808312" cy="2268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Kabely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3593" y="3383344"/>
            <a:ext cx="3165004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9656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1196752"/>
            <a:ext cx="7200800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Ostatní odpady</a:t>
            </a:r>
          </a:p>
          <a:p>
            <a:r>
              <a:rPr lang="cs-CZ" sz="2400" u="sng" dirty="0" smtClean="0"/>
              <a:t>Kompostárna</a:t>
            </a:r>
            <a:r>
              <a:rPr lang="cs-CZ" sz="2400" dirty="0" smtClean="0"/>
              <a:t>: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odpad ze zeleně (bioodpad)</a:t>
            </a:r>
          </a:p>
          <a:p>
            <a:pPr marL="342900" indent="-342900">
              <a:buFontTx/>
              <a:buChar char="-"/>
            </a:pPr>
            <a:endParaRPr lang="cs-CZ" sz="2400" dirty="0"/>
          </a:p>
          <a:p>
            <a:r>
              <a:rPr lang="cs-CZ" sz="2400" u="sng" dirty="0" smtClean="0"/>
              <a:t>Vrakoviště</a:t>
            </a:r>
            <a:r>
              <a:rPr lang="cs-CZ" sz="2400" dirty="0" smtClean="0"/>
              <a:t>: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Autovraky</a:t>
            </a:r>
          </a:p>
          <a:p>
            <a:pPr marL="342900" indent="-342900">
              <a:buFontTx/>
              <a:buChar char="-"/>
            </a:pPr>
            <a:endParaRPr lang="cs-CZ" sz="2400" dirty="0"/>
          </a:p>
          <a:p>
            <a:r>
              <a:rPr lang="cs-CZ" sz="2400" u="sng" dirty="0" smtClean="0"/>
              <a:t>Lékárna</a:t>
            </a:r>
            <a:r>
              <a:rPr lang="cs-CZ" sz="2400" dirty="0" smtClean="0"/>
              <a:t>: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Léky</a:t>
            </a:r>
          </a:p>
          <a:p>
            <a:endParaRPr lang="cs-CZ" sz="2400" dirty="0" smtClean="0"/>
          </a:p>
        </p:txBody>
      </p:sp>
      <p:pic>
        <p:nvPicPr>
          <p:cNvPr id="9220" name="Picture 4" descr="Bioodpad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924944"/>
            <a:ext cx="3597052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Detail bioodpadu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593" y="1052736"/>
            <a:ext cx="2160240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1546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65265"/>
            <a:ext cx="763284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Otázky pro </a:t>
            </a:r>
            <a:r>
              <a:rPr lang="cs-CZ" sz="2000" dirty="0" smtClean="0"/>
              <a:t>opakování</a:t>
            </a:r>
          </a:p>
          <a:p>
            <a:endParaRPr lang="cs-CZ" sz="2000" dirty="0"/>
          </a:p>
          <a:p>
            <a:pPr marL="457200" indent="-457200">
              <a:buAutoNum type="arabicPeriod"/>
            </a:pPr>
            <a:r>
              <a:rPr lang="cs-CZ" sz="2000" dirty="0" smtClean="0"/>
              <a:t>Popiš způsob recyklace papíru.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Jaké výrobky vznikají z recyklovaného plastu?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K čemu se používají výrobky z recyklovaného nápojového kartonu?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Co vše lze odevzdat do sběrného dvora?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Kam odneseme prošlé léky?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664775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</a:t>
            </a:r>
            <a:r>
              <a:rPr lang="cs-CZ" dirty="0" smtClean="0"/>
              <a:t>www.jaktridit.cz/cz/foto-a-video/fotogalerie/</a:t>
            </a:r>
          </a:p>
          <a:p>
            <a:endParaRPr lang="cs-CZ" dirty="0"/>
          </a:p>
          <a:p>
            <a:r>
              <a:rPr lang="cs-CZ" dirty="0"/>
              <a:t>ŠŤASTNÁ, Jarmila. </a:t>
            </a:r>
            <a:r>
              <a:rPr lang="cs-CZ" i="1" dirty="0"/>
              <a:t>Kam s nimi</a:t>
            </a:r>
            <a:r>
              <a:rPr lang="cs-CZ" dirty="0"/>
              <a:t>. Praha: Česká televize, Edice ČT, 2007, ISBN 80-85005-72-7.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1224</TotalTime>
  <Words>602</Words>
  <Application>Microsoft Office PowerPoint</Application>
  <PresentationFormat>Předvádění na obrazovce (4:3)</PresentationFormat>
  <Paragraphs>201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Anna Mazáčová, Ing.</cp:lastModifiedBy>
  <cp:revision>58</cp:revision>
  <dcterms:created xsi:type="dcterms:W3CDTF">2010-11-01T23:40:31Z</dcterms:created>
  <dcterms:modified xsi:type="dcterms:W3CDTF">2013-12-12T09:32:56Z</dcterms:modified>
</cp:coreProperties>
</file>