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9"/>
  </p:notesMasterIdLst>
  <p:sldIdLst>
    <p:sldId id="269" r:id="rId2"/>
    <p:sldId id="270" r:id="rId3"/>
    <p:sldId id="272" r:id="rId4"/>
    <p:sldId id="291" r:id="rId5"/>
    <p:sldId id="277" r:id="rId6"/>
    <p:sldId id="278" r:id="rId7"/>
    <p:sldId id="279" r:id="rId8"/>
    <p:sldId id="282" r:id="rId9"/>
    <p:sldId id="288" r:id="rId10"/>
    <p:sldId id="274" r:id="rId11"/>
    <p:sldId id="289" r:id="rId12"/>
    <p:sldId id="287" r:id="rId13"/>
    <p:sldId id="286" r:id="rId14"/>
    <p:sldId id="290" r:id="rId15"/>
    <p:sldId id="273" r:id="rId16"/>
    <p:sldId id="292" r:id="rId17"/>
    <p:sldId id="26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140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97" d="100"/>
          <a:sy n="97" d="100"/>
        </p:scale>
        <p:origin x="-114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A556F6-4571-45C3-B238-460955799FA6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675486-0E57-430D-BEFA-BB8D1029FD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1760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75486-0E57-430D-BEFA-BB8D1029FD17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3407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75486-0E57-430D-BEFA-BB8D1029FD1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339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75486-0E57-430D-BEFA-BB8D1029FD17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3392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75486-0E57-430D-BEFA-BB8D1029FD17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339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75486-0E57-430D-BEFA-BB8D1029FD17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3392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75486-0E57-430D-BEFA-BB8D1029FD17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339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84324"/>
              </p:ext>
            </p:extLst>
          </p:nvPr>
        </p:nvGraphicFramePr>
        <p:xfrm>
          <a:off x="1691680" y="3284984"/>
          <a:ext cx="6522734" cy="18477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140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MGR. MONIKA ROTHOVÁ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VY_32_INOVACE_642_ČESKÉ DĚDICTVÍ UNESCO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PŘEHLED 12 MÍST Z ČR ZAPSANÝCH NA SEZNAM SVĚTOVÉHO DĚDICTVÍ UNESCO, JEJICH STRUČNÁ CHARAKTERISTIKA, FOTODOKUMENTACE A LOKALIZACE NA MAPĚ ČR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140F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Obrázek 4" descr="Popis: C:\Users\pc\Desktop\OPV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84784"/>
            <a:ext cx="3978275" cy="83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22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5736" y="260648"/>
            <a:ext cx="3960440" cy="7326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36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1101512"/>
            <a:ext cx="8784976" cy="5760640"/>
          </a:xfrm>
        </p:spPr>
        <p:txBody>
          <a:bodyPr>
            <a:normAutofit/>
          </a:bodyPr>
          <a:lstStyle/>
          <a:p>
            <a:pPr algn="l"/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žákům 8. nebo 9. ročníku ve  výuce zeměpisu, tématem v celém ročníku je Česká republika.</a:t>
            </a:r>
          </a:p>
          <a:p>
            <a:pPr algn="l"/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se seznámí prostřednictvím fotografií a krátké charakteristiky s 12 místy z ČR, které byly dosud zapsány na Seznam světového dědictví UNESCO pro jejich výjimečnost.</a:t>
            </a:r>
          </a:p>
          <a:p>
            <a:pPr algn="l"/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konci prezentace žáci za pomoci atlasu lokalizují výše uvedená místa na slepé mapě.</a:t>
            </a:r>
          </a:p>
          <a:p>
            <a:pPr algn="l"/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UNESCO, České dědictví</a:t>
            </a:r>
          </a:p>
          <a:p>
            <a:pPr algn="l"/>
            <a:endParaRPr lang="cs-CZ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cs-CZ" sz="2400" b="1" i="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VYTVOŘENÍ</a:t>
            </a: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30. 3. 2012</a:t>
            </a:r>
          </a:p>
        </p:txBody>
      </p:sp>
    </p:spTree>
    <p:extLst>
      <p:ext uri="{BB962C8B-B14F-4D97-AF65-F5344CB8AC3E}">
        <p14:creationId xmlns:p14="http://schemas.microsoft.com/office/powerpoint/2010/main" val="55167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6696744" cy="7326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UNESCO</a:t>
            </a:r>
            <a:endParaRPr lang="cs-CZ" sz="32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1268760"/>
            <a:ext cx="7246568" cy="518457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marL="285750" indent="-28575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Organizace OSN pro výchovu, vědu a kulturu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Cílem je vybrat kulturní památky a přírodní lokality celosvětového významu, které mají být uchovány pro budoucí generace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Sdružuje 190 států, ČR je členem od roku 1993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cs-CZ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dnešní doby bylo na Seznam světového dědictví UNESCO zapsáno 12 míst z České republiky. Tato místa jsou sdružena do tzv. </a:t>
            </a: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„Českého dědictví UNESCO“. 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cs-CZ" sz="2400" b="1" i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410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-15227"/>
            <a:ext cx="6696744" cy="948704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PRAHA historické centrum</a:t>
            </a:r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1992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496" y="980728"/>
            <a:ext cx="9012288" cy="5256584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endParaRPr lang="cs-CZ" sz="1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Pražský hrad a Hradčany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8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Malá Strana, Karlův Most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Staré Město s Josefovem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8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Nové Město, Vyšehrad</a:t>
            </a:r>
          </a:p>
        </p:txBody>
      </p:sp>
      <p:pic>
        <p:nvPicPr>
          <p:cNvPr id="1026" name="Picture 2" descr="C:\Documents and Settings\PC\Dokumenty\Obrázky\dum2\Hradschin_Pra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89040"/>
            <a:ext cx="4499992" cy="2936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Documents and Settings\PC\Dokumenty\Obrázky\dum2\320px-Prague_charles_bridge_kamp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354" y="2378419"/>
            <a:ext cx="4259149" cy="2878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399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6696744" cy="7326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TELČ historické centrum </a:t>
            </a:r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1992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7504" y="908720"/>
            <a:ext cx="8928992" cy="5184576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Původně královská vodní tvrz ze 13. stol.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Zachariáš z Hradce přestavěl na renesanční zámek v r. 1580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Náměstí s historickými domy v renesančním a barokním stylu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Moravské Benátky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 Vysočina</a:t>
            </a:r>
          </a:p>
        </p:txBody>
      </p:sp>
      <p:pic>
        <p:nvPicPr>
          <p:cNvPr id="1026" name="Picture 2" descr="C:\Documents and Settings\PC\Dokumenty\Obrázky\dum\Telc1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05064"/>
            <a:ext cx="6480720" cy="271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62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09272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KRUMLOV </a:t>
            </a:r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hrad a zámek 1992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8951" y="1052736"/>
            <a:ext cx="8928992" cy="5184576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endParaRPr lang="cs-CZ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Městská zástavba ze 16. stol. nad meandry řeky Vltavy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Zámecké budovy, barokní divadlo, zámecká zahrada, letohrádek </a:t>
            </a:r>
            <a:r>
              <a:rPr lang="cs-CZ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Bellarie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 otáčivým hledištěm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Historické sídlo rodu Rožmberků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Jihočeský kraj</a:t>
            </a:r>
            <a:endParaRPr lang="cs-CZ" sz="24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01008"/>
            <a:ext cx="4323571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C:\Documents and Settings\PC\Dokumenty\Obrázky\dum2\320PX-~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149080"/>
            <a:ext cx="4336256" cy="210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80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9932" y="116632"/>
            <a:ext cx="7632848" cy="804688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ŽĎÁR NAD SÁZAVOU Zelená hora </a:t>
            </a:r>
            <a:r>
              <a:rPr lang="cs-CZ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1994</a:t>
            </a:r>
            <a:endParaRPr lang="cs-CZ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7504" y="692696"/>
            <a:ext cx="8928992" cy="5400600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endParaRPr lang="cs-CZ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Poutní kostel sv. Jana Nepomuckého na Zelené hoře</a:t>
            </a: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Architekt Jan Blažej </a:t>
            </a:r>
            <a:r>
              <a:rPr lang="cs-CZ" sz="2400" b="1" i="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Santini</a:t>
            </a: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r. 1720, barokní gotika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Symbolika pěticípé hvězdy (5ticípý půdorys, 5 vchodů, symbolika pěti ran Kristových)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 Vysočina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Documents and Settings\PC\Dokumenty\Obrázky\dum2\320PX-~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528900"/>
            <a:ext cx="2808312" cy="421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PC\Dokumenty\Obrázky\dum2\320px-Church_of_St_John_of_Nepomuk_at_Zelena_aora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461332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457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7920880" cy="8766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KUTNÁ HORA  </a:t>
            </a:r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historické jádro </a:t>
            </a:r>
            <a:r>
              <a:rPr lang="cs-CZ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1995</a:t>
            </a:r>
            <a:endParaRPr lang="cs-CZ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7504" y="980728"/>
            <a:ext cx="8928992" cy="5400600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Gotický chrám sv. Barbory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Kostel Nanebevzetí Panny Marie v Sedlci z 12. stol.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Bývalé královské město s těžbou stříbra a ražením mincí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Středočeský kraj</a:t>
            </a:r>
            <a:endParaRPr lang="cs-CZ" sz="24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1" name="Picture 3" descr="C:\Documents and Settings\PC\Dokumenty\Obrázky\dum2\430px-Kutna_Hora_CZ_St_Barbara_Cathedral_front_view_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564904"/>
            <a:ext cx="2911971" cy="406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PC\Dokumenty\Obrázky\dum2\320px-Kutna_Hora-Sedlec_cathedral_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54687"/>
            <a:ext cx="4631243" cy="3473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939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6696744" cy="7326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LEDNICKO-VALTICKÝ AREÁL </a:t>
            </a:r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1996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7561" y="560338"/>
            <a:ext cx="8928992" cy="5472608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endParaRPr lang="cs-CZ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Zámecký areál se rozprostírá mezi městy Lednice a Valtice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Zámecké budovy, zahradní domky, dekorativní sochy různých stylů, rybníky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Barokní komplex rodu </a:t>
            </a:r>
            <a:r>
              <a:rPr lang="cs-CZ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Lichtenštejnů</a:t>
            </a:r>
            <a:endParaRPr lang="cs-CZ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Jihomoravský kraj</a:t>
            </a:r>
          </a:p>
          <a:p>
            <a:pPr marL="342900" indent="-342900" algn="l">
              <a:buFont typeface="Arial" pitchFamily="34" charset="0"/>
              <a:buChar char="•"/>
            </a:pPr>
            <a:endParaRPr lang="cs-CZ" sz="16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Documents and Settings\PC\Dokumenty\Obrázky\dum2\Valtice_castle_courtyar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448" y="3068960"/>
            <a:ext cx="4159552" cy="2724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PC\Dokumenty\Obrázky\dum2\ZMEK_L~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56992"/>
            <a:ext cx="4748547" cy="3129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753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16632"/>
            <a:ext cx="6696744" cy="7326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KROMĚŘÍŽ</a:t>
            </a:r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zámek 1998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7504" y="692696"/>
            <a:ext cx="8928992" cy="5544616"/>
          </a:xfrm>
          <a:ln w="0"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endParaRPr lang="cs-CZ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Arcibiskupský zámek a zámecké zahrady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 barokního zahradního a palácového designu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Zlínský kraj</a:t>
            </a:r>
          </a:p>
        </p:txBody>
      </p:sp>
      <p:pic>
        <p:nvPicPr>
          <p:cNvPr id="4100" name="Picture 4" descr="C:\Documents and Settings\PC\Dokumenty\Obrázky\dum2\320px-Kromeriz,_Marktpl,_Sch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068960"/>
            <a:ext cx="4608512" cy="309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PC\Dokumenty\Obrázky\dum2\220px-Flower_Garden_Kromeri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068959"/>
            <a:ext cx="4133146" cy="309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654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39484" y="188640"/>
            <a:ext cx="6696744" cy="7326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HOLAŠOVICE</a:t>
            </a:r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1998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764704"/>
            <a:ext cx="8928992" cy="5400600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endParaRPr lang="cs-CZ" sz="1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Jihočeská vesnice ze 13. stol.  považována za perlu selského baroka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Kolem rybníku uprostřed návsi se řadí jednotlivé statky s malovanými barokními štíty</a:t>
            </a: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PC\Dokumenty\Obrázky\dum2\320PX-~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45486"/>
            <a:ext cx="4196660" cy="3147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PC\Dokumenty\Obrázky\dum2\320PX-~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145486"/>
            <a:ext cx="4232616" cy="317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753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116632"/>
            <a:ext cx="6696744" cy="7326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LITOMYŠL</a:t>
            </a:r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zámek 1999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43508" y="677799"/>
            <a:ext cx="8928992" cy="5544616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endParaRPr lang="cs-CZ" sz="16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Původní středověký hrad v pol. 16. stol. přestavěn na renesanční zámek, reprezentativní sídlo Pernštejnů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Narodili se zde: Bedřich Smetana, M. D. Rettigová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Pardubický kraj</a:t>
            </a:r>
            <a:endParaRPr lang="cs-CZ" sz="24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Documents and Settings\PC\Dokumenty\Obrázky\dum2\320PX-~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323" y="3068960"/>
            <a:ext cx="6414921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21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6696744" cy="7326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OLOMOUC </a:t>
            </a:r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barokní sloup 2000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992" y="764704"/>
            <a:ext cx="8928992" cy="5472608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endParaRPr lang="cs-CZ" sz="16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Sloup Nejsvětější Trojice z roku 1754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Sousoší tvoří 45 kamenných soch a 7 postav z tepané mědi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 m vysoký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Barokní kašny</a:t>
            </a:r>
            <a:endParaRPr lang="cs-CZ" sz="24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buFont typeface="Arial" pitchFamily="34" charset="0"/>
              <a:buChar char="•"/>
            </a:pPr>
            <a:endParaRPr lang="cs-CZ" sz="16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Documents and Settings\PC\Dokumenty\Obrázky\dum2\320PX-~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258870"/>
            <a:ext cx="576064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33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6696744" cy="7326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BRNO vila </a:t>
            </a:r>
            <a:r>
              <a:rPr lang="cs-CZ" sz="3200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Tugendhat</a:t>
            </a: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2001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353" y="764704"/>
            <a:ext cx="9036496" cy="5472608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endParaRPr lang="cs-CZ" sz="16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Perla brněnské moderny, funkcionalistická architektura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Architekt Ludwig </a:t>
            </a:r>
            <a:r>
              <a:rPr lang="cs-CZ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Miese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van der </a:t>
            </a:r>
            <a:r>
              <a:rPr lang="cs-CZ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Rohe</a:t>
            </a:r>
            <a:endParaRPr lang="cs-CZ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Rodinná vila manželů </a:t>
            </a:r>
            <a:r>
              <a:rPr lang="cs-CZ" sz="2400" b="1" i="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Tugendhatových</a:t>
            </a: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postavena v r. 1929-1930, dnes přístupná veřejnosti jako muzeum</a:t>
            </a:r>
          </a:p>
        </p:txBody>
      </p:sp>
      <p:pic>
        <p:nvPicPr>
          <p:cNvPr id="1026" name="Picture 2" descr="C:\Documents and Settings\PC\Dokumenty\Obrázky\799px-Villa_Tugendhat-200704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28585"/>
            <a:ext cx="7632848" cy="363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753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116632"/>
            <a:ext cx="6696744" cy="7326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TŘEBÍČ židovské památky </a:t>
            </a:r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2003   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1520" y="620688"/>
            <a:ext cx="9144000" cy="5472608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endParaRPr lang="cs-CZ" sz="16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Bazilika sv. Prokopa a židovská čtvrť Zámostí – nejzachovalejší ghetto v Evropě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 Vysočina</a:t>
            </a:r>
          </a:p>
        </p:txBody>
      </p:sp>
      <p:pic>
        <p:nvPicPr>
          <p:cNvPr id="1026" name="Picture 2" descr="C:\Documents and Settings\PC\Dokumenty\Obrázky\dum2\551px-Trebic_podklasteri_bazilika_velka_apsi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96" y="2708920"/>
            <a:ext cx="4320480" cy="3763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PC\Dokumenty\Obrázky\dum2\320PX-~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28314"/>
            <a:ext cx="4405497" cy="2948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654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 descr="C:\Documents and Settings\PC\Dokumenty\Obrázky\dum2\map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4984" y="-457200"/>
            <a:ext cx="11706226" cy="777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282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68817" y="188640"/>
            <a:ext cx="6454480" cy="650384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cs-CZ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87624" y="1700808"/>
            <a:ext cx="70567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b="1" dirty="0" smtClean="0">
              <a:solidFill>
                <a:srgbClr val="140F00"/>
              </a:solidFill>
            </a:endParaRPr>
          </a:p>
          <a:p>
            <a:r>
              <a:rPr lang="cs-CZ" b="1" dirty="0" smtClean="0">
                <a:solidFill>
                  <a:srgbClr val="140F00"/>
                </a:solidFill>
              </a:rPr>
              <a:t> </a:t>
            </a:r>
            <a:endParaRPr lang="cs-CZ" b="1" dirty="0">
              <a:solidFill>
                <a:srgbClr val="140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07504" y="692696"/>
            <a:ext cx="8856984" cy="627864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cs-CZ" sz="1600" dirty="0" smtClean="0"/>
              <a:t>http</a:t>
            </a:r>
            <a:r>
              <a:rPr lang="cs-CZ" sz="1600" dirty="0"/>
              <a:t>://upload.wikimedia.org/wikipedia/commons/d/d4/Hradschin_Prag.jpg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>http://</a:t>
            </a:r>
            <a:r>
              <a:rPr lang="cs-CZ" sz="1600" dirty="0" smtClean="0"/>
              <a:t>upload.wikimedia.org/wikipedia/commons/a/a4/Vila_Tugendhat.jpg</a:t>
            </a:r>
            <a:endParaRPr lang="cs-CZ" sz="1600" dirty="0"/>
          </a:p>
          <a:p>
            <a:r>
              <a:rPr lang="cs-CZ" sz="1600" dirty="0"/>
              <a:t>http://upload.wikimedia.org/wikipedia/commons/0/0d/%C4%8Cesk%C3%BD_Krumlov_%28Krummau%29_-_panorama_-_old_city.JPG</a:t>
            </a:r>
            <a:endParaRPr lang="cs-CZ" sz="1600" dirty="0" smtClean="0"/>
          </a:p>
          <a:p>
            <a:r>
              <a:rPr lang="cs-CZ" sz="1600" dirty="0"/>
              <a:t>http://upload.wikimedia.org/wikipedia/commons/e/ed/Ceskykrumlov.JPG</a:t>
            </a:r>
          </a:p>
          <a:p>
            <a:r>
              <a:rPr lang="cs-CZ" sz="1600" dirty="0"/>
              <a:t>http://upload.wikimedia.org/wikipedia/commons/4/40/Telc109.jpg</a:t>
            </a:r>
            <a:endParaRPr lang="cs-CZ" sz="1600" dirty="0" smtClean="0"/>
          </a:p>
          <a:p>
            <a:r>
              <a:rPr lang="cs-CZ" sz="1600" dirty="0"/>
              <a:t>http://upload.wikimedia.org/wikipedia/commons/7/79/Hola%C5%A1ovice.jpg</a:t>
            </a:r>
          </a:p>
          <a:p>
            <a:r>
              <a:rPr lang="cs-CZ" sz="1600" dirty="0"/>
              <a:t>http://upload.wikimedia.org/wikipedia/commons/4/4d/Kromeriz%2C_Marktpl%2C_Schl.jpghttp://upload.wikimedia.org/wikipedia/commons/6/6f/Kutna_Hora_CZ_St_Barbara_Cathedral_front_view_02.JPG</a:t>
            </a:r>
            <a:endParaRPr lang="cs-CZ" sz="1600" dirty="0" smtClean="0"/>
          </a:p>
          <a:p>
            <a:r>
              <a:rPr lang="cs-CZ" sz="1600" dirty="0"/>
              <a:t>http://upload.wikimedia.org/wikipedia/commons/5/5a/Kutna_Hora-Sedlec_cathedral_011.jpg</a:t>
            </a:r>
          </a:p>
          <a:p>
            <a:r>
              <a:rPr lang="cs-CZ" sz="1600" dirty="0"/>
              <a:t>http://upload.wikimedia.org/wikipedia/commons/8/87/Lednice%2C_z%C3%A1mek_%2805%29.jpg</a:t>
            </a:r>
            <a:endParaRPr lang="cs-CZ" sz="1600" dirty="0" smtClean="0"/>
          </a:p>
          <a:p>
            <a:r>
              <a:rPr lang="cs-CZ" sz="1600" dirty="0"/>
              <a:t>http://upload.wikimedia.org/wikipedia/commons/7/72/Valtice_castle_courtyard.JPG</a:t>
            </a:r>
          </a:p>
          <a:p>
            <a:r>
              <a:rPr lang="cs-CZ" sz="1600" dirty="0"/>
              <a:t>http://upload.wikimedia.org/wikipedia/commons/6/61/Litomysl3.jpg</a:t>
            </a:r>
            <a:endParaRPr lang="cs-CZ" sz="1600" dirty="0" smtClean="0"/>
          </a:p>
          <a:p>
            <a:r>
              <a:rPr lang="cs-CZ" sz="1600" dirty="0"/>
              <a:t>http://upload.wikimedia.org/wikipedia/commons/9/9a/Olomouc-Horn%C3%AD_n%C3%A1m%C4%9Bst%C3%AD.JPG</a:t>
            </a:r>
          </a:p>
          <a:p>
            <a:r>
              <a:rPr lang="cs-CZ" sz="1600" dirty="0"/>
              <a:t>http://upload.wikimedia.org/wikipedia/commons/8/84/Trebic_podklasteri_bazilika_velka_apsida.jpg</a:t>
            </a:r>
            <a:endParaRPr lang="cs-CZ" sz="1600" dirty="0" smtClean="0"/>
          </a:p>
          <a:p>
            <a:r>
              <a:rPr lang="cs-CZ" sz="1600" dirty="0"/>
              <a:t>http://upload.wikimedia.org/wikipedia/commons/6/6f/T%C5%99eb%C3%AD%C4%8D_Basilika_Jihlava_Ghetto.jpg</a:t>
            </a:r>
          </a:p>
          <a:p>
            <a:r>
              <a:rPr lang="cs-CZ" sz="1600" dirty="0"/>
              <a:t>http://upload.wikimedia.org/wikipedia/commons/c/ca/Zelen%C3%A1_hora_-_poutn%C3%AD_kostel.jpg</a:t>
            </a:r>
            <a:endParaRPr lang="cs-CZ" sz="16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809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976</TotalTime>
  <Words>523</Words>
  <Application>Microsoft Office PowerPoint</Application>
  <PresentationFormat>Předvádění na obrazovce (4:3)</PresentationFormat>
  <Paragraphs>121</Paragraphs>
  <Slides>17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Aerodynamika</vt:lpstr>
      <vt:lpstr>Prezentace aplikace PowerPoint</vt:lpstr>
      <vt:lpstr>ANOTACE</vt:lpstr>
      <vt:lpstr>Co je UNESCO</vt:lpstr>
      <vt:lpstr>PRAHA historické centrum 1992</vt:lpstr>
      <vt:lpstr>TELČ historické centrum 1992</vt:lpstr>
      <vt:lpstr>ČESKÝ KRUMLOV  státní hrad a zámek 1992</vt:lpstr>
      <vt:lpstr>ŽĎÁR NAD SÁZAVOU Zelená hora 1994</vt:lpstr>
      <vt:lpstr>KUTNÁ HORA  historické jádro 1995</vt:lpstr>
      <vt:lpstr>LEDNICKO-VALTICKÝ AREÁL 1996</vt:lpstr>
      <vt:lpstr>KROMĚŘÍŽ zámek 1998</vt:lpstr>
      <vt:lpstr>HOLAŠOVICE 1998</vt:lpstr>
      <vt:lpstr>LITOMYŠL zámek 1999</vt:lpstr>
      <vt:lpstr>OLOMOUC barokní sloup 2000</vt:lpstr>
      <vt:lpstr>BRNO vila Tugendhat 2001</vt:lpstr>
      <vt:lpstr>TŘEBÍČ židovské památky 2003   </vt:lpstr>
      <vt:lpstr>Prezentace aplikace PowerPoint</vt:lpstr>
      <vt:lpstr>Použité zdroje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MP</dc:creator>
  <cp:lastModifiedBy>Roth</cp:lastModifiedBy>
  <cp:revision>128</cp:revision>
  <dcterms:created xsi:type="dcterms:W3CDTF">2012-03-09T16:24:33Z</dcterms:created>
  <dcterms:modified xsi:type="dcterms:W3CDTF">2012-06-04T19:16:08Z</dcterms:modified>
</cp:coreProperties>
</file>