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70" r:id="rId3"/>
    <p:sldId id="275" r:id="rId4"/>
    <p:sldId id="279" r:id="rId5"/>
    <p:sldId id="280" r:id="rId6"/>
    <p:sldId id="277" r:id="rId7"/>
    <p:sldId id="283" r:id="rId8"/>
    <p:sldId id="272" r:id="rId9"/>
    <p:sldId id="284" r:id="rId10"/>
    <p:sldId id="282" r:id="rId11"/>
    <p:sldId id="285" r:id="rId12"/>
    <p:sldId id="286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140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35" autoAdjust="0"/>
    <p:restoredTop sz="94437" autoAdjust="0"/>
  </p:normalViewPr>
  <p:slideViewPr>
    <p:cSldViewPr>
      <p:cViewPr varScale="1">
        <p:scale>
          <a:sx n="99" d="100"/>
          <a:sy n="99" d="100"/>
        </p:scale>
        <p:origin x="-63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3/31/Burgkarlstein02.jpg" TargetMode="External"/><Relationship Id="rId3" Type="http://schemas.openxmlformats.org/officeDocument/2006/relationships/hyperlink" Target="http://upload.wikimedia.org/wikipedia/commons/6/60/MOLDAU3.jpg" TargetMode="External"/><Relationship Id="rId7" Type="http://schemas.openxmlformats.org/officeDocument/2006/relationships/hyperlink" Target="http://cs.wikipedia.org/wiki/Soubor:Krivoklat_castle_01.jpg" TargetMode="External"/><Relationship Id="rId2" Type="http://schemas.openxmlformats.org/officeDocument/2006/relationships/hyperlink" Target="http://upload.wikimedia.org/wikipedia/commons/4/48/VrcholToku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d/dc/RotundaRip.jpg" TargetMode="External"/><Relationship Id="rId5" Type="http://schemas.openxmlformats.org/officeDocument/2006/relationships/hyperlink" Target="http://upload.wikimedia.org/wikipedia/commons/d/d4/Large_very_white_stalagmite.jpg" TargetMode="External"/><Relationship Id="rId10" Type="http://schemas.openxmlformats.org/officeDocument/2006/relationships/hyperlink" Target="http://upload.wikimedia.org/wikipedia/commons/a/aa/Cityscape_of_Kutn%C3%A1_Hora_-_Saint_James_church.jpg" TargetMode="External"/><Relationship Id="rId4" Type="http://schemas.openxmlformats.org/officeDocument/2006/relationships/hyperlink" Target="http://upload.wikimedia.org/wikipedia/commons/4/4d/Berounka.jpg" TargetMode="External"/><Relationship Id="rId9" Type="http://schemas.openxmlformats.org/officeDocument/2006/relationships/hyperlink" Target="http://upload.wikimedia.org/wikipedia/commons/0/03/Cesky_Sternberk_aeria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0458577"/>
              </p:ext>
            </p:extLst>
          </p:nvPr>
        </p:nvGraphicFramePr>
        <p:xfrm>
          <a:off x="1691680" y="3284984"/>
          <a:ext cx="6522734" cy="164265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MGR. MONIKA ROTHOVÁ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VY_32_INOVACE_645_STŘEDOČESKÝ KRAJ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smtClean="0">
                          <a:solidFill>
                            <a:srgbClr val="140F00"/>
                          </a:solidFill>
                          <a:effectLst/>
                        </a:rPr>
                        <a:t>POLOHA, ROZLOHA, POČET OBYVATEL, POVRCH, VODSTVO, HOSPODÁŘSTVÍ, OKRESY, TURISTICKÉ CÍLE STŘEDOČESKÉHO KRAJE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3978275" cy="8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228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-32378"/>
            <a:ext cx="3960440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764704"/>
            <a:ext cx="8568952" cy="5760640"/>
          </a:xfrm>
        </p:spPr>
        <p:txBody>
          <a:bodyPr>
            <a:noAutofit/>
          </a:bodyPr>
          <a:lstStyle/>
          <a:p>
            <a:pPr algn="l"/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8. nebo 9. ročníku ve  výuce zeměpisu, tématem v celém ročníku je Česká republika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se základními charakteristikami Středočeského kraje (s polohou, rozlohou a počtem obyvatel). Dále poznávají a dokážou charakterizovat přírodní podmínky (povrch, vodstvo), hospodářství (průmysl, zemědělství), administrativní členění kraje na okresy a nejvýznamnější turistické cíle a zajímavosti tohoto kraje.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poloha, rozloha, počet obyvatel, povrch, vodstvo, hospodářství (průmysl, zemědělství), okresy, turistické cíle </a:t>
            </a:r>
            <a:r>
              <a:rPr lang="cs-CZ" sz="24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Středočeského kraje</a:t>
            </a:r>
          </a:p>
          <a:p>
            <a:pPr algn="l"/>
            <a:endParaRPr lang="cs-CZ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VYTVOŘENÍ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16. 4. 2012	</a:t>
            </a:r>
            <a:endParaRPr lang="cs-CZ" sz="24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51674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6696744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STŘEDOČESKÝ KRAJ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99592" y="1340768"/>
            <a:ext cx="7669646" cy="6677209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</a:t>
            </a: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rozloha a počet obyvatel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(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těžba, průmysl, zemědělství)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Okresy a města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</a:t>
            </a:r>
          </a:p>
        </p:txBody>
      </p:sp>
    </p:spTree>
    <p:extLst>
      <p:ext uri="{BB962C8B-B14F-4D97-AF65-F5344CB8AC3E}">
        <p14:creationId xmlns:p14="http://schemas.microsoft.com/office/powerpoint/2010/main" val="67280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200800" cy="50405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Poloha, rozloha a počet obyvatel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639475"/>
            <a:ext cx="7102552" cy="4968552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Leží uprostřed Čech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Rozlohou 11 014 km2 patří mezi největší kraje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Území hustě zalidněno, 1 275 000 obyvatel</a:t>
            </a:r>
          </a:p>
        </p:txBody>
      </p:sp>
    </p:spTree>
    <p:extLst>
      <p:ext uri="{BB962C8B-B14F-4D97-AF65-F5344CB8AC3E}">
        <p14:creationId xmlns:p14="http://schemas.microsoft.com/office/powerpoint/2010/main" val="299221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188640"/>
            <a:ext cx="669674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87624" y="944724"/>
            <a:ext cx="7462592" cy="482453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Nížiny a roviny České tabule (Polabská nížina)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Středočeská pahorkatina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Brdy – nejvyšší vrchol Tok (865 m)</a:t>
            </a:r>
          </a:p>
        </p:txBody>
      </p:sp>
      <p:pic>
        <p:nvPicPr>
          <p:cNvPr id="4" name="Picture 2" descr="C:\Documents and Settings\PC\Dokumenty\Obrázky\dum3\800px-Prague_old_town_square_panoram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4368" y="2780928"/>
            <a:ext cx="4674096" cy="3505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PC\Dokumenty\Obrázky\dum3\450px-VrcholTok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436" y="2369388"/>
            <a:ext cx="2954476" cy="4328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071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691349" cy="360040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  <a:endParaRPr lang="cs-CZ" sz="28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980728"/>
            <a:ext cx="7737117" cy="511256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osou je </a:t>
            </a: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Vltava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u Mělníka se vlévá do </a:t>
            </a: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Labe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Berounka,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Sázava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(přítoky Vltavy)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Jizera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(přítok 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Labe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400" b="1" i="0" u="sng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Documents and Settings\PC\Dokumenty\Obrázky\dum3\800px-MOLDAU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924944"/>
            <a:ext cx="4100181" cy="3390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PC\Dokumenty\Obrázky\dum3\800px-Berounk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924944"/>
            <a:ext cx="4520384" cy="3390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4624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1" y="476672"/>
            <a:ext cx="7691349" cy="72008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– průmysl, zemědělství</a:t>
            </a:r>
            <a:endParaRPr lang="cs-CZ" sz="28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59425" y="764704"/>
            <a:ext cx="7737117" cy="5832646"/>
          </a:xfrm>
          <a:ln>
            <a:noFill/>
          </a:ln>
          <a:effectLst/>
        </p:spPr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Dříve </a:t>
            </a: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těžba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stříbra (Kutná Hora, Příbram), uranu (Příbram), černého uhlí (Kladno)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4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Strojírenský průmysl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(Škoda Auto Mladá Boleslav, Slaný, Kolín, Kladno)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Chemický průmysl 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(Kolín, Kralupy nad Vltavou, Neratovice)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 keramický a stavebních hmot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(Rakovník, Beroun, Králův Dvůr)</a:t>
            </a:r>
            <a:endParaRPr lang="cs-CZ" sz="24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Potravinářský průmysl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4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Zemědělství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pšenice, ječmen, cukrová řepa, brambory, pícniny, řepka olejka, ovoce, zelenina</a:t>
            </a:r>
            <a:endParaRPr lang="cs-CZ" sz="24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7282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7" y="548680"/>
            <a:ext cx="7200800" cy="432048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OKRESY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mapa 12 okresů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93950" y="1196752"/>
            <a:ext cx="7246568" cy="4824536"/>
          </a:xfrm>
          <a:noFill/>
          <a:ln>
            <a:noFill/>
          </a:ln>
          <a:effectLst/>
        </p:spPr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2400" b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PC\Dokumenty\Obrázky\dum3\776px-Central_Bohemia_district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1085393"/>
            <a:ext cx="7920438" cy="5511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4107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16632"/>
            <a:ext cx="7691349" cy="936104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 – Koněpruské jeskyně, Říp</a:t>
            </a:r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					(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Rotunda sv. Jiří)</a:t>
            </a:r>
            <a:endParaRPr lang="cs-CZ" sz="2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59425" y="1484784"/>
            <a:ext cx="7737117" cy="511256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Documents and Settings\PC\Dokumenty\Obrázky\dum3\450px-Large_very_white_stalagmit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316" y="1412776"/>
            <a:ext cx="3888432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PC\Dokumenty\Obrázky\dum3\435px-RotundaRi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46236"/>
            <a:ext cx="3740793" cy="5151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282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188640"/>
            <a:ext cx="6696744" cy="792088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Křivoklát, Karlštejn</a:t>
            </a:r>
            <a:endParaRPr lang="cs-CZ" sz="28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Documents and Settings\PC\Dokumenty\Obrázky\dum3\800px-Krivoklat_castle_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60848"/>
            <a:ext cx="5040560" cy="3509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PC\Dokumenty\Obrázky\dum3\619px-Burgkarlstein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467" y="2051539"/>
            <a:ext cx="4176464" cy="3749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071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2940" y="44624"/>
            <a:ext cx="7691349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Konopiště, Český Šternberk</a:t>
            </a:r>
            <a:endParaRPr lang="cs-CZ" sz="28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59425" y="1484784"/>
            <a:ext cx="7737117" cy="511256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C:\Documents and Settings\PC\Dokumenty\Obrázky\dum3\400PX-~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68760"/>
            <a:ext cx="3609189" cy="5413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PC\Dokumenty\Obrázky\dum3\717px-Cesky_Sternberk_aeria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1645" y="1772816"/>
            <a:ext cx="5221753" cy="436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282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2940" y="44624"/>
            <a:ext cx="7691349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Kutná Hora, Lidice</a:t>
            </a:r>
            <a:endParaRPr lang="cs-CZ" sz="28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59425" y="1484784"/>
            <a:ext cx="7737117" cy="511256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Documents and Settings\PC\Dokumenty\Obrázky\dum3\800px-Lidice_200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4149080"/>
            <a:ext cx="7620000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PC\Dokumenty\Obrázky\dum3\800PX-~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6379" y="1340768"/>
            <a:ext cx="5201721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4359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6454480" cy="576064"/>
          </a:xfrm>
        </p:spPr>
        <p:txBody>
          <a:bodyPr>
            <a:normAutofit fontScale="90000"/>
          </a:bodyPr>
          <a:lstStyle/>
          <a:p>
            <a:pPr marL="0" indent="0" algn="ctr">
              <a:buNone/>
            </a:pPr>
            <a:r>
              <a:rPr lang="cs-CZ" sz="32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32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1916832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solidFill>
                <a:srgbClr val="140F00"/>
              </a:solidFill>
            </a:endParaRPr>
          </a:p>
          <a:p>
            <a:r>
              <a:rPr lang="cs-CZ" b="1" dirty="0" smtClean="0">
                <a:solidFill>
                  <a:srgbClr val="140F00"/>
                </a:solidFill>
              </a:rPr>
              <a:t> </a:t>
            </a:r>
            <a:endParaRPr lang="cs-CZ" b="1" dirty="0">
              <a:solidFill>
                <a:srgbClr val="140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908720"/>
            <a:ext cx="8568952" cy="5355312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http://upload.wikimedia.org/wikipedia/commons/3/32/Central_Bohemia_districts.png</a:t>
            </a:r>
            <a:br>
              <a:rPr lang="cs-CZ" dirty="0"/>
            </a:b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upload.wikimedia.org/wikipedia/commons/4/48/VrcholToku.jpg</a:t>
            </a:r>
            <a:endParaRPr lang="cs-CZ" dirty="0" smtClean="0"/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upload.wikimedia.org/wikipedia/commons/5/5e/Ve_svaz%C3%ADch_Toku.JPG</a:t>
            </a: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upload.wikimedia.org/wikipedia/commons/6/60/MOLDAU3.jpg</a:t>
            </a:r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upload.wikimedia.org/wikipedia/commons/4/4d/Berounka.jpg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upload.wikimedia.org/wikipedia/commons/d/d4/Large_very_white_stalagmite.jpg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upload.wikimedia.org/wikipedia/commons/d/dc/RotundaRip.jpg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cs.wikipedia.org/wiki/Soubor:Krivoklat_castle_01.jpg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upload.wikimedia.org/wikipedia/commons/3/31/Burgkarlstein02.jpg</a:t>
            </a:r>
            <a:endParaRPr lang="cs-CZ" dirty="0" smtClean="0"/>
          </a:p>
          <a:p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http://upload.wikimedia.org/wikipedia/commons/a/a7/Konopi%C5%A1t%C4%9B5.jpg</a:t>
            </a:r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upload.wikimedia.org/wikipedia/commons/0/03/Cesky_Sternberk_aerial.jpg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http://upload.wikimedia.org/wikipedia/commons/a/aa/Cityscape_of_Kutn%C3%A1_Hora_-_</a:t>
            </a:r>
            <a:r>
              <a:rPr lang="cs-CZ" dirty="0" smtClean="0">
                <a:hlinkClick r:id="rId10"/>
              </a:rPr>
              <a:t>Saint_James_church.jpg</a:t>
            </a:r>
            <a:endParaRPr lang="cs-CZ" dirty="0" smtClean="0"/>
          </a:p>
          <a:p>
            <a:r>
              <a:rPr lang="cs-CZ" dirty="0"/>
              <a:t>http://upload.wikimedia.org/wikipedia/commons/0/00/Lidice_2009.jpg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8809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1158</TotalTime>
  <Words>324</Words>
  <Application>Microsoft Office PowerPoint</Application>
  <PresentationFormat>Předvádění na obrazovce (4:3)</PresentationFormat>
  <Paragraphs>66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ANOTACE</vt:lpstr>
      <vt:lpstr>STŘEDOČESKÝ KRAJ</vt:lpstr>
      <vt:lpstr>Poloha, rozloha a počet obyvatel</vt:lpstr>
      <vt:lpstr>Povrch</vt:lpstr>
      <vt:lpstr>Vodstvo</vt:lpstr>
      <vt:lpstr>Hospodářství – průmysl, zemědělství</vt:lpstr>
      <vt:lpstr>OKRESY – mapa 12 okresů</vt:lpstr>
      <vt:lpstr>Turistické cíle – Koněpruské jeskyně, Říp                       (Rotunda sv. Jiří)</vt:lpstr>
      <vt:lpstr>Křivoklát, Karlštejn</vt:lpstr>
      <vt:lpstr>Konopiště, Český Šternberk</vt:lpstr>
      <vt:lpstr>Kutná Hora, Lidice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Roth</cp:lastModifiedBy>
  <cp:revision>178</cp:revision>
  <dcterms:created xsi:type="dcterms:W3CDTF">2012-03-09T16:24:33Z</dcterms:created>
  <dcterms:modified xsi:type="dcterms:W3CDTF">2012-06-04T19:20:43Z</dcterms:modified>
</cp:coreProperties>
</file>