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9" r:id="rId2"/>
    <p:sldId id="270" r:id="rId3"/>
    <p:sldId id="275" r:id="rId4"/>
    <p:sldId id="279" r:id="rId5"/>
    <p:sldId id="280" r:id="rId6"/>
    <p:sldId id="292" r:id="rId7"/>
    <p:sldId id="277" r:id="rId8"/>
    <p:sldId id="286" r:id="rId9"/>
    <p:sldId id="272" r:id="rId10"/>
    <p:sldId id="288" r:id="rId11"/>
    <p:sldId id="287" r:id="rId12"/>
    <p:sldId id="284" r:id="rId13"/>
    <p:sldId id="290" r:id="rId14"/>
    <p:sldId id="282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140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35" autoAdjust="0"/>
    <p:restoredTop sz="94437" autoAdjust="0"/>
  </p:normalViewPr>
  <p:slideViewPr>
    <p:cSldViewPr>
      <p:cViewPr varScale="1">
        <p:scale>
          <a:sx n="99" d="100"/>
          <a:sy n="99" d="100"/>
        </p:scale>
        <p:origin x="-63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4E9F4FF-A73F-423C-8374-A5B8805932B2}" type="datetimeFigureOut">
              <a:rPr lang="cs-CZ" smtClean="0"/>
              <a:t>4.6.2012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7/78/Raselink.jpg" TargetMode="External"/><Relationship Id="rId2" Type="http://schemas.openxmlformats.org/officeDocument/2006/relationships/hyperlink" Target="http://upload.wikimedia.org/wikipedia/commons/5/50/2004_Jihocesky_kraj.PNG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upload.wikimedia.org/wikipedia/commons/2/23/Cesky_Krumlov_02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701693"/>
              </p:ext>
            </p:extLst>
          </p:nvPr>
        </p:nvGraphicFramePr>
        <p:xfrm>
          <a:off x="1691680" y="3284984"/>
          <a:ext cx="6522734" cy="16426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MGR. MONIKA ROTHOVÁ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VY_32_INOVACE_648_JIHOČESKÝ KRAJ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POLOHA, ROZLOHA, POČET OBYVATEL, POVRCH, VODSTVO, HOSPODÁŘSTVÍ, OKRESY, TURISTICKÉ 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CÍLE JIHOČESKÉHO KRAJE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3978275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22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116632"/>
            <a:ext cx="396044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836712"/>
            <a:ext cx="8640960" cy="5760640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8. nebo 9. ročníku ve  výuce zeměpisu, tématem v celém ročníku je Česká republika.</a:t>
            </a:r>
          </a:p>
          <a:p>
            <a:pPr algn="l"/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se seznámí se základními charakteristikami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Jihočeského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kraje (s polohou, rozlohou a počtem obyvatel). Dále poznávají a dokážou charakterizovat přírodní podmínky (povrch, vodstvo), hospodářství (průmysl, zemědělství), administrativní členění kraje na okresy a nejvýznamnější turistické cíle a zajímavosti tohoto kraje.</a:t>
            </a:r>
          </a:p>
          <a:p>
            <a:pPr algn="l"/>
            <a:r>
              <a:rPr lang="cs-CZ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poloha, rozloha, počet obyvatel, povrch, vodstvo, hospodářství (průmysl, zemědělství), okresy, turistické </a:t>
            </a:r>
            <a:r>
              <a:rPr lang="cs-CZ" sz="24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 </a:t>
            </a:r>
            <a:r>
              <a:rPr lang="cs-CZ" sz="24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Jihočeského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kraje</a:t>
            </a:r>
          </a:p>
          <a:p>
            <a:pPr algn="l"/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cs-CZ" sz="24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VYTVOŘENÍ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2. 5. </a:t>
            </a: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2012	</a:t>
            </a:r>
          </a:p>
          <a:p>
            <a:pPr algn="l"/>
            <a:endParaRPr lang="cs-CZ" sz="2400" b="1" i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167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6912768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JIHOČESKÝ KRAJ</a:t>
            </a:r>
            <a:endParaRPr lang="cs-CZ" sz="32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99592" y="1340768"/>
            <a:ext cx="7669646" cy="6677209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Poloha</a:t>
            </a:r>
            <a:r>
              <a:rPr lang="cs-C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rozloha a počet obyvatel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Vodstvo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Hospodářství (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těžba, průmysl, zemědělství)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Okresy a města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Turistické cíle</a:t>
            </a:r>
          </a:p>
        </p:txBody>
      </p:sp>
    </p:spTree>
    <p:extLst>
      <p:ext uri="{BB962C8B-B14F-4D97-AF65-F5344CB8AC3E}">
        <p14:creationId xmlns:p14="http://schemas.microsoft.com/office/powerpoint/2010/main" val="6728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200800" cy="504056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Poloha, rozloha a počet obyvatel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71600" y="836712"/>
            <a:ext cx="7632848" cy="5832648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Leží převážně na jihu Čech (okolím Dačic zasahuje i na Moravu, České Velenice dříve součástí Dolního Rakouska)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Rozloha 10 056 km2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obyvatel 638 000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Nejnižší hustota zalidnění v ČR: 63 obyv./km2</a:t>
            </a: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C:\Documents and Settings\PC\Dokumenty\Obrázky\dum7\2004_Jihocesky_kraj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534381"/>
            <a:ext cx="5651010" cy="325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221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3588" y="188640"/>
            <a:ext cx="6696744" cy="576064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</a:t>
            </a:r>
            <a:endParaRPr lang="cs-CZ" sz="32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822141"/>
            <a:ext cx="9144000" cy="4824536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Pohoří: Šumava, Novohradské hory (</a:t>
            </a:r>
            <a:r>
              <a:rPr lang="cs-CZ" sz="2400" b="1" i="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Viehberg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), Blanský les (Kleť) – lesy, rašeliniště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bod: Plechý (1378 m, Šumava)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Středočeská pahorkatina, Českomoravská vrchovina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Českobudějovická pánev, Třeboňská pánev (rybníky)</a:t>
            </a:r>
          </a:p>
        </p:txBody>
      </p:sp>
      <p:pic>
        <p:nvPicPr>
          <p:cNvPr id="2050" name="Picture 2" descr="C:\Documents and Settings\PC\Dokumenty\Obrázky\dum7\F682DCA6-ADC7-4A56-A262-B86DEC524368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34409"/>
            <a:ext cx="4392489" cy="329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PC\Dokumenty\Obrázky\dum7\800px-Raselin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34409"/>
            <a:ext cx="4427984" cy="332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71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691349" cy="36004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Vodstvo</a:t>
            </a:r>
            <a:endParaRPr lang="cs-CZ" sz="32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764704"/>
            <a:ext cx="8856984" cy="5904656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800" b="1" i="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řeka Vltava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její přítoky Lužnice, Otava 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Pramen Vltavy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  <a:r>
              <a:rPr lang="cs-CZ" sz="2400" b="1" i="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soutok Otavy a Vltavy u Zvíkova </a:t>
            </a:r>
          </a:p>
        </p:txBody>
      </p:sp>
      <p:pic>
        <p:nvPicPr>
          <p:cNvPr id="5" name="Picture 4" descr="C:\Documents and Settings\PC\Dokumenty\Obrázky\dum7\398px-Pramen_Vltavy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12507"/>
            <a:ext cx="2952328" cy="444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Documents and Settings\PC\Dokumenty\Obrázky\dum7\801607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08920"/>
            <a:ext cx="5840843" cy="3358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9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691349" cy="36004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Vodstvo</a:t>
            </a:r>
            <a:endParaRPr lang="cs-CZ" sz="32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9720" y="908720"/>
            <a:ext cx="8856984" cy="5904656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přehradní nádrže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Orlík, Lipno, Římov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rybníky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Rožmberk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(největší, 489 ha, objem 6,2 mil m3, max. hloubka 6,2 m), Svět, Horusický, Bezdrev, Jordán</a:t>
            </a: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C:\Documents and Settings\PC\Dokumenty\Obrázky\dum7\708PX-~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9" y="3068960"/>
            <a:ext cx="3856311" cy="326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cuments and Settings\PC\Dokumenty\Obrázky\dum7\8065E3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861" y="3169653"/>
            <a:ext cx="5058139" cy="3061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62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-33467"/>
            <a:ext cx="8856984" cy="576064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HOSPODÁŘSTVÍ – těžba, průmysl, zemědělství</a:t>
            </a:r>
            <a:endParaRPr lang="cs-CZ" sz="28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548680"/>
            <a:ext cx="8784976" cy="5976662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Nedostatek surovin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štěrkopísky,  stavební kámen, vápenec, grafit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Strojírenský průmysl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Motor České Budějovice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Textilní průmysl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JITEX Písek, </a:t>
            </a:r>
            <a:r>
              <a:rPr lang="cs-CZ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Otavan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Šumavan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Potravinářský průmysl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Madeta, Budvar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Dřevozpracující průmysl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papírny Větřní, Loučovice, KOH-I-NOOR Čes. Budějovice, </a:t>
            </a:r>
            <a:r>
              <a:rPr lang="cs-CZ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Jitona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Soběslav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Energetický průmysl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jaderná elektrárna Temelín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Zemědělství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obiloviny, řepka, brambory, ovoce, skot, drůbež, prasata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Rybníkářství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Lesnictví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8194" name="Picture 2" descr="C:\Documents and Settings\PC\Dokumenty\Obrázky\dum7\800px-JETE-chladici_ve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81128"/>
            <a:ext cx="3882446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35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200800" cy="7200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OKRESY</a:t>
            </a: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mapka </a:t>
            </a: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okresů</a:t>
            </a:r>
            <a:endParaRPr lang="cs-CZ" sz="28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35696" y="1124744"/>
            <a:ext cx="8038656" cy="489654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marL="4114800" lvl="8" indent="-457200">
              <a:buFont typeface="Arial" pitchFamily="34" charset="0"/>
              <a:buChar char="•"/>
            </a:pPr>
            <a:endParaRPr lang="cs-CZ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Budějovice</a:t>
            </a: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Krumlov</a:t>
            </a: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Jindřichův Hradec</a:t>
            </a: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Prachatice</a:t>
            </a: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Strakonice</a:t>
            </a: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Písek </a:t>
            </a: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Tábor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PC\Dokumenty\Obrázky\dum7\okresy_jihcech_kraj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" y="1726188"/>
            <a:ext cx="5433356" cy="415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10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5"/>
            <a:ext cx="8195405" cy="576065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MĚSTA</a:t>
            </a:r>
            <a:endParaRPr lang="cs-CZ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1052736"/>
            <a:ext cx="9144000" cy="5823265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PC\Dokumenty\Obrázky\dum7\jihoces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7200800" cy="5686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89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795" y="25011"/>
            <a:ext cx="5348293" cy="7200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Turistické zajímavosti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-108520" y="908720"/>
            <a:ext cx="9144109" cy="6089249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Klášter ve Vyšším Brodě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Kamenný most v Písku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Holašovice (selské baroko)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Tábor (husité)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Rožmberkové, </a:t>
            </a:r>
            <a:r>
              <a:rPr lang="cs-CZ" sz="2400" b="1" i="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Schwarzenberkové</a:t>
            </a: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28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Documents and Settings\PC\Dokumenty\Obrázky\dum7\800px-Brewery_Plzen_1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2666"/>
            <a:ext cx="4008445" cy="300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PC\Dokumenty\Obrázky\dum7\800px-Stone_Bridge_in_Pisek_in_2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97496"/>
            <a:ext cx="4680520" cy="307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PC\Dokumenty\Obrázky\dum7\800px-Plattenhausenriege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958" y="3692548"/>
            <a:ext cx="4457251" cy="297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50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8520" y="1129"/>
            <a:ext cx="91440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ZÁMKY</a:t>
            </a:r>
            <a:r>
              <a:rPr lang="cs-CZ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Jindřichův Hradec, Bechyně, Blatná, Třeboň 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4" y="836712"/>
            <a:ext cx="9168971" cy="6021288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</a:t>
            </a:r>
            <a:endParaRPr lang="cs-CZ" sz="24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Documents and Settings\PC\Dokumenty\Obrázky\dum7\800px-Jindrichuv_hradec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52" y="883876"/>
            <a:ext cx="3786576" cy="283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PC\Dokumenty\Obrázky\dum7\800PX-~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351" y="807484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PC\Dokumenty\Obrázky\dum7\800PX-~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52" y="3824610"/>
            <a:ext cx="3930592" cy="294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PC\Dokumenty\Obrázky\dum7\800PX-~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892234"/>
            <a:ext cx="432318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82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-324544" y="10754"/>
            <a:ext cx="10081120" cy="648072"/>
          </a:xfrm>
        </p:spPr>
        <p:txBody>
          <a:bodyPr vert="horz"/>
          <a:lstStyle/>
          <a:p>
            <a:pPr marL="0" indent="0" algn="ctr">
              <a:buNone/>
            </a:pPr>
            <a:r>
              <a:rPr lang="cs-CZ" sz="2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ZÁMKY</a:t>
            </a:r>
            <a:r>
              <a:rPr lang="cs-CZ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Hluboká, Červená Lhota, Orlík, Kratochvíle </a:t>
            </a:r>
            <a:endParaRPr lang="cs-CZ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C:\Documents and Settings\PC\Dokumenty\Obrázky\dum7\Schloss_Frauenber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3752851" cy="230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Documents and Settings\PC\Dokumenty\Obrázky\dum7\800px-Cervena_Lhota,_Czech_Republi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17572"/>
            <a:ext cx="4064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Documents and Settings\PC\Dokumenty\Obrázky\dum7\617PX-~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37" y="3281421"/>
            <a:ext cx="3600400" cy="350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Documents and Settings\PC\Dokumenty\Obrázky\dum7\8045F8~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34669"/>
            <a:ext cx="3616176" cy="271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-468560" y="-99392"/>
            <a:ext cx="10081120" cy="648072"/>
          </a:xfrm>
        </p:spPr>
        <p:txBody>
          <a:bodyPr vert="horz"/>
          <a:lstStyle/>
          <a:p>
            <a:pPr marL="0" indent="0" algn="ctr">
              <a:buNone/>
            </a:pPr>
            <a:r>
              <a:rPr lang="cs-CZ" sz="2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HRADY</a:t>
            </a:r>
            <a:r>
              <a:rPr lang="cs-CZ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–Český Krumlov, Rožmberk, Zvíkov, Kozí Hrádek</a:t>
            </a:r>
            <a:endParaRPr lang="cs-CZ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6" name="Picture 6" descr="C:\Documents and Settings\PC\Dokumenty\Obrázky\dum7\800px-Cesky_Krumlov_0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33762"/>
            <a:ext cx="4104456" cy="307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Documents and Settings\PC\Dokumenty\Obrázky\dum7\800px-Rozmberk_vltav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539" y="749233"/>
            <a:ext cx="4063200" cy="304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Documents and Settings\PC\Dokumenty\Obrázky\dum7\800PX-~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940579"/>
            <a:ext cx="4639482" cy="2737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Documents and Settings\PC\Dokumenty\Obrázky\dum7\800px-Kozi_Hradek_2005-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441" y="3940579"/>
            <a:ext cx="3952035" cy="275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71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454480" cy="576064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87624" y="1916832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>
              <a:solidFill>
                <a:srgbClr val="140F00"/>
              </a:solidFill>
            </a:endParaRPr>
          </a:p>
          <a:p>
            <a:r>
              <a:rPr lang="cs-CZ" b="1" dirty="0" smtClean="0">
                <a:solidFill>
                  <a:srgbClr val="140F00"/>
                </a:solidFill>
              </a:rPr>
              <a:t> </a:t>
            </a:r>
            <a:endParaRPr lang="cs-CZ" b="1" dirty="0">
              <a:solidFill>
                <a:srgbClr val="140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64758" y="620688"/>
            <a:ext cx="885698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upload.wikimedia.org/wikipedia/commons/5/50/2004_Jihocesky_kraj.PNG</a:t>
            </a:r>
            <a:endParaRPr lang="cs-CZ" sz="1400" dirty="0" smtClean="0"/>
          </a:p>
          <a:p>
            <a:r>
              <a:rPr lang="cs-CZ" sz="1400" dirty="0"/>
              <a:t>http://www.google.cz/imgres?imgurl=http://www.tisicovky.cz/exp/sumava/hranicnik-hlv68/F682DCA6-ADC7-4A56-A262-B86DEC524368big.jpg&amp;imgrefurl=http://www.tisicovky.cz/cs/hory/sumava/plechy-hlv21/&amp;h=480&amp;w=640&amp;sz=86&amp;tbnid=WCEcYUmRNK44fM:&amp;tbnh=106&amp;tbnw=141&amp;prev=/search%3Fq%3Dobr%25C3%25A1zky%2Bplech%25C3%25BD%26tbm%3Disch%26tbo%3Du&amp;zoom=1&amp;q=obr%C3%A1zky+plech%C3%BD&amp;docid=9--41FtuMs0nmM&amp;hl=cs&amp;sa=X&amp;ei=UFulT9_2C4XvsgabkIjdBA&amp;sqi=2&amp;ved=0CGQQ9QEwAA&amp;dur=2625</a:t>
            </a:r>
            <a:endParaRPr lang="cs-CZ" sz="1400" dirty="0" smtClean="0"/>
          </a:p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upload.wikimedia.org/wikipedia/commons/7/78/Raselink.jpg</a:t>
            </a:r>
            <a:endParaRPr lang="cs-CZ" sz="1400" dirty="0" smtClean="0"/>
          </a:p>
          <a:p>
            <a:r>
              <a:rPr lang="cs-CZ" sz="1400" dirty="0" smtClean="0"/>
              <a:t>http</a:t>
            </a:r>
            <a:r>
              <a:rPr lang="cs-CZ" sz="1400" dirty="0"/>
              <a:t>://www.risy.cz/Files/Images/jihocesky/okresy/okresy_jihcech_kraj.gif</a:t>
            </a:r>
          </a:p>
          <a:p>
            <a:r>
              <a:rPr lang="cs-CZ" sz="1400" dirty="0" smtClean="0"/>
              <a:t>http</a:t>
            </a:r>
            <a:r>
              <a:rPr lang="cs-CZ" sz="1400" dirty="0"/>
              <a:t>://spravnimapa.topograf.cz/imagebank/84364/970/2000/jihocesky.jpg</a:t>
            </a:r>
          </a:p>
          <a:p>
            <a:r>
              <a:rPr lang="cs-CZ" sz="1400" dirty="0"/>
              <a:t>http://upload.wikimedia.org/wikipedia/commons/6/67/Jindrichuv_hradec_2.jpg</a:t>
            </a:r>
            <a:endParaRPr lang="cs-CZ" sz="1400" dirty="0" smtClean="0"/>
          </a:p>
          <a:p>
            <a:r>
              <a:rPr lang="cs-CZ" sz="1400" dirty="0"/>
              <a:t>http://upload.wikimedia.org/wikipedia/commons/6/6d/Vy%C5%A1%C5%A1%C3%AD_Brod_motiva%C4%8Dn%C3%AD.jpeg</a:t>
            </a:r>
          </a:p>
          <a:p>
            <a:r>
              <a:rPr lang="cs-CZ" sz="1400" dirty="0"/>
              <a:t>http://upload.wikimedia.org/wikipedia/commons/2/21/Stone_Bridge_in_Pisek_in_2011.JPG</a:t>
            </a:r>
            <a:endParaRPr lang="cs-CZ" sz="1400" dirty="0" smtClean="0"/>
          </a:p>
          <a:p>
            <a:r>
              <a:rPr lang="cs-CZ" sz="1400" dirty="0"/>
              <a:t>http://upload.wikimedia.org/wikipedia/commons/5/56/Bechyn%C4%9B%2C_z%C3%A1mek.JPG</a:t>
            </a:r>
          </a:p>
          <a:p>
            <a:r>
              <a:rPr lang="cs-CZ" sz="1400" dirty="0"/>
              <a:t>http://upload.wikimedia.org/wikipedia/commons/6/62/Z%C3%A1mek_Blatn%C3%A1_%282010%29.JPG</a:t>
            </a:r>
            <a:endParaRPr lang="cs-CZ" sz="1400" dirty="0" smtClean="0"/>
          </a:p>
          <a:p>
            <a:r>
              <a:rPr lang="cs-CZ" sz="1400" dirty="0"/>
              <a:t>http://upload.wikimedia.org/wikipedia/commons/8/89/T%C5%99_z%C3%A1mek_1.jpg</a:t>
            </a:r>
          </a:p>
          <a:p>
            <a:r>
              <a:rPr lang="cs-CZ" sz="1400" dirty="0"/>
              <a:t>http://upload.wikimedia.org/wikipedia/commons/b/b6/Schloss_Frauenberg.jpg</a:t>
            </a:r>
            <a:endParaRPr lang="cs-CZ" sz="1400" dirty="0" smtClean="0"/>
          </a:p>
          <a:p>
            <a:r>
              <a:rPr lang="cs-CZ" sz="1400" dirty="0"/>
              <a:t>http://upload.wikimedia.org/wikipedia/commons/0/01/Cervena_Lhota%2C_Czech_Republic.jpg</a:t>
            </a:r>
          </a:p>
          <a:p>
            <a:r>
              <a:rPr lang="cs-CZ" sz="1400" dirty="0"/>
              <a:t>http://upload.wikimedia.org/wikipedia/commons/d/de/Orl%C3%ADk_6.jpg</a:t>
            </a:r>
            <a:endParaRPr lang="cs-CZ" sz="1400" dirty="0" smtClean="0"/>
          </a:p>
          <a:p>
            <a:r>
              <a:rPr lang="cs-CZ" sz="1400" dirty="0"/>
              <a:t>http://upload.wikimedia.org/wikipedia/commons/a/aa/Orl%C3%ADk_7.jpg</a:t>
            </a:r>
          </a:p>
          <a:p>
            <a:r>
              <a:rPr lang="cs-CZ" sz="1400" dirty="0"/>
              <a:t>http://upload.wikimedia.org/wikipedia/commons/0/0f/Kratochv%C3%ADle.jpg</a:t>
            </a:r>
            <a:endParaRPr lang="cs-CZ" sz="1400" dirty="0" smtClean="0"/>
          </a:p>
          <a:p>
            <a:r>
              <a:rPr lang="cs-CZ" sz="1400" dirty="0"/>
              <a:t>http://upload.wikimedia.org/wikipedia/commons/8/85/Zv%C3%ADkov_2.jpg</a:t>
            </a:r>
          </a:p>
          <a:p>
            <a:r>
              <a:rPr lang="cs-CZ" sz="1400" dirty="0"/>
              <a:t>http://upload.wikimedia.org/wikipedia/commons/7/79/Hola%C5%A1ovice.jpg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upload.wikimedia.org/wikipedia/commons/2/23/Cesky_Krumlov_027.JPG</a:t>
            </a:r>
            <a:endParaRPr lang="cs-CZ" sz="1400" dirty="0" smtClean="0"/>
          </a:p>
          <a:p>
            <a:r>
              <a:rPr lang="cs-CZ" sz="1400" dirty="0"/>
              <a:t>http://upload.wikimedia.org/wikipedia/commons/2/27/Rozmberk_vltava.JPG</a:t>
            </a:r>
          </a:p>
          <a:p>
            <a:r>
              <a:rPr lang="cs-CZ" sz="1400" dirty="0"/>
              <a:t>http://upload.wikimedia.org/wikipedia/commons/f/f5/Zv%C3%ADkov_Castle_from_Kopaniny_%284%29.JPG</a:t>
            </a:r>
            <a:endParaRPr lang="cs-CZ" sz="1400" dirty="0" smtClean="0"/>
          </a:p>
          <a:p>
            <a:r>
              <a:rPr lang="cs-CZ" sz="1400" dirty="0"/>
              <a:t>http://upload.wikimedia.org/wikipedia/commons/4/4d/Kozi_Hradek_2005-3.jpg</a:t>
            </a:r>
          </a:p>
          <a:p>
            <a:r>
              <a:rPr lang="cs-CZ" sz="1400" dirty="0"/>
              <a:t>http://upload.wikimedia.org/wikipedia/commons/8/8f/JETE-chladici_veze.jpg</a:t>
            </a:r>
          </a:p>
        </p:txBody>
      </p:sp>
    </p:spTree>
    <p:extLst>
      <p:ext uri="{BB962C8B-B14F-4D97-AF65-F5344CB8AC3E}">
        <p14:creationId xmlns:p14="http://schemas.microsoft.com/office/powerpoint/2010/main" val="418809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1972</TotalTime>
  <Words>529</Words>
  <Application>Microsoft Office PowerPoint</Application>
  <PresentationFormat>Předvádění na obrazovce (4:3)</PresentationFormat>
  <Paragraphs>97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Prezentace aplikace PowerPoint</vt:lpstr>
      <vt:lpstr>ANOTACE</vt:lpstr>
      <vt:lpstr>JIHOČESKÝ KRAJ</vt:lpstr>
      <vt:lpstr>Poloha, rozloha a počet obyvatel</vt:lpstr>
      <vt:lpstr>Povrch</vt:lpstr>
      <vt:lpstr>Vodstvo</vt:lpstr>
      <vt:lpstr>Vodstvo</vt:lpstr>
      <vt:lpstr>HOSPODÁŘSTVÍ – těžba, průmysl, zemědělství</vt:lpstr>
      <vt:lpstr>OKRESY – mapka 7 okresů</vt:lpstr>
      <vt:lpstr>MĚSTA</vt:lpstr>
      <vt:lpstr>Turistické zajímavosti</vt:lpstr>
      <vt:lpstr>ZÁMKY – Jindřichův Hradec, Bechyně, Blatná, Třeboň </vt:lpstr>
      <vt:lpstr>ZÁMKY – Hluboká, Červená Lhota, Orlík, Kratochvíle </vt:lpstr>
      <vt:lpstr>HRADY–Český Krumlov, Rožmberk, Zvíkov, Kozí Hrádek</vt:lpstr>
      <vt:lpstr>POUŽITÉ 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Roth</cp:lastModifiedBy>
  <cp:revision>389</cp:revision>
  <dcterms:created xsi:type="dcterms:W3CDTF">2012-03-09T16:24:33Z</dcterms:created>
  <dcterms:modified xsi:type="dcterms:W3CDTF">2012-06-04T19:27:08Z</dcterms:modified>
</cp:coreProperties>
</file>