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260" r:id="rId3"/>
    <p:sldId id="263" r:id="rId4"/>
    <p:sldId id="262" r:id="rId5"/>
    <p:sldId id="261" r:id="rId6"/>
    <p:sldId id="259" r:id="rId7"/>
    <p:sldId id="267" r:id="rId8"/>
    <p:sldId id="266" r:id="rId9"/>
    <p:sldId id="265" r:id="rId10"/>
    <p:sldId id="269" r:id="rId11"/>
    <p:sldId id="268" r:id="rId12"/>
    <p:sldId id="264" r:id="rId13"/>
    <p:sldId id="272" r:id="rId14"/>
    <p:sldId id="273" r:id="rId15"/>
    <p:sldId id="275" r:id="rId16"/>
    <p:sldId id="271" r:id="rId17"/>
    <p:sldId id="258" r:id="rId18"/>
    <p:sldId id="270" r:id="rId19"/>
    <p:sldId id="274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9" d="100"/>
          <a:sy n="119" d="100"/>
        </p:scale>
        <p:origin x="-913" y="39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13.12.2013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13.12.2013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13.12.2013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13.12.2013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13.12.2013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7" Type="http://schemas.openxmlformats.org/officeDocument/2006/relationships/image" Target="../media/image4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d/de/Moulin_dussart_01.jpg" TargetMode="External"/><Relationship Id="rId5" Type="http://schemas.openxmlformats.org/officeDocument/2006/relationships/image" Target="../media/image3.jpeg"/><Relationship Id="rId4" Type="http://schemas.openxmlformats.org/officeDocument/2006/relationships/hyperlink" Target="http://upload.wikimedia.org/wikipedia/commons/e/ee/Braine-le-Ch%C3%A2teau_JPG02.jp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hyperlink" Target="http://upload.wikimedia.org/wikipedia/commons/8/89/Bu%C5%A1k%C5%AFv-hamr-u-Trhov%C3%BDch-Svin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2.jpg"/><Relationship Id="rId7" Type="http://schemas.openxmlformats.org/officeDocument/2006/relationships/image" Target="../media/image10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4/43/Ladyport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1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4/4d/Water_Pumping_Windmill.jpg" TargetMode="External"/><Relationship Id="rId5" Type="http://schemas.openxmlformats.org/officeDocument/2006/relationships/image" Target="../media/image12.jpeg"/><Relationship Id="rId4" Type="http://schemas.openxmlformats.org/officeDocument/2006/relationships/hyperlink" Target="http://upload.wikimedia.org/wikipedia/commons/f/fe/Bredevoort_003.jpg" TargetMode="External"/><Relationship Id="rId9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hyperlink" Target="http://upload.wikimedia.org/wikipedia/commons/d/df/Sun_in_X-Ray.p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8.png"/><Relationship Id="rId4" Type="http://schemas.openxmlformats.org/officeDocument/2006/relationships/hyperlink" Target="http://upload.wikimedia.org/wikipedia/commons/4/4c/SolarGIS-Solar-map-Czech-Republic-cz.png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0.jpeg"/><Relationship Id="rId4" Type="http://schemas.openxmlformats.org/officeDocument/2006/relationships/hyperlink" Target="http://cs.wikipedia.org/wiki/Soubor:%C5%A0palek_na_%C5%A1t%C3%ADp%C3%A1n%C3%AD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1.jpeg"/><Relationship Id="rId4" Type="http://schemas.openxmlformats.org/officeDocument/2006/relationships/hyperlink" Target="http://upload.wikimedia.org/wikipedia/commons/6/6d/Biomasa.jpg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6/69/Straw-hay-briquettes.jpg" TargetMode="External"/><Relationship Id="rId3" Type="http://schemas.openxmlformats.org/officeDocument/2006/relationships/image" Target="../media/image2.jpg"/><Relationship Id="rId7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9/99/Plaquettes_de_bois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http://upload.wikimedia.org/wikipedia/commons/0/0c/Pellets_hand.jpg" TargetMode="External"/><Relationship Id="rId9" Type="http://schemas.openxmlformats.org/officeDocument/2006/relationships/image" Target="../media/image2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5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Bredevoort_003.jpg" TargetMode="External"/><Relationship Id="rId5" Type="http://schemas.openxmlformats.org/officeDocument/2006/relationships/hyperlink" Target="http://cs.wikipedia.org/wiki/Soubor:Moulin_dussart_01.jpg" TargetMode="External"/><Relationship Id="rId4" Type="http://schemas.openxmlformats.org/officeDocument/2006/relationships/hyperlink" Target="http://cs.wikipedia.org/wiki/Soubor:Braine-le-Ch%C3%A2teau_JPG02.jpg" TargetMode="Externa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laquettes_de_bois.jpg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cs.wikipedia.org/wiki/Soubor:Pellets_hand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%C5%A0palek_na_%C5%A1t%C3%ADp%C3%A1n%C3%AD.jpg" TargetMode="External"/><Relationship Id="rId5" Type="http://schemas.openxmlformats.org/officeDocument/2006/relationships/hyperlink" Target="http://cs.wikipedia.org/wiki/Soubor:Biomasa.jpg" TargetMode="External"/><Relationship Id="rId4" Type="http://schemas.openxmlformats.org/officeDocument/2006/relationships/hyperlink" Target="http://cs.wikipedia.org/wiki/Soubor:SolarGIS-Solar-map-Czech-Republic-cz.png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cs.wikipedia.org/wiki/Soubor:Ladyport.jpg" TargetMode="External"/><Relationship Id="rId4" Type="http://schemas.openxmlformats.org/officeDocument/2006/relationships/hyperlink" Target="http://cs.wikipedia.org/wiki/Soubor:Water_Pumping_Windmil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4121321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23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Přehled a využití obnovitelných zdrojů energie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Voda, vítr, slunce, biomasa, elektrárna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Ekologie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Anna Mazáčová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Obnovitelné zdroje energie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VY_32_INOVACE_23_463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0580" y="980728"/>
            <a:ext cx="9131940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Energie vody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v českých zemích dlouholetá tradice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přímý mechanický pohon zařízení mlýnů, pil a hamrů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pic>
        <p:nvPicPr>
          <p:cNvPr id="1026" name="Picture 2" descr="Soubor:Braine-le-Château JPG02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724809"/>
            <a:ext cx="2952328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Moulin dussart 01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708920"/>
            <a:ext cx="2232248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08246" y="5425479"/>
            <a:ext cx="28803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Vodní mlýn – dolní náhon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5733256"/>
            <a:ext cx="259228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Vodní mlýn horní náhon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711222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Soubor:Buškův-hamr-u-Trhových-Svin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96752"/>
            <a:ext cx="3312368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5301208"/>
            <a:ext cx="316835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Buškův hamr u </a:t>
            </a:r>
            <a:r>
              <a:rPr lang="cs-CZ" sz="1400" dirty="0"/>
              <a:t>Trhových </a:t>
            </a:r>
            <a:r>
              <a:rPr lang="cs-CZ" sz="1400" dirty="0" err="1"/>
              <a:t>Svinů</a:t>
            </a:r>
            <a:endParaRPr lang="cs-CZ" sz="1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067944" y="1268760"/>
            <a:ext cx="482453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Hamr</a:t>
            </a:r>
            <a:r>
              <a:rPr lang="cs-CZ" dirty="0"/>
              <a:t> 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je středověká strojní kovárna, </a:t>
            </a:r>
            <a:r>
              <a:rPr lang="cs-CZ" dirty="0"/>
              <a:t>kde vodní kolo přes soustavu převodů zdvihalo obrovské </a:t>
            </a:r>
            <a:r>
              <a:rPr lang="cs-CZ" dirty="0" smtClean="0"/>
              <a:t>kladivo </a:t>
            </a:r>
            <a:r>
              <a:rPr lang="cs-CZ" dirty="0"/>
              <a:t>(hamr), kovající rozměrné </a:t>
            </a:r>
            <a:r>
              <a:rPr lang="cs-CZ" dirty="0" smtClean="0"/>
              <a:t>výkovky</a:t>
            </a:r>
          </a:p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Hamry </a:t>
            </a:r>
            <a:r>
              <a:rPr lang="cs-CZ" dirty="0"/>
              <a:t>v </a:t>
            </a:r>
            <a:r>
              <a:rPr lang="cs-CZ" dirty="0" smtClean="0"/>
              <a:t>Česku </a:t>
            </a:r>
            <a:r>
              <a:rPr lang="cs-CZ" dirty="0"/>
              <a:t>fungovaly až do poloviny 20. </a:t>
            </a:r>
            <a:r>
              <a:rPr lang="cs-CZ" dirty="0" smtClean="0"/>
              <a:t>století.</a:t>
            </a:r>
          </a:p>
          <a:p>
            <a:endParaRPr lang="cs-CZ" dirty="0"/>
          </a:p>
          <a:p>
            <a:r>
              <a:rPr lang="cs-CZ" b="1" dirty="0" smtClean="0"/>
              <a:t>Vodní </a:t>
            </a:r>
            <a:r>
              <a:rPr lang="cs-CZ" b="1" dirty="0"/>
              <a:t>kolo </a:t>
            </a:r>
            <a:endParaRPr lang="cs-CZ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často se používalo </a:t>
            </a:r>
            <a:r>
              <a:rPr lang="cs-CZ" dirty="0"/>
              <a:t>k pohonu pil, zejména k podélnému řezání klád na </a:t>
            </a:r>
            <a:r>
              <a:rPr lang="cs-CZ" dirty="0" smtClean="0"/>
              <a:t>prkna</a:t>
            </a:r>
          </a:p>
          <a:p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ve </a:t>
            </a:r>
            <a:r>
              <a:rPr lang="cs-CZ" dirty="0"/>
              <a:t>středověkém hornictví k čerpání vody z dolů či k zdvihání rudy</a:t>
            </a:r>
          </a:p>
        </p:txBody>
      </p:sp>
    </p:spTree>
    <p:extLst>
      <p:ext uri="{BB962C8B-B14F-4D97-AF65-F5344CB8AC3E}">
        <p14:creationId xmlns:p14="http://schemas.microsoft.com/office/powerpoint/2010/main" val="1503508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980728"/>
            <a:ext cx="8784976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Vodní elektrárny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1484784"/>
            <a:ext cx="4495800" cy="4255008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5739792"/>
            <a:ext cx="460851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Řez akumulační vodní elektrárnou</a:t>
            </a:r>
            <a:endParaRPr lang="cs-CZ" sz="1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47320" y="1268760"/>
            <a:ext cx="428917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voda přitéká přívodním kanálem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roztáčí turbínu, která je na společné hřídeli s generátorem elektrické energie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dohromady tvoří tzv. turbogenerátor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mechanická energie proudící vody se mění na základě elektromagnetické indukce na energii elektrickou</a:t>
            </a:r>
          </a:p>
          <a:p>
            <a:pPr marL="285750" indent="-285750">
              <a:buFont typeface="Wingdings" panose="05000000000000000000" pitchFamily="2" charset="2"/>
              <a:buChar char="§"/>
            </a:pPr>
            <a:endParaRPr lang="cs-CZ" dirty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dirty="0" smtClean="0"/>
              <a:t>Výběr turbín závisí na účelu a podmínkách celého vodného díla:</a:t>
            </a:r>
          </a:p>
          <a:p>
            <a:pPr marL="285750" indent="-285750">
              <a:buFontTx/>
              <a:buChar char="-"/>
            </a:pPr>
            <a:r>
              <a:rPr lang="cs-CZ" dirty="0" err="1" smtClean="0"/>
              <a:t>Francisova</a:t>
            </a:r>
            <a:endParaRPr lang="cs-CZ" dirty="0" smtClean="0"/>
          </a:p>
          <a:p>
            <a:pPr marL="285750" indent="-285750">
              <a:buFontTx/>
              <a:buChar char="-"/>
            </a:pPr>
            <a:r>
              <a:rPr lang="cs-CZ" dirty="0" smtClean="0"/>
              <a:t>Kaplanova </a:t>
            </a:r>
          </a:p>
          <a:p>
            <a:pPr marL="285750" indent="-285750">
              <a:buFontTx/>
              <a:buChar char="-"/>
            </a:pPr>
            <a:r>
              <a:rPr lang="cs-CZ" dirty="0" err="1" smtClean="0"/>
              <a:t>Peltonova</a:t>
            </a:r>
            <a:r>
              <a:rPr lang="cs-CZ" dirty="0" smtClean="0"/>
              <a:t> (vysoký spád)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813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445141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Turbíny</a:t>
            </a:r>
            <a:r>
              <a:rPr lang="cs-CZ" dirty="0" smtClean="0"/>
              <a:t>: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1052736"/>
            <a:ext cx="1621536" cy="14356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708920"/>
            <a:ext cx="1344168" cy="122834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9261" y="4101258"/>
            <a:ext cx="1344168" cy="141732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055220"/>
            <a:ext cx="2808436" cy="446335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1813227"/>
            <a:ext cx="2154936" cy="281940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3419872" y="5518578"/>
            <a:ext cx="2670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Dlouhé Stráně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32240" y="4653136"/>
            <a:ext cx="215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Orlík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6467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55202" y="964410"/>
            <a:ext cx="8712968" cy="53860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V</a:t>
            </a:r>
            <a:r>
              <a:rPr lang="cs-CZ" sz="2800" b="1" dirty="0" smtClean="0"/>
              <a:t>ětrné</a:t>
            </a:r>
            <a:r>
              <a:rPr lang="cs-CZ" sz="2800" dirty="0" smtClean="0"/>
              <a:t> </a:t>
            </a:r>
            <a:r>
              <a:rPr lang="cs-CZ" sz="2800" b="1" dirty="0" smtClean="0"/>
              <a:t>elektrárny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dirty="0" smtClean="0"/>
              <a:t>Energie větru se využívá </a:t>
            </a:r>
          </a:p>
          <a:p>
            <a:r>
              <a:rPr lang="cs-CZ" sz="2400" dirty="0" smtClean="0"/>
              <a:t>se od dávnověku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400" u="sng" dirty="0" smtClean="0"/>
              <a:t>Pohon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plachetnice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větrné mlýny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vodní čerpadla</a:t>
            </a:r>
          </a:p>
          <a:p>
            <a:endParaRPr lang="cs-CZ" sz="2400" dirty="0"/>
          </a:p>
          <a:p>
            <a:r>
              <a:rPr lang="cs-CZ" sz="2000" b="1" dirty="0"/>
              <a:t>Větrný mlýn</a:t>
            </a:r>
            <a:r>
              <a:rPr lang="cs-CZ" sz="2000" dirty="0"/>
              <a:t> je </a:t>
            </a:r>
            <a:r>
              <a:rPr lang="cs-CZ" sz="2000" dirty="0" smtClean="0"/>
              <a:t>zařízení, </a:t>
            </a:r>
            <a:r>
              <a:rPr lang="cs-CZ" sz="2000" dirty="0"/>
              <a:t>jehož hlavní </a:t>
            </a:r>
            <a:r>
              <a:rPr lang="cs-CZ" sz="2000" dirty="0" smtClean="0"/>
              <a:t>součástí </a:t>
            </a:r>
            <a:r>
              <a:rPr lang="cs-CZ" sz="2000" dirty="0"/>
              <a:t>je </a:t>
            </a:r>
            <a:endParaRPr lang="cs-CZ" sz="2000" dirty="0" smtClean="0"/>
          </a:p>
          <a:p>
            <a:r>
              <a:rPr lang="cs-CZ" sz="2000" dirty="0" smtClean="0"/>
              <a:t>větrná turbína, </a:t>
            </a:r>
            <a:r>
              <a:rPr lang="cs-CZ" sz="2000" dirty="0"/>
              <a:t>která dokáže </a:t>
            </a:r>
            <a:r>
              <a:rPr lang="cs-CZ" sz="2000" dirty="0" smtClean="0"/>
              <a:t>přeměňovat větrnou </a:t>
            </a:r>
          </a:p>
          <a:p>
            <a:r>
              <a:rPr lang="cs-CZ" sz="2000" dirty="0" smtClean="0"/>
              <a:t>energii na kinetickou energii.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mletí mouky</a:t>
            </a:r>
          </a:p>
          <a:p>
            <a:pPr marL="342900" indent="-342900">
              <a:buFontTx/>
              <a:buChar char="-"/>
            </a:pPr>
            <a:r>
              <a:rPr lang="cs-CZ" sz="2000" dirty="0" smtClean="0"/>
              <a:t>pumpování vody</a:t>
            </a:r>
          </a:p>
          <a:p>
            <a:pPr marL="342900" indent="-342900">
              <a:buFontTx/>
              <a:buChar char="-"/>
            </a:pPr>
            <a:endParaRPr lang="cs-CZ" sz="2400" dirty="0"/>
          </a:p>
        </p:txBody>
      </p:sp>
      <p:pic>
        <p:nvPicPr>
          <p:cNvPr id="3074" name="Picture 2" descr="Soubor:Bredevoort 003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0406" y="2626497"/>
            <a:ext cx="2698664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90406" y="5650833"/>
            <a:ext cx="26266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Větrný mlýn v Nizozemsku</a:t>
            </a:r>
            <a:endParaRPr lang="cs-CZ" sz="1400" dirty="0"/>
          </a:p>
        </p:txBody>
      </p:sp>
      <p:pic>
        <p:nvPicPr>
          <p:cNvPr id="3076" name="Picture 4" descr="Soubor:Water Pumping Windmill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052736"/>
            <a:ext cx="2664296" cy="2742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444208" y="1052736"/>
            <a:ext cx="2160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Větrné čerpadlo v USA</a:t>
            </a:r>
            <a:endParaRPr lang="cs-CZ" sz="1400" dirty="0"/>
          </a:p>
        </p:txBody>
      </p:sp>
      <p:pic>
        <p:nvPicPr>
          <p:cNvPr id="3078" name="Picture 6" descr="Soubor:Ladyport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1628800"/>
            <a:ext cx="1390059" cy="1420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473945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Princip větrné elektrárny</a:t>
            </a:r>
          </a:p>
          <a:p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Vítr vzniká v atmosféře na základě rozdílu atmosférických tlaků jako důsledek nerovnoměrného ohřívání zemského povrchu.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Působením aerodynamických sil na listy rotoru převádí turbína na stožáru energii větru na rotační energii mechanickou.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Ta je poté prostřednictvím generátoru zdrojem elektrické energie.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052736"/>
            <a:ext cx="2343912" cy="4959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864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149" y="1052736"/>
            <a:ext cx="4176654" cy="489654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004048" y="1196752"/>
            <a:ext cx="40324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/>
              <a:t>Větrná elektrárna:</a:t>
            </a:r>
          </a:p>
          <a:p>
            <a:endParaRPr lang="cs-CZ" sz="2400" u="sng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neprodukuje tuhé či plynné emise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neprodukuje odpadní teplo</a:t>
            </a:r>
          </a:p>
          <a:p>
            <a:pPr marL="285750" indent="-285750">
              <a:buFontTx/>
              <a:buChar char="-"/>
            </a:pPr>
            <a:r>
              <a:rPr lang="cs-CZ" sz="2400" dirty="0" smtClean="0"/>
              <a:t>nezatěžuje odpady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možný vliv akustických emisí na okolí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72975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0580" y="1052736"/>
            <a:ext cx="8627884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Sluneční energie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000" b="1" dirty="0" smtClean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 smtClean="0"/>
              <a:t>Sluneční </a:t>
            </a:r>
            <a:r>
              <a:rPr lang="cs-CZ" sz="2000" dirty="0"/>
              <a:t>energie (sluneční záření, </a:t>
            </a:r>
            <a:endParaRPr lang="cs-CZ" sz="2000" dirty="0" smtClean="0"/>
          </a:p>
          <a:p>
            <a:r>
              <a:rPr lang="cs-CZ" sz="2000" dirty="0" smtClean="0"/>
              <a:t>solární </a:t>
            </a:r>
            <a:r>
              <a:rPr lang="cs-CZ" sz="2000" dirty="0"/>
              <a:t>radiace) představuje drtivou </a:t>
            </a:r>
            <a:r>
              <a:rPr lang="cs-CZ" sz="2000" dirty="0" smtClean="0"/>
              <a:t>většinu </a:t>
            </a:r>
          </a:p>
          <a:p>
            <a:r>
              <a:rPr lang="cs-CZ" sz="2000" dirty="0" smtClean="0"/>
              <a:t>energie</a:t>
            </a:r>
            <a:r>
              <a:rPr lang="cs-CZ" sz="2000" dirty="0"/>
              <a:t>, která se na Zemi </a:t>
            </a:r>
            <a:r>
              <a:rPr lang="cs-CZ" sz="2000" dirty="0" smtClean="0"/>
              <a:t>nachází a využívá.</a:t>
            </a:r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/>
              <a:t>Vzniká </a:t>
            </a:r>
            <a:r>
              <a:rPr lang="cs-CZ" sz="2000" dirty="0" smtClean="0"/>
              <a:t>jadernými přeměnami v </a:t>
            </a:r>
            <a:r>
              <a:rPr lang="cs-CZ" sz="2000" dirty="0"/>
              <a:t>nitru </a:t>
            </a:r>
            <a:endParaRPr lang="cs-CZ" sz="2000" dirty="0" smtClean="0"/>
          </a:p>
          <a:p>
            <a:r>
              <a:rPr lang="cs-CZ" sz="2000" dirty="0" smtClean="0"/>
              <a:t>Slunce.</a:t>
            </a:r>
          </a:p>
          <a:p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000" dirty="0"/>
              <a:t>Vzhledem k tomu, že vyčerpání zásob </a:t>
            </a:r>
            <a:endParaRPr lang="cs-CZ" sz="2000" dirty="0" smtClean="0"/>
          </a:p>
          <a:p>
            <a:r>
              <a:rPr lang="cs-CZ" sz="2000" dirty="0" smtClean="0"/>
              <a:t>vodíku </a:t>
            </a:r>
            <a:r>
              <a:rPr lang="cs-CZ" sz="2000" dirty="0"/>
              <a:t>na Slunci je očekáváno až v řádu </a:t>
            </a:r>
            <a:endParaRPr lang="cs-CZ" sz="2000" dirty="0" smtClean="0"/>
          </a:p>
          <a:p>
            <a:r>
              <a:rPr lang="cs-CZ" sz="2000" dirty="0" smtClean="0"/>
              <a:t>miliard </a:t>
            </a:r>
            <a:r>
              <a:rPr lang="cs-CZ" sz="2000" dirty="0"/>
              <a:t>let, je tento zdroj energie označován </a:t>
            </a:r>
            <a:endParaRPr lang="cs-CZ" sz="2000" dirty="0" smtClean="0"/>
          </a:p>
          <a:p>
            <a:r>
              <a:rPr lang="cs-CZ" sz="2000" dirty="0" smtClean="0"/>
              <a:t>jako obnovitelný.</a:t>
            </a:r>
          </a:p>
          <a:p>
            <a:endParaRPr lang="cs-CZ" sz="2400" dirty="0"/>
          </a:p>
          <a:p>
            <a:endParaRPr lang="cs-CZ" sz="2400" dirty="0"/>
          </a:p>
        </p:txBody>
      </p:sp>
      <p:pic>
        <p:nvPicPr>
          <p:cNvPr id="4098" name="Picture 2" descr="Soubor:Sun in X-Ray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84784"/>
            <a:ext cx="3960440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05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5122" name="Picture 2" descr="Soubor:SolarGIS-Solar-map-Czech-Republic-cz.pn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80728"/>
            <a:ext cx="762000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9496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1351788"/>
            <a:ext cx="4392488" cy="415442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79512" y="1124744"/>
            <a:ext cx="388843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Využití sluneční energie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u="sng" dirty="0" smtClean="0"/>
              <a:t>Solární panely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vytápění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ohřev vody</a:t>
            </a:r>
          </a:p>
          <a:p>
            <a:pPr marL="342900" indent="-342900">
              <a:buFont typeface="Wingdings" panose="05000000000000000000" pitchFamily="2" charset="2"/>
              <a:buChar char="§"/>
            </a:pPr>
            <a:endParaRPr lang="cs-CZ" sz="2400" b="1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u="sng" dirty="0" err="1" smtClean="0"/>
              <a:t>Fotovoltaické</a:t>
            </a:r>
            <a:r>
              <a:rPr lang="cs-CZ" sz="2400" u="sng" dirty="0" smtClean="0"/>
              <a:t> články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výroba elektřiny</a:t>
            </a:r>
          </a:p>
          <a:p>
            <a:endParaRPr lang="cs-CZ" sz="2400" dirty="0"/>
          </a:p>
          <a:p>
            <a:endParaRPr lang="cs-CZ" sz="2400" dirty="0" smtClean="0"/>
          </a:p>
          <a:p>
            <a:r>
              <a:rPr lang="cs-CZ" sz="2400" u="sng" dirty="0" smtClean="0"/>
              <a:t>Nevýhoda</a:t>
            </a:r>
            <a:r>
              <a:rPr lang="cs-CZ" sz="2400" dirty="0" smtClean="0"/>
              <a:t>: náročnost na plochu slunečních kolektorů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992686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20580" y="1052736"/>
            <a:ext cx="86998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Energie biomasy</a:t>
            </a:r>
          </a:p>
          <a:p>
            <a:endParaRPr lang="cs-CZ" sz="2400" dirty="0"/>
          </a:p>
          <a:p>
            <a:pPr marL="342900" indent="-342900">
              <a:buFont typeface="Wingdings" panose="05000000000000000000" pitchFamily="2" charset="2"/>
              <a:buChar char="§"/>
            </a:pPr>
            <a:r>
              <a:rPr lang="cs-CZ" sz="2400" dirty="0" smtClean="0"/>
              <a:t>Uvolňována spalováním organické hmoty</a:t>
            </a:r>
          </a:p>
          <a:p>
            <a:endParaRPr lang="cs-CZ" sz="2400" dirty="0"/>
          </a:p>
          <a:p>
            <a:r>
              <a:rPr lang="cs-CZ" sz="2400" u="sng" dirty="0" smtClean="0"/>
              <a:t>Biomasa</a:t>
            </a:r>
            <a:r>
              <a:rPr lang="cs-CZ" sz="2400" dirty="0" smtClean="0"/>
              <a:t>: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Dřevo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Sláma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Zemědělské zbytky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Exkrementy užitkových zvířat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Energeticky využitelný tříděný komunální odpad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Plynné produkty z provozu ČOV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Energeticky využitelné byliny (konopí seté, šťovík krmný apod.)</a:t>
            </a:r>
          </a:p>
          <a:p>
            <a:pPr marL="342900" indent="-342900">
              <a:buFontTx/>
              <a:buChar char="-"/>
            </a:pPr>
            <a:r>
              <a:rPr lang="cs-CZ" sz="2400" dirty="0" smtClean="0"/>
              <a:t>Rychle rostoucí dřeviny (topoly, vrby apod.)</a:t>
            </a:r>
            <a:endParaRPr lang="cs-CZ" sz="2400" dirty="0"/>
          </a:p>
        </p:txBody>
      </p:sp>
      <p:pic>
        <p:nvPicPr>
          <p:cNvPr id="7170" name="Picture 2" descr="http://upload.wikimedia.org/wikipedia/commons/thumb/1/11/%C5%A0palek_na_%C5%A1t%C3%ADp%C3%A1n%C3%AD.jpg/200px-%C5%A0palek_na_%C5%A1t%C3%ADp%C3%A1n%C3%A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72816"/>
            <a:ext cx="19050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682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6146" name="Picture 2" descr="Soubor:Biomas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124744"/>
            <a:ext cx="7056784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0085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520259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1052736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Způsoby získání energie z biomasy:</a:t>
            </a:r>
          </a:p>
          <a:p>
            <a:endParaRPr lang="cs-CZ" sz="2400" dirty="0" smtClean="0"/>
          </a:p>
          <a:p>
            <a:pPr marL="457200" indent="-457200">
              <a:buAutoNum type="arabicPeriod"/>
            </a:pPr>
            <a:r>
              <a:rPr lang="cs-CZ" sz="2400" u="sng" dirty="0" smtClean="0"/>
              <a:t>Spalování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dřevo, dřevní odpad, sláma atd.</a:t>
            </a:r>
          </a:p>
          <a:p>
            <a:endParaRPr lang="cs-CZ" sz="2400" dirty="0"/>
          </a:p>
          <a:p>
            <a:r>
              <a:rPr lang="cs-CZ" sz="2400" dirty="0" smtClean="0"/>
              <a:t>2. </a:t>
            </a:r>
            <a:r>
              <a:rPr lang="cs-CZ" sz="2400" u="sng" dirty="0" smtClean="0"/>
              <a:t>Zpracování na kvalitnější paliva</a:t>
            </a:r>
          </a:p>
          <a:p>
            <a:r>
              <a:rPr lang="cs-CZ" sz="2400" dirty="0" smtClean="0"/>
              <a:t> - pelety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brikety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bioplyn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- </a:t>
            </a:r>
            <a:r>
              <a:rPr lang="cs-CZ" sz="2400" dirty="0" err="1" smtClean="0"/>
              <a:t>ethanol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- bionafta</a:t>
            </a:r>
          </a:p>
          <a:p>
            <a:pPr marL="342900" indent="-342900">
              <a:buFontTx/>
              <a:buChar char="-"/>
            </a:pPr>
            <a:endParaRPr lang="cs-CZ" sz="2400" dirty="0" smtClean="0"/>
          </a:p>
        </p:txBody>
      </p:sp>
      <p:pic>
        <p:nvPicPr>
          <p:cNvPr id="8194" name="Picture 2" descr="Soubor:Pellets hand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38073"/>
            <a:ext cx="2200655" cy="2223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Soubor:Plaquettes de bois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3573016"/>
            <a:ext cx="2376264" cy="1787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8" name="Picture 6" descr="Soubor:Straw-hay-briquettes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9928" y="3717032"/>
            <a:ext cx="2302927" cy="200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25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1052736"/>
            <a:ext cx="7441256" cy="482453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7604450" y="1268760"/>
            <a:ext cx="14401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1400" dirty="0" smtClean="0"/>
              <a:t>Vodní</a:t>
            </a:r>
          </a:p>
          <a:p>
            <a:endParaRPr lang="cs-CZ" sz="1400" dirty="0" smtClean="0"/>
          </a:p>
          <a:p>
            <a:pPr marL="285750" indent="-285750">
              <a:buFont typeface="Wingdings" panose="05000000000000000000" pitchFamily="2" charset="2"/>
              <a:buChar char="§"/>
            </a:pPr>
            <a:r>
              <a:rPr lang="cs-CZ" sz="1400" dirty="0" smtClean="0"/>
              <a:t>Uhelné</a:t>
            </a:r>
          </a:p>
          <a:p>
            <a:endParaRPr lang="cs-CZ" sz="1400" dirty="0" smtClean="0"/>
          </a:p>
          <a:p>
            <a:pPr marL="285750" indent="-285750">
              <a:buFont typeface="Wingdings" panose="05000000000000000000" pitchFamily="2" charset="2"/>
              <a:buChar char="q"/>
            </a:pPr>
            <a:r>
              <a:rPr lang="cs-CZ" sz="1400" dirty="0" smtClean="0"/>
              <a:t>Teplárny</a:t>
            </a:r>
          </a:p>
          <a:p>
            <a:pPr marL="285750" indent="-285750">
              <a:buFont typeface="Wingdings" panose="05000000000000000000" pitchFamily="2" charset="2"/>
              <a:buChar char="q"/>
            </a:pPr>
            <a:endParaRPr lang="cs-CZ" sz="1400" dirty="0" smtClean="0"/>
          </a:p>
          <a:p>
            <a:r>
              <a:rPr lang="cs-CZ" sz="1400" dirty="0" smtClean="0"/>
              <a:t>          jaderné</a:t>
            </a:r>
          </a:p>
          <a:p>
            <a:r>
              <a:rPr lang="cs-CZ" sz="1400" dirty="0" smtClean="0"/>
              <a:t>        </a:t>
            </a:r>
          </a:p>
          <a:p>
            <a:r>
              <a:rPr lang="cs-CZ" sz="1400" dirty="0" smtClean="0"/>
              <a:t>            větrné</a:t>
            </a:r>
          </a:p>
          <a:p>
            <a:endParaRPr lang="cs-CZ" sz="1400" dirty="0"/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cs-CZ" sz="1400" dirty="0" err="1" smtClean="0"/>
              <a:t>Fotovoltaické</a:t>
            </a:r>
            <a:r>
              <a:rPr lang="cs-CZ" sz="1400" dirty="0" smtClean="0"/>
              <a:t>  </a:t>
            </a:r>
            <a:endParaRPr lang="cs-CZ" sz="1400" dirty="0"/>
          </a:p>
          <a:p>
            <a:pPr marL="285750" indent="-285750">
              <a:buFont typeface="Courier New" panose="02070309020205020404" pitchFamily="49" charset="0"/>
              <a:buChar char="o"/>
            </a:pPr>
            <a:endParaRPr lang="cs-CZ" sz="1400" dirty="0"/>
          </a:p>
          <a:p>
            <a:r>
              <a:rPr lang="cs-CZ" sz="1400" dirty="0" smtClean="0"/>
              <a:t>       </a:t>
            </a:r>
          </a:p>
          <a:p>
            <a:r>
              <a:rPr lang="cs-CZ" sz="1400" dirty="0"/>
              <a:t> </a:t>
            </a:r>
            <a:r>
              <a:rPr lang="cs-CZ" sz="1400" dirty="0" smtClean="0"/>
              <a:t>      Bioplynová     stanice (</a:t>
            </a:r>
            <a:r>
              <a:rPr lang="cs-CZ" sz="1400" dirty="0" err="1" smtClean="0"/>
              <a:t>Číčov</a:t>
            </a:r>
            <a:r>
              <a:rPr lang="cs-CZ" sz="1400" dirty="0" smtClean="0"/>
              <a:t>)</a:t>
            </a:r>
          </a:p>
          <a:p>
            <a:endParaRPr lang="cs-CZ" sz="1400" dirty="0" smtClean="0"/>
          </a:p>
          <a:p>
            <a:r>
              <a:rPr lang="cs-CZ" sz="1400" dirty="0" smtClean="0"/>
              <a:t>hnědouhelné doly</a:t>
            </a:r>
            <a:endParaRPr lang="cs-CZ" sz="1400" dirty="0"/>
          </a:p>
        </p:txBody>
      </p:sp>
      <p:sp>
        <p:nvSpPr>
          <p:cNvPr id="14" name="Vývojový diagram: sloučení 13"/>
          <p:cNvSpPr/>
          <p:nvPr/>
        </p:nvSpPr>
        <p:spPr>
          <a:xfrm>
            <a:off x="7732875" y="3082469"/>
            <a:ext cx="240418" cy="171450"/>
          </a:xfrm>
          <a:prstGeom prst="flowChartMerg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vyjmutí 15"/>
          <p:cNvSpPr/>
          <p:nvPr/>
        </p:nvSpPr>
        <p:spPr>
          <a:xfrm>
            <a:off x="7736465" y="2542743"/>
            <a:ext cx="239624" cy="216024"/>
          </a:xfrm>
          <a:prstGeom prst="flowChartExtra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loučení 20"/>
          <p:cNvSpPr/>
          <p:nvPr/>
        </p:nvSpPr>
        <p:spPr>
          <a:xfrm>
            <a:off x="7660670" y="4133028"/>
            <a:ext cx="240418" cy="171450"/>
          </a:xfrm>
          <a:prstGeom prst="flowChartMerg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0927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05351" y="1080000"/>
            <a:ext cx="2379562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Souhrn učiva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27584" y="1765265"/>
            <a:ext cx="763284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pro opakování</a:t>
            </a:r>
          </a:p>
          <a:p>
            <a:endParaRPr lang="cs-CZ" sz="2000" dirty="0" smtClean="0"/>
          </a:p>
          <a:p>
            <a:pPr marL="457200" indent="-457200">
              <a:buAutoNum type="arabicPeriod"/>
            </a:pPr>
            <a:r>
              <a:rPr lang="cs-CZ" sz="2000" dirty="0" smtClean="0"/>
              <a:t>Vyjmenuj obnovitelné zdroje energie.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Způsob využití větrné energie?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Co je to biomasa?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Druhy biomasy?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Jak využíváme sluneční energii?</a:t>
            </a:r>
          </a:p>
          <a:p>
            <a:pPr marL="457200" indent="-457200">
              <a:buAutoNum type="arabicPeriod"/>
            </a:pPr>
            <a:r>
              <a:rPr lang="cs-CZ" sz="2000" dirty="0" smtClean="0"/>
              <a:t>Způsob využití energie vody?</a:t>
            </a:r>
          </a:p>
          <a:p>
            <a:pPr marL="457200" indent="-457200">
              <a:buAutoNum type="arabicPeriod"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197945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4109" y="1645076"/>
            <a:ext cx="8496944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JEAN-POL GRANDMONT.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cs.wikipedia.org/wiki/Soubor:Braine-le-Ch%C3%A2teau_JPG02.jpg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DANIEL DUSSART.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cs.wikipedia.org/wiki/Soubor:Moulin_dussart_01.jpg</a:t>
            </a:r>
            <a:endParaRPr lang="cs-CZ" sz="1600" dirty="0" smtClean="0"/>
          </a:p>
          <a:p>
            <a:endParaRPr lang="cs-CZ" sz="1600" dirty="0" smtClean="0"/>
          </a:p>
          <a:p>
            <a:r>
              <a:rPr lang="cs-CZ" sz="1600" dirty="0"/>
              <a:t>MGR. ZDENĚK KUBEŠ.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http://cs.wikipedia.org/wiki/Soubor:Bu%C5%A1k%C5%AFv-hamr-u-Trhov%C3%BDch-Svin.jpg 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 smtClean="0"/>
              <a:t> </a:t>
            </a:r>
            <a:r>
              <a:rPr lang="cs-CZ" sz="1600" dirty="0"/>
              <a:t>ANDRE ENGELS..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cs.wikipedia.org/wiki/Soubor:Bredevoort_003.jpg</a:t>
            </a:r>
            <a:endParaRPr lang="cs-CZ" sz="1600" dirty="0" smtClean="0"/>
          </a:p>
          <a:p>
            <a:endParaRPr lang="cs-CZ" sz="1600" dirty="0"/>
          </a:p>
          <a:p>
            <a:r>
              <a:rPr lang="en-US" sz="1600" dirty="0"/>
              <a:t>NASA GODDARD LABORATORY FOR ATMOSPHERES. </a:t>
            </a:r>
            <a:r>
              <a:rPr lang="en-US" sz="1600" i="1" dirty="0" err="1"/>
              <a:t>Wikupedie</a:t>
            </a:r>
            <a:r>
              <a:rPr lang="en-US" sz="1600" dirty="0"/>
              <a:t> [online]. [cit. 13.12.2013]. </a:t>
            </a:r>
            <a:r>
              <a:rPr lang="en-US" sz="1600" dirty="0" err="1"/>
              <a:t>Dostupný</a:t>
            </a:r>
            <a:r>
              <a:rPr lang="en-US" sz="1600" dirty="0"/>
              <a:t> </a:t>
            </a:r>
            <a:r>
              <a:rPr lang="en-US" sz="1600" dirty="0" err="1"/>
              <a:t>na</a:t>
            </a:r>
            <a:r>
              <a:rPr lang="en-US" sz="1600" dirty="0"/>
              <a:t> WWW: http://cs.wikipedia.org/wiki/Soubor:Sun_in_X-Ray.png</a:t>
            </a:r>
            <a:endParaRPr lang="cs-CZ" sz="1600" dirty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664774"/>
            <a:ext cx="8496944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SOLARGIS © 2011 GEOMODEL SOLAR S.R.O..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cs.wikipedia.org/wiki/Soubor:SolarGIS-Solar-map-Czech-Republic-cz.png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ANTONÍN SLEJŠKA.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cs.wikipedia.org/wiki/Soubor:Biomasa.jpg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CHMEE2.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6"/>
              </a:rPr>
              <a:t>http://cs.wikipedia.org/wiki/Soubor:%C5%A0palek_na_%</a:t>
            </a:r>
            <a:r>
              <a:rPr lang="cs-CZ" sz="1600" dirty="0" smtClean="0">
                <a:hlinkClick r:id="rId6"/>
              </a:rPr>
              <a:t>C5%A1t%C3%ADp%C3%A1n%C3%AD.jpg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TOM BRUTON.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7"/>
              </a:rPr>
              <a:t>http://</a:t>
            </a:r>
            <a:r>
              <a:rPr lang="cs-CZ" sz="1600" dirty="0" smtClean="0">
                <a:hlinkClick r:id="rId7"/>
              </a:rPr>
              <a:t>cs.wikipedia.org/wiki/Soubor:Pellets_hand.jpg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NEZNÁMÝ.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cs.wikipedia.org/wiki/Soubor:Plaquettes_de_bois.jpg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WWW.AGROBRIK.CZ.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http://cs.wikipedia.org/wiki/Soubor:Straw-hay-briquettes.jpg</a:t>
            </a:r>
          </a:p>
        </p:txBody>
      </p:sp>
    </p:spTree>
    <p:extLst>
      <p:ext uri="{BB962C8B-B14F-4D97-AF65-F5344CB8AC3E}">
        <p14:creationId xmlns:p14="http://schemas.microsoft.com/office/powerpoint/2010/main" val="2219934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664775"/>
            <a:ext cx="8496944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BEN FRANSKE.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cs.wikipedia.org/wiki/Soubor:Water_Pumping_Windmill.jpg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dirty="0"/>
              <a:t>EN:USER:SEASEE. </a:t>
            </a:r>
            <a:r>
              <a:rPr lang="cs-CZ" sz="1600" i="1" dirty="0" err="1"/>
              <a:t>Wikupedie</a:t>
            </a:r>
            <a:r>
              <a:rPr lang="cs-CZ" sz="1600" dirty="0"/>
              <a:t> [online]. [cit. 13.12.2013]. Dostupný na WWW: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cs.wikipedia.org/wiki/Soubor:Ladyport.jpg</a:t>
            </a:r>
            <a:endParaRPr lang="cs-CZ" sz="1600" dirty="0" smtClean="0"/>
          </a:p>
          <a:p>
            <a:endParaRPr lang="cs-CZ" sz="1600" dirty="0"/>
          </a:p>
          <a:p>
            <a:r>
              <a:rPr lang="cs-CZ" sz="1600" smtClean="0"/>
              <a:t>Materiály Skupiny ČEZ</a:t>
            </a:r>
            <a:endParaRPr lang="cs-CZ" sz="1600" dirty="0" smtClean="0"/>
          </a:p>
          <a:p>
            <a:endParaRPr lang="cs-CZ" sz="1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866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1005</TotalTime>
  <Words>952</Words>
  <Application>Microsoft Office PowerPoint</Application>
  <PresentationFormat>Předvádění na obrazovce (4:3)</PresentationFormat>
  <Paragraphs>238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Anna Mazáčová, Ing.</cp:lastModifiedBy>
  <cp:revision>59</cp:revision>
  <dcterms:created xsi:type="dcterms:W3CDTF">2010-11-01T23:40:31Z</dcterms:created>
  <dcterms:modified xsi:type="dcterms:W3CDTF">2013-12-13T10:51:15Z</dcterms:modified>
</cp:coreProperties>
</file>