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9" r:id="rId2"/>
    <p:sldId id="295" r:id="rId3"/>
    <p:sldId id="275" r:id="rId4"/>
    <p:sldId id="279" r:id="rId5"/>
    <p:sldId id="280" r:id="rId6"/>
    <p:sldId id="292" r:id="rId7"/>
    <p:sldId id="277" r:id="rId8"/>
    <p:sldId id="286" r:id="rId9"/>
    <p:sldId id="272" r:id="rId10"/>
    <p:sldId id="288" r:id="rId11"/>
    <p:sldId id="287" r:id="rId12"/>
    <p:sldId id="294" r:id="rId13"/>
    <p:sldId id="290" r:id="rId14"/>
    <p:sldId id="282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140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35" autoAdjust="0"/>
    <p:restoredTop sz="94437" autoAdjust="0"/>
  </p:normalViewPr>
  <p:slideViewPr>
    <p:cSldViewPr>
      <p:cViewPr varScale="1">
        <p:scale>
          <a:sx n="81" d="100"/>
          <a:sy n="81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15.5.2013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15.5.2013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15.5.2013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15.5.2013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15.5.2013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15.5.2013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15.5.2013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15.5.2013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15.5.2013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15.5.2013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F4FF-A73F-423C-8374-A5B8805932B2}" type="datetimeFigureOut">
              <a:rPr lang="cs-CZ" smtClean="0"/>
              <a:t>15.5.2013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4E9F4FF-A73F-423C-8374-A5B8805932B2}" type="datetimeFigureOut">
              <a:rPr lang="cs-CZ" smtClean="0"/>
              <a:t>15.5.2013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A01C629-7812-451C-992D-DF1793F4982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2/2b/Cesky_Raj.JPG" TargetMode="External"/><Relationship Id="rId13" Type="http://schemas.openxmlformats.org/officeDocument/2006/relationships/hyperlink" Target="http://upload.wikimedia.org/wikipedia/commons/2/22/Frydlant3_(js).jpg" TargetMode="External"/><Relationship Id="rId3" Type="http://schemas.openxmlformats.org/officeDocument/2006/relationships/hyperlink" Target="http://upload.wikimedia.org/wikipedia/commons/4/49/Mumlava_(01).jpg" TargetMode="External"/><Relationship Id="rId7" Type="http://schemas.openxmlformats.org/officeDocument/2006/relationships/hyperlink" Target="http://upload.wikimedia.org/wikipedia/commons/f/ff/Panska_skala.jpg" TargetMode="External"/><Relationship Id="rId12" Type="http://schemas.openxmlformats.org/officeDocument/2006/relationships/hyperlink" Target="http://upload.wikimedia.org/wikipedia/commons/b/b4/Skipiste_Bedrichov_2006.jpg" TargetMode="External"/><Relationship Id="rId2" Type="http://schemas.openxmlformats.org/officeDocument/2006/relationships/hyperlink" Target="http://upload.wikimedia.org/wikipedia/commons/a/ac/2004_Liberecky_kraj.PN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upload.wikimedia.org/wikipedia/commons/c/c1/Bleikristall_nachtmann_karaffen.jpg" TargetMode="External"/><Relationship Id="rId11" Type="http://schemas.openxmlformats.org/officeDocument/2006/relationships/hyperlink" Target="http://upload.wikimedia.org/wikipedia/commons/7/72/Bozkovske_jeskyne_01.JPG" TargetMode="External"/><Relationship Id="rId5" Type="http://schemas.openxmlformats.org/officeDocument/2006/relationships/hyperlink" Target="http://upload.wikimedia.org/wikipedia/commons/0/01/Granat%2C_Madagaskar.JPG" TargetMode="External"/><Relationship Id="rId15" Type="http://schemas.openxmlformats.org/officeDocument/2006/relationships/hyperlink" Target="http://upload.wikimedia.org/wikipedia/commons/7/76/Z%C3%A1mek_z_Borsk%C3%A9_ulice.jpg" TargetMode="External"/><Relationship Id="rId10" Type="http://schemas.openxmlformats.org/officeDocument/2006/relationships/hyperlink" Target="http://upload.wikimedia.org/wikipedia/commons/1/1c/Bezdez.jpg" TargetMode="External"/><Relationship Id="rId4" Type="http://schemas.openxmlformats.org/officeDocument/2006/relationships/hyperlink" Target="http://upload.wikimedia.org/wikipedia/commons/6/6f/Costume_Jewelry.jpg" TargetMode="External"/><Relationship Id="rId9" Type="http://schemas.openxmlformats.org/officeDocument/2006/relationships/hyperlink" Target="http://upload.wikimedia.org/wikipedia/commons/d/dc/Trosky001.jpg" TargetMode="External"/><Relationship Id="rId14" Type="http://schemas.openxmlformats.org/officeDocument/2006/relationships/hyperlink" Target="http://upload.wikimedia.org/wikipedia/commons/d/dc/Castle_Sychrov_-_pohled_-_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477852"/>
              </p:ext>
            </p:extLst>
          </p:nvPr>
        </p:nvGraphicFramePr>
        <p:xfrm>
          <a:off x="1691680" y="3284984"/>
          <a:ext cx="6522734" cy="165497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140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MGR. MONIKA ROTHOVÁ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VY_32_INOVACE_649_LIBERECKÝ</a:t>
                      </a:r>
                      <a:r>
                        <a:rPr lang="cs-CZ" sz="1100" baseline="0" dirty="0" smtClean="0">
                          <a:solidFill>
                            <a:srgbClr val="140F00"/>
                          </a:solidFill>
                          <a:effectLst/>
                        </a:rPr>
                        <a:t> KRAJ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POLOHA, ROZLOHA, POČET OBYVATEL, POVRCH, VODSTVO, HOSPODÁŘSTVÍ, OKRESY, TURISTICKÉ CÍLE LIBERECKÉHO KRAJE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C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C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140F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140F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140F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140F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" name="Obrázek 4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84784"/>
            <a:ext cx="3978275" cy="83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7228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67744" y="-32378"/>
            <a:ext cx="3960440" cy="7326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36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23528" y="764704"/>
            <a:ext cx="8568952" cy="5760640"/>
          </a:xfrm>
        </p:spPr>
        <p:txBody>
          <a:bodyPr>
            <a:noAutofit/>
          </a:bodyPr>
          <a:lstStyle/>
          <a:p>
            <a:pPr algn="l"/>
            <a:r>
              <a:rPr lang="cs-C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Prezentace je určena žákům 8. nebo 9. ročníku ve  výuce zeměpisu, tématem v celém ročníku je Česká republika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Žáci se seznámí se základními charakteristikami Libereckého kraje (s polohou, rozlohou a počtem obyvatel). Dále poznávají a dokážou charakterizovat přírodní podmínky (povrch, vodstvo), hospodářství (průmysl, zemědělství), administrativní členění kraje na okresy a nejvýznamnější turistické cíle a zajímavosti tohoto kraje.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poloha, rozloha, počet obyvatel, povrch, vodstvo, hospodářství (průmysl, zemědělství), okresy, turistické </a:t>
            </a:r>
            <a:r>
              <a:rPr lang="cs-CZ" sz="24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cíle Libereckého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kraje</a:t>
            </a:r>
          </a:p>
          <a:p>
            <a:pPr algn="l"/>
            <a:endParaRPr lang="cs-CZ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VYTVOŘENÍ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4. 5. 2012	</a:t>
            </a:r>
            <a:endParaRPr lang="cs-CZ" sz="2400" b="1" i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4480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6912768" cy="7326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LIBERECKÝ KRAJ</a:t>
            </a:r>
            <a:endParaRPr lang="cs-CZ" sz="32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99592" y="1340768"/>
            <a:ext cx="7669646" cy="6677209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Poloha</a:t>
            </a:r>
            <a:r>
              <a:rPr lang="cs-C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rozloha a počet obyvatel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Vodstvo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Hospodářství (</a:t>
            </a: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těžba, průmysl, zemědělství)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Okresy a města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Turistické cíle</a:t>
            </a:r>
          </a:p>
        </p:txBody>
      </p:sp>
    </p:spTree>
    <p:extLst>
      <p:ext uri="{BB962C8B-B14F-4D97-AF65-F5344CB8AC3E}">
        <p14:creationId xmlns:p14="http://schemas.microsoft.com/office/powerpoint/2010/main" val="6728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3283" y="404664"/>
            <a:ext cx="7200800" cy="504056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Poloha, rozloha a počet obyvatel</a:t>
            </a:r>
            <a:endParaRPr lang="cs-CZ" sz="36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496" y="1124744"/>
            <a:ext cx="9108503" cy="5832648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Leží na samém severu Čech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Rozlohou 3 163 km2 je druhým nejmenším krajem ČR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obyvatel 447 800</a:t>
            </a:r>
          </a:p>
        </p:txBody>
      </p:sp>
      <p:pic>
        <p:nvPicPr>
          <p:cNvPr id="1026" name="Picture 2" descr="C:\Documents and Settings\PC\Dokumenty\Obrázky\2004_Liberecky_kraj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068960"/>
            <a:ext cx="5895975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221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6696744" cy="576064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</a:t>
            </a:r>
            <a:endParaRPr lang="cs-CZ" sz="36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822140"/>
            <a:ext cx="9144000" cy="6035859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Pohoří: Lužické hory, Jizerské hory, Krkonoše, Ještědsko-kozákovský hřbet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Nejvyšší bod: Kotel v Krkonoších (1435 m)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Pahorkatiny: </a:t>
            </a:r>
            <a:r>
              <a:rPr lang="cs-CZ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Ralská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Frýdlantská, Jičínská 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Žitavská pánev (Liberecká kotlina)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C:\Documents and Settings\PC\Dokumenty\Obrázky\dum 8\800PX-~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73016"/>
            <a:ext cx="4695161" cy="2969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PC\Dokumenty\Obrázky\dum 8\800PX-~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358" y="3212976"/>
            <a:ext cx="4170040" cy="3127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71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691349" cy="36004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Vodstvo</a:t>
            </a:r>
            <a:endParaRPr lang="cs-CZ" sz="32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7504" y="764704"/>
            <a:ext cx="8856984" cy="5904656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400" b="1" i="0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Řeky:</a:t>
            </a:r>
            <a:r>
              <a:rPr lang="cs-CZ" sz="24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Jizera, Ploučnice, Kamenice, Nisa, Mumlava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Vodopády: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Jedlový důl, </a:t>
            </a:r>
            <a:r>
              <a:rPr lang="cs-CZ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Mumlavský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vodopád, vodopád Černého potoka, </a:t>
            </a:r>
            <a:r>
              <a:rPr lang="cs-CZ" sz="2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Štolpichy</a:t>
            </a:r>
            <a:endParaRPr lang="cs-CZ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PC\Dokumenty\Obrázky\dum 8\800px-Mumlavsky_vodopa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4185" y="2132856"/>
            <a:ext cx="4352032" cy="326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PC\Dokumenty\Obrázky\dum 8\800px-Mumlava_(0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3" y="2969078"/>
            <a:ext cx="4549667" cy="3412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9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123397" cy="360040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Vodstvo</a:t>
            </a:r>
            <a:endParaRPr lang="cs-CZ" sz="36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7504" y="764704"/>
            <a:ext cx="8856984" cy="5904656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8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Přehradní nádrže:</a:t>
            </a:r>
            <a:r>
              <a:rPr lang="cs-C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Bedřichov, </a:t>
            </a:r>
            <a:r>
              <a:rPr lang="cs-CZ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Fojtka</a:t>
            </a:r>
            <a:r>
              <a:rPr lang="cs-C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Harcov</a:t>
            </a:r>
            <a:r>
              <a:rPr lang="cs-C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Josefův Důl, Mšeno, Mlýnice, Souš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Rybníky:</a:t>
            </a:r>
            <a:r>
              <a:rPr lang="cs-CZ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Máchovo jezero, Hamerský, Novozámecký</a:t>
            </a:r>
            <a:endParaRPr lang="cs-CZ" sz="2800" b="1" u="sng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sz="2400" b="1" i="0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PC\Dokumenty\Obrázky\dum 8\800px-Mumlavsky_vodopa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187" y="2503922"/>
            <a:ext cx="4593813" cy="3445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PC\Dokumenty\Obrázky\dum 8\800px-Bedrichovska_prehrada-hra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8" y="3140968"/>
            <a:ext cx="4492008" cy="3369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624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31" y="116632"/>
            <a:ext cx="8856984" cy="576064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HOSPODÁŘSTVÍ – těžba, průmysl, zemědělství</a:t>
            </a:r>
            <a:endParaRPr lang="cs-CZ" sz="28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881338"/>
            <a:ext cx="9144000" cy="5976662"/>
          </a:xfrm>
          <a:ln>
            <a:noFill/>
          </a:ln>
          <a:effectLst/>
        </p:spPr>
        <p:txBody>
          <a:bodyPr>
            <a:normAutofit lnSpcReduction="10000"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Těžba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štěrkopísky, stavební a sklářské písky, stav. kámen</a:t>
            </a:r>
            <a:endParaRPr lang="cs-CZ" sz="2400" b="1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Sklářský průmysl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Nový Bor, Jablonec, Železný Brod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Bižuterie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–Jablonec n. Nisou, Turnov (šperky s čes. granáty)</a:t>
            </a: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Textilní průmysl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Liberec, Tanvald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Strojírenský průmysl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LIAZ (nákladní auta)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Dřevozpracující průmysl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Semily, Mimoň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Gumárenský průmysl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Hrádek n. Nisou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endParaRPr lang="cs-CZ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Zemědělství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pšenice, ječmen, řepka, brambory, len, kukuřice, řepa, skot, drůbež, prasata</a:t>
            </a:r>
          </a:p>
        </p:txBody>
      </p:sp>
      <p:pic>
        <p:nvPicPr>
          <p:cNvPr id="3074" name="Picture 2" descr="C:\Documents and Settings\PC\Dokumenty\Obrázky\dum 8\398px-Costume_Jewelr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276872"/>
            <a:ext cx="2232248" cy="3360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PC\Dokumenty\Obrázky\dum 8\Granat,_Madagaska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981727"/>
            <a:ext cx="2232248" cy="167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PC\Dokumenty\Obrázky\dum 8\450px-Bleikristall_nachtmann_karaffe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7" y="3943915"/>
            <a:ext cx="1375346" cy="1833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359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7200800" cy="7200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OKRESY</a:t>
            </a:r>
            <a:endParaRPr lang="cs-CZ" sz="28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7504" y="1124744"/>
            <a:ext cx="9117854" cy="57332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marL="457200" indent="-457200" algn="l">
              <a:buFont typeface="Arial" pitchFamily="34" charset="0"/>
              <a:buChar char="•"/>
            </a:pPr>
            <a:endParaRPr lang="cs-CZ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114800" lvl="8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Liberec</a:t>
            </a:r>
          </a:p>
          <a:p>
            <a:pPr marL="4114800" lvl="8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Jablonec n. Nisou</a:t>
            </a:r>
          </a:p>
          <a:p>
            <a:pPr marL="4114800" lvl="8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Lípa</a:t>
            </a:r>
          </a:p>
          <a:p>
            <a:pPr marL="4114800" lvl="8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Semily</a:t>
            </a:r>
          </a:p>
        </p:txBody>
      </p:sp>
      <p:pic>
        <p:nvPicPr>
          <p:cNvPr id="5" name="Picture 2" descr="C:\Documents and Settings\PC\Dokumenty\Obrázky\dum 8\450px-Radnice_Libere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88774"/>
            <a:ext cx="367240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410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5"/>
            <a:ext cx="8195405" cy="576065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Turistické cíle</a:t>
            </a:r>
            <a:endParaRPr lang="cs-CZ" sz="36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1052736"/>
            <a:ext cx="9144000" cy="5823265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28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Kokořínsko (Pokličky)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ráj (Prachovské skály)</a:t>
            </a:r>
            <a:endParaRPr lang="cs-CZ" sz="28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C:\Documents and Settings\PC\Dokumenty\Obrázky\dum 8\800px-Msenske_poklick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20790"/>
            <a:ext cx="4818112" cy="3613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Documents and Settings\PC\Dokumenty\Obrázky\dum 8\450px-Cesky_Raj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046" y="1556792"/>
            <a:ext cx="3727301" cy="4969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589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34273"/>
            <a:ext cx="6542002" cy="720080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Turistické cíle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-108520" y="908720"/>
            <a:ext cx="9144109" cy="6089249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1828800" lvl="3" indent="-457200">
              <a:buFont typeface="Arial" pitchFamily="34" charset="0"/>
              <a:buChar char="•"/>
            </a:pPr>
            <a:r>
              <a:rPr lang="cs-CZ" sz="28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Hora Ještěd (1012 m) s vysílačem</a:t>
            </a:r>
          </a:p>
          <a:p>
            <a:pPr marL="1828800" lvl="3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Panská skála u Kamenického Šenova</a:t>
            </a:r>
            <a:endParaRPr lang="cs-CZ" sz="28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C:\Documents and Settings\PC\Dokumenty\Obrázky\dum 8\450px-Bleikristall_nachtmann_karaff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20438"/>
            <a:ext cx="3312368" cy="441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PC\Dokumenty\Obrázky\dum 8\800px-Panska_skal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531" y="2628483"/>
            <a:ext cx="4800533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650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195405" cy="576065"/>
          </a:xfrm>
        </p:spPr>
        <p:txBody>
          <a:bodyPr/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Turistické cíle</a:t>
            </a:r>
            <a:endParaRPr lang="cs-CZ" sz="3600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692696"/>
            <a:ext cx="9144000" cy="6183305"/>
          </a:xfrm>
          <a:ln>
            <a:noFill/>
          </a:ln>
          <a:effectLst/>
        </p:spPr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sz="3200" b="1" i="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Bozkovské</a:t>
            </a:r>
            <a:r>
              <a:rPr lang="cs-CZ" sz="32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jeskyně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Frýdlantské cimbuří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sz="32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Bedřichov 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cs-CZ" sz="2800" b="1" i="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 descr="C:\Documents and Settings\PC\Dokumenty\Obrázky\dum 8\800px-Bozkovske_jeskyne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4739" y="908720"/>
            <a:ext cx="393643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Documents and Settings\PC\Dokumenty\Obrázky\dum 8\800PX-~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05064"/>
            <a:ext cx="4282081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Documents and Settings\PC\Dokumenty\Obrázky\dum 8\800px-Skipiste_Bedrichov_200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812114"/>
            <a:ext cx="4536504" cy="340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440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0800000" flipV="1">
            <a:off x="-324544" y="10754"/>
            <a:ext cx="10081120" cy="648072"/>
          </a:xfrm>
        </p:spPr>
        <p:txBody>
          <a:bodyPr vert="horz"/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ZÁMKY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Frýdlant, Sychrov, Zákupy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C:\Documents and Settings\PC\Dokumenty\Obrázky\dum 8\401px-Frydlant3_(js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39" y="862288"/>
            <a:ext cx="3888432" cy="5817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Documents and Settings\PC\Dokumenty\Obrázky\dum 8\800px-Castle_Sychrov_-_pohled_-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548" y="980795"/>
            <a:ext cx="3720324" cy="2790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Documents and Settings\PC\Dokumenty\Obrázky\dum 8\800px-Mumlava_(0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548" y="3969983"/>
            <a:ext cx="3736761" cy="2802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0800000" flipV="1">
            <a:off x="-468560" y="-99392"/>
            <a:ext cx="10081120" cy="1080120"/>
          </a:xfrm>
        </p:spPr>
        <p:txBody>
          <a:bodyPr vert="horz"/>
          <a:lstStyle/>
          <a:p>
            <a:pPr marL="0" indent="0" algn="ctr">
              <a:buNone/>
            </a:pPr>
            <a:r>
              <a:rPr lang="cs-CZ" sz="3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HRADY 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Trosky, Bezděz</a:t>
            </a:r>
            <a:endParaRPr lang="cs-CZ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C:\Documents and Settings\PC\Dokumenty\Obrázky\dum 8\800px-Trosky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4386064" cy="2927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Documents and Settings\PC\Dokumenty\Obrázky\dum 8\800px-Bezde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904" y="1988840"/>
            <a:ext cx="4674096" cy="3505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71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6454480" cy="576064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187624" y="1916832"/>
            <a:ext cx="70567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b="1" dirty="0" smtClean="0">
              <a:solidFill>
                <a:srgbClr val="140F00"/>
              </a:solidFill>
            </a:endParaRPr>
          </a:p>
          <a:p>
            <a:r>
              <a:rPr lang="cs-CZ" b="1" dirty="0" smtClean="0">
                <a:solidFill>
                  <a:srgbClr val="140F00"/>
                </a:solidFill>
              </a:rPr>
              <a:t> </a:t>
            </a:r>
            <a:endParaRPr lang="cs-CZ" b="1" dirty="0">
              <a:solidFill>
                <a:srgbClr val="140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9512" y="620688"/>
            <a:ext cx="8856984" cy="6955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upload.wikimedia.org/wikipedia/commons/a/ac/2004_Liberecky_kraj.PNG</a:t>
            </a:r>
            <a:endParaRPr lang="cs-CZ" sz="1600" dirty="0" smtClean="0"/>
          </a:p>
          <a:p>
            <a:r>
              <a:rPr lang="cs-CZ" sz="1600" dirty="0"/>
              <a:t>http://upload.wikimedia.org/wikipedia/commons/4/4d/Koteln%C3%AD_j%C3%A1my%2C_od_Zlat%C3%A9ho_n%C3%A1vr%C5%A1%C3%AD_%2803%29.jpg</a:t>
            </a:r>
          </a:p>
          <a:p>
            <a:r>
              <a:rPr lang="cs-CZ" sz="1600" dirty="0"/>
              <a:t>http://upload.wikimedia.org/wikipedia/commons/e/ed/Vrchol_Lu%C5%BEe_v_zim%C4%9B.jpg</a:t>
            </a:r>
            <a:endParaRPr lang="cs-CZ" sz="1600" dirty="0" smtClean="0"/>
          </a:p>
          <a:p>
            <a:r>
              <a:rPr lang="cs-CZ" sz="1600" dirty="0"/>
              <a:t>http://upload.wikimedia.org/wikipedia/commons/1/19/Mumlavsky_vodopad.jpg</a:t>
            </a:r>
          </a:p>
          <a:p>
            <a:r>
              <a:rPr lang="cs-CZ" sz="1600" dirty="0">
                <a:hlinkClick r:id="rId3"/>
              </a:rPr>
              <a:t>http://upload.wikimedia.org/wikipedia/commons/4/49/Mumlava_%</a:t>
            </a:r>
            <a:r>
              <a:rPr lang="cs-CZ" sz="1600" dirty="0" smtClean="0">
                <a:hlinkClick r:id="rId3"/>
              </a:rPr>
              <a:t>2801%29.jpg</a:t>
            </a:r>
            <a:endParaRPr lang="cs-CZ" sz="1600" dirty="0" smtClean="0"/>
          </a:p>
          <a:p>
            <a:r>
              <a:rPr lang="cs-CZ" sz="1600" dirty="0"/>
              <a:t>http://upload.wikimedia.org/wikipedia/commons/4/4f/M%C3%A1chovo_jezero.JPG</a:t>
            </a:r>
          </a:p>
          <a:p>
            <a:r>
              <a:rPr lang="cs-CZ" sz="1600" dirty="0"/>
              <a:t>http://upload.wikimedia.org/wikipedia/commons/d/de/Bedrichovska_prehrada-hraz.jpg</a:t>
            </a:r>
            <a:endParaRPr lang="cs-CZ" sz="1600" dirty="0" smtClean="0"/>
          </a:p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upload.wikimedia.org/wikipedia/commons/6/6f/Costume_Jewelry.jpg</a:t>
            </a:r>
            <a:endParaRPr lang="cs-CZ" sz="1600" dirty="0" smtClean="0"/>
          </a:p>
          <a:p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upload.wikimedia.org/wikipedia/commons/0/01/Granat%2C_Madagaskar.JPG</a:t>
            </a:r>
            <a:endParaRPr lang="cs-CZ" sz="1600" dirty="0" smtClean="0"/>
          </a:p>
          <a:p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upload.wikimedia.org/wikipedia/commons/c/c1/Bleikristall_nachtmann_karaffen.jpg</a:t>
            </a:r>
            <a:endParaRPr lang="cs-CZ" sz="1600" dirty="0" smtClean="0"/>
          </a:p>
          <a:p>
            <a:r>
              <a:rPr lang="cs-CZ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http://upload.wikimedia.org/wikipedia/commons/5/52/Je%C5%A1t%C4%9Bd.jpg</a:t>
            </a:r>
          </a:p>
          <a:p>
            <a:r>
              <a:rPr lang="cs-CZ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http://</a:t>
            </a:r>
            <a:r>
              <a:rPr lang="cs-CZ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upload.wikimedia.org/wikipedia/commons/f/ff/Panska_skala.jpg</a:t>
            </a:r>
            <a:endParaRPr lang="cs-CZ" sz="1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http://upload.wikimedia.org/wikipedia/commons/c/ca/Msenske_poklicky.JPG</a:t>
            </a:r>
          </a:p>
          <a:p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upload.wikimedia.org/wikipedia/commons/2/2b/Cesky_Raj.JPG</a:t>
            </a:r>
            <a:endParaRPr lang="cs-CZ" sz="1600" dirty="0" smtClean="0"/>
          </a:p>
          <a:p>
            <a:r>
              <a:rPr lang="cs-CZ" sz="1600" dirty="0">
                <a:hlinkClick r:id="rId9"/>
              </a:rPr>
              <a:t>http://</a:t>
            </a:r>
            <a:r>
              <a:rPr lang="cs-CZ" sz="1600" dirty="0" smtClean="0">
                <a:hlinkClick r:id="rId9"/>
              </a:rPr>
              <a:t>upload.wikimedia.org/wikipedia/commons/d/dc/Trosky001.jpg</a:t>
            </a:r>
            <a:endParaRPr lang="cs-CZ" sz="1600" dirty="0" smtClean="0"/>
          </a:p>
          <a:p>
            <a:r>
              <a:rPr lang="cs-CZ" sz="1600" dirty="0">
                <a:hlinkClick r:id="rId10"/>
              </a:rPr>
              <a:t>http://</a:t>
            </a:r>
            <a:r>
              <a:rPr lang="cs-CZ" sz="1600" dirty="0" smtClean="0">
                <a:hlinkClick r:id="rId10"/>
              </a:rPr>
              <a:t>upload.wikimedia.org/wikipedia/commons/1/1c/Bezdez.jpg</a:t>
            </a:r>
            <a:endParaRPr lang="cs-CZ" sz="1600" dirty="0" smtClean="0"/>
          </a:p>
          <a:p>
            <a:r>
              <a:rPr lang="cs-CZ" sz="1600" dirty="0">
                <a:hlinkClick r:id="rId11"/>
              </a:rPr>
              <a:t>http://</a:t>
            </a:r>
            <a:r>
              <a:rPr lang="cs-CZ" sz="1600" dirty="0" smtClean="0">
                <a:hlinkClick r:id="rId11"/>
              </a:rPr>
              <a:t>upload.wikimedia.org/wikipedia/commons/7/72/Bozkovske_jeskyne_01.JPG</a:t>
            </a:r>
            <a:endParaRPr lang="cs-CZ" sz="1600" dirty="0" smtClean="0"/>
          </a:p>
          <a:p>
            <a:r>
              <a:rPr lang="cs-CZ" sz="1600" dirty="0">
                <a:hlinkClick r:id="rId12"/>
              </a:rPr>
              <a:t>http://</a:t>
            </a:r>
            <a:r>
              <a:rPr lang="cs-CZ" sz="1600" dirty="0" smtClean="0">
                <a:hlinkClick r:id="rId12"/>
              </a:rPr>
              <a:t>upload.wikimedia.org/wikipedia/commons/b/b4/Skipiste_Bedrichov_2006.jpg</a:t>
            </a:r>
            <a:endParaRPr lang="cs-CZ" sz="1600" dirty="0" smtClean="0"/>
          </a:p>
          <a:p>
            <a:r>
              <a:rPr lang="cs-CZ" sz="1600" dirty="0">
                <a:hlinkClick r:id="rId13"/>
              </a:rPr>
              <a:t>http://upload.wikimedia.org/wikipedia/commons/2/22/Frydlant3_%</a:t>
            </a:r>
            <a:r>
              <a:rPr lang="cs-CZ" sz="1600" dirty="0" smtClean="0">
                <a:hlinkClick r:id="rId13"/>
              </a:rPr>
              <a:t>28js%29.jpg</a:t>
            </a:r>
            <a:endParaRPr lang="cs-CZ" sz="1600" dirty="0" smtClean="0"/>
          </a:p>
          <a:p>
            <a:r>
              <a:rPr lang="cs-CZ" sz="1600" dirty="0">
                <a:hlinkClick r:id="rId14"/>
              </a:rPr>
              <a:t>http://upload.wikimedia.org/wikipedia/commons/d/dc/Castle_Sychrov_-_pohled_-_</a:t>
            </a:r>
            <a:r>
              <a:rPr lang="cs-CZ" sz="1600" dirty="0" smtClean="0">
                <a:hlinkClick r:id="rId14"/>
              </a:rPr>
              <a:t>1.jpg</a:t>
            </a:r>
            <a:endParaRPr lang="cs-CZ" sz="1600" dirty="0" smtClean="0"/>
          </a:p>
          <a:p>
            <a:r>
              <a:rPr lang="cs-CZ" sz="1600" dirty="0">
                <a:hlinkClick r:id="rId15"/>
              </a:rPr>
              <a:t>http://</a:t>
            </a:r>
            <a:r>
              <a:rPr lang="cs-CZ" sz="1600" dirty="0" smtClean="0">
                <a:hlinkClick r:id="rId15"/>
              </a:rPr>
              <a:t>upload.wikimedia.org/wikipedia/commons/7/76/Z%C3%A1mek_z_Borsk%C3%A9_ulice.jpg</a:t>
            </a:r>
            <a:endParaRPr lang="cs-CZ" sz="1600" dirty="0" smtClean="0"/>
          </a:p>
          <a:p>
            <a:r>
              <a:rPr lang="cs-CZ" sz="1600" dirty="0"/>
              <a:t>http://upload.wikimedia.org/wikipedia/commons/d/d8/Radnice_Liberec.jpeg</a:t>
            </a:r>
            <a:endParaRPr lang="cs-CZ" sz="1600" dirty="0" smtClean="0"/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418809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2219</TotalTime>
  <Words>497</Words>
  <Application>Microsoft Office PowerPoint</Application>
  <PresentationFormat>Předvádění na obrazovce (4:3)</PresentationFormat>
  <Paragraphs>98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Prezentace aplikace PowerPoint</vt:lpstr>
      <vt:lpstr>ANOTACE</vt:lpstr>
      <vt:lpstr>LIBERECKÝ KRAJ</vt:lpstr>
      <vt:lpstr>Poloha, rozloha a počet obyvatel</vt:lpstr>
      <vt:lpstr>Povrch</vt:lpstr>
      <vt:lpstr>Vodstvo</vt:lpstr>
      <vt:lpstr>Vodstvo</vt:lpstr>
      <vt:lpstr>HOSPODÁŘSTVÍ – těžba, průmysl, zemědělství</vt:lpstr>
      <vt:lpstr>OKRESY</vt:lpstr>
      <vt:lpstr>Turistické cíle</vt:lpstr>
      <vt:lpstr>Turistické cíle</vt:lpstr>
      <vt:lpstr>Turistické cíle</vt:lpstr>
      <vt:lpstr>ZÁMKY – Frýdlant, Sychrov, Zákupy</vt:lpstr>
      <vt:lpstr>HRADY – Trosky, Bezděz</vt:lpstr>
      <vt:lpstr>POUŽITÉ 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MP</dc:creator>
  <cp:lastModifiedBy>Monika Rothová</cp:lastModifiedBy>
  <cp:revision>454</cp:revision>
  <dcterms:created xsi:type="dcterms:W3CDTF">2012-03-09T16:24:33Z</dcterms:created>
  <dcterms:modified xsi:type="dcterms:W3CDTF">2013-05-15T18:01:33Z</dcterms:modified>
</cp:coreProperties>
</file>