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6"/>
  </p:notesMasterIdLst>
  <p:sldIdLst>
    <p:sldId id="256" r:id="rId3"/>
    <p:sldId id="281" r:id="rId4"/>
    <p:sldId id="282" r:id="rId5"/>
    <p:sldId id="283" r:id="rId6"/>
    <p:sldId id="284" r:id="rId7"/>
    <p:sldId id="285" r:id="rId8"/>
    <p:sldId id="286" r:id="rId9"/>
    <p:sldId id="287" r:id="rId10"/>
    <p:sldId id="288" r:id="rId11"/>
    <p:sldId id="289" r:id="rId12"/>
    <p:sldId id="290" r:id="rId13"/>
    <p:sldId id="275" r:id="rId14"/>
    <p:sldId id="27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A851B"/>
    <a:srgbClr val="000000"/>
    <a:srgbClr val="66FFFF"/>
    <a:srgbClr val="0228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784" autoAdjust="0"/>
    <p:restoredTop sz="96115" autoAdjust="0"/>
  </p:normalViewPr>
  <p:slideViewPr>
    <p:cSldViewPr>
      <p:cViewPr>
        <p:scale>
          <a:sx n="110" d="100"/>
          <a:sy n="110" d="100"/>
        </p:scale>
        <p:origin x="-319" y="8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13.12.2013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13.12.2013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13.12.2013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13.12.2013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13.12.2013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13.12.2013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13.12.2013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13.12.2013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13.12.2013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13.12.2013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13.12.2013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13.12.2013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2596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9517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5562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8959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188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0214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9724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4596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2164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6194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8248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13.12.2013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3513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vitvar.webzdarma.cz/7.htm" TargetMode="External"/><Relationship Id="rId3" Type="http://schemas.openxmlformats.org/officeDocument/2006/relationships/image" Target="../media/image2.jpg"/><Relationship Id="rId7" Type="http://schemas.openxmlformats.org/officeDocument/2006/relationships/hyperlink" Target="http://www.automobilrevue.cz/rubriky/automobily/technika/karoserie-podvozek-dlouha-cesta_42039.html" TargetMode="External"/><Relationship Id="rId12" Type="http://schemas.openxmlformats.org/officeDocument/2006/relationships/hyperlink" Target="http://www.dpmost.cz/oprskoda706rtolux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www.tatra.cz/proc-tatru/technicka-koncepce-tatra/tatrovacka-koncepce/" TargetMode="External"/><Relationship Id="rId11" Type="http://schemas.openxmlformats.org/officeDocument/2006/relationships/hyperlink" Target="http://projekt.iss-slany.cz/wp-content/uploads/2011/10/AUTOMOBILY_KV-bar_tisk1.pdf" TargetMode="External"/><Relationship Id="rId5" Type="http://schemas.openxmlformats.org/officeDocument/2006/relationships/hyperlink" Target="http://clanky.katalog-automobilu.cz/57-historie-skoda-auto-cast-3/" TargetMode="External"/><Relationship Id="rId10" Type="http://schemas.openxmlformats.org/officeDocument/2006/relationships/hyperlink" Target="http://autoperiskop.cz/nova-technologie-noveho-audi-a8-prostorovy-hlinikovy-ram/" TargetMode="External"/><Relationship Id="rId4" Type="http://schemas.openxmlformats.org/officeDocument/2006/relationships/hyperlink" Target="http://www.kobra-tr.cz/" TargetMode="External"/><Relationship Id="rId9" Type="http://schemas.openxmlformats.org/officeDocument/2006/relationships/hyperlink" Target="http://veteran.auto.cz/wp-content/gallery/mb_300sl_2/54_MB_300SL_5c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8872361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13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Rámy automobilů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Rám, žebřinový, páteřový, příhradový, nástavný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Automobily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Bc. Ladislav Hajný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 - Mechanik opravář motorových vozidel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Rámy automobilů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3768" y="1497597"/>
            <a:ext cx="7560840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/>
              <a:t>VY_32_INOVACE_13_254</a:t>
            </a:r>
            <a:endParaRPr lang="cs-CZ" sz="20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2800" dirty="0"/>
              <a:t>Rámy </a:t>
            </a:r>
            <a:r>
              <a:rPr lang="cs-CZ" sz="2800" dirty="0" smtClean="0"/>
              <a:t>automobilů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340768"/>
            <a:ext cx="7920000" cy="493943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i="1" u="sng" dirty="0" smtClean="0"/>
              <a:t>Žebřinový (obdélníkový) rám</a:t>
            </a:r>
          </a:p>
          <a:p>
            <a:pPr marL="0" indent="0">
              <a:buNone/>
            </a:pPr>
            <a:r>
              <a:rPr lang="cs-CZ" sz="2000" dirty="0"/>
              <a:t>Rám je tvořen dvěma </a:t>
            </a:r>
            <a:r>
              <a:rPr lang="cs-CZ" sz="2000" dirty="0" smtClean="0"/>
              <a:t>podélníky, </a:t>
            </a:r>
            <a:r>
              <a:rPr lang="cs-CZ" sz="2000" dirty="0"/>
              <a:t>které jsou spojeny </a:t>
            </a:r>
            <a:r>
              <a:rPr lang="cs-CZ" sz="2000" dirty="0" smtClean="0"/>
              <a:t>pomocí několika příček. </a:t>
            </a:r>
            <a:r>
              <a:rPr lang="cs-CZ" sz="2000" dirty="0"/>
              <a:t>Spojení </a:t>
            </a:r>
            <a:r>
              <a:rPr lang="cs-CZ" sz="2000" dirty="0" smtClean="0"/>
              <a:t>rámu je provedeno:	nýty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	svary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	šrouby</a:t>
            </a:r>
          </a:p>
          <a:p>
            <a:pPr marL="0" indent="0">
              <a:buNone/>
            </a:pPr>
            <a:r>
              <a:rPr lang="cs-CZ" sz="2000" dirty="0"/>
              <a:t>Po délce mají různou výšku, přední / zadní konce mohou být ohnuté směrem dolů k vozovce, pro snadnější uchycení pružin nebo torzních tyčí přední / zadní nápravy, platí u OA. a 4 x 4.</a:t>
            </a:r>
          </a:p>
          <a:p>
            <a:pPr marL="0" indent="0">
              <a:buNone/>
            </a:pPr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221088"/>
            <a:ext cx="4094968" cy="21451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" b="-874"/>
          <a:stretch/>
        </p:blipFill>
        <p:spPr bwMode="auto">
          <a:xfrm>
            <a:off x="5076056" y="4005064"/>
            <a:ext cx="3271621" cy="24421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3943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 smtClean="0"/>
              <a:t>Rámy automobilů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i="1" u="sng" dirty="0" smtClean="0"/>
              <a:t>Páteřový rám</a:t>
            </a:r>
          </a:p>
          <a:p>
            <a:pPr marL="0" indent="0">
              <a:buNone/>
            </a:pPr>
            <a:r>
              <a:rPr lang="cs-CZ" sz="2000" dirty="0" smtClean="0"/>
              <a:t>základem je páteřová nosná roura, která má vpředu popř. vzadu rozvidlený nosník pro</a:t>
            </a:r>
            <a:r>
              <a:rPr lang="cs-CZ" sz="2000" dirty="0"/>
              <a:t> </a:t>
            </a:r>
            <a:r>
              <a:rPr lang="cs-CZ" sz="2000" dirty="0" smtClean="0"/>
              <a:t>motor nebo rozvodovku nebo rozvodovky s výkyvnými polonápravami, pomocný rám nástavby je vmontován přímo do páteřové roury, včetně všech uchycení a držáků pro uchycení korby nebo sklápěcího zařízení.(N.A. Tatra).					</a:t>
            </a:r>
          </a:p>
          <a:p>
            <a:pPr marL="0" indent="0">
              <a:buNone/>
            </a:pPr>
            <a:r>
              <a:rPr lang="cs-CZ" sz="2000" dirty="0" smtClean="0"/>
              <a:t>Rám lze libovolně </a:t>
            </a:r>
          </a:p>
          <a:p>
            <a:pPr marL="0" indent="0">
              <a:buNone/>
            </a:pPr>
            <a:r>
              <a:rPr lang="cs-CZ" sz="2000" dirty="0" smtClean="0"/>
              <a:t>prodlužovat nebo</a:t>
            </a:r>
          </a:p>
          <a:p>
            <a:pPr marL="0" indent="0">
              <a:buNone/>
            </a:pPr>
            <a:r>
              <a:rPr lang="cs-CZ" sz="2000" dirty="0" smtClean="0"/>
              <a:t>zkracovat.	</a:t>
            </a:r>
          </a:p>
          <a:p>
            <a:pPr marL="0" indent="0">
              <a:buNone/>
            </a:pPr>
            <a:endParaRPr lang="cs-CZ" sz="2000" i="1" u="sng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1" y="3140968"/>
            <a:ext cx="5193545" cy="34017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40876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/>
              <a:t>Rámy </a:t>
            </a:r>
            <a:r>
              <a:rPr lang="cs-CZ" sz="2800" dirty="0" smtClean="0"/>
              <a:t>automobilů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4824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i="1" u="sng" dirty="0" smtClean="0"/>
              <a:t>Páteřový rám nástavný</a:t>
            </a:r>
          </a:p>
          <a:p>
            <a:pPr marL="0" indent="0">
              <a:buNone/>
            </a:pPr>
            <a:r>
              <a:rPr lang="cs-CZ" sz="2000" dirty="0" smtClean="0"/>
              <a:t>páteřový </a:t>
            </a:r>
            <a:r>
              <a:rPr lang="cs-CZ" sz="2000" dirty="0"/>
              <a:t>rám </a:t>
            </a:r>
            <a:r>
              <a:rPr lang="cs-CZ" sz="2000" dirty="0" smtClean="0"/>
              <a:t>nástavný - páteřová </a:t>
            </a:r>
            <a:r>
              <a:rPr lang="cs-CZ" sz="2000" dirty="0"/>
              <a:t>roura může být vpředu prodloužena motorem s </a:t>
            </a:r>
            <a:r>
              <a:rPr lang="cs-CZ" sz="2000" dirty="0" smtClean="0"/>
              <a:t>převodovkou </a:t>
            </a:r>
            <a:r>
              <a:rPr lang="cs-CZ" sz="2000" dirty="0"/>
              <a:t>a vzadu rozvodovkou</a:t>
            </a:r>
            <a:r>
              <a:rPr lang="cs-CZ" sz="2000" dirty="0" smtClean="0"/>
              <a:t>. Agregáty byly připevněny pomocí šroubového spojení přímo k rouře. Tato konstrukce se příliš neosvědčila neboť vibrace, které vznikaly chodem motoru se přenášely na rouru – příliš velký hluk. Rourou prochází </a:t>
            </a:r>
            <a:r>
              <a:rPr lang="cs-CZ" sz="2000" dirty="0"/>
              <a:t>spojovací hřídel. Rám se vyznačuje značnou </a:t>
            </a:r>
            <a:r>
              <a:rPr lang="cs-CZ" sz="2000" dirty="0" smtClean="0"/>
              <a:t>velkou pevností v krutu.</a:t>
            </a:r>
            <a:r>
              <a:rPr lang="cs-CZ" sz="2000" dirty="0"/>
              <a:t>			</a:t>
            </a:r>
          </a:p>
          <a:p>
            <a:pPr marL="0" indent="0">
              <a:buNone/>
            </a:pPr>
            <a:r>
              <a:rPr lang="cs-CZ" sz="2000" dirty="0"/>
              <a:t>						</a:t>
            </a:r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4499" y="3789040"/>
            <a:ext cx="6840760" cy="28474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51204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/>
              <a:t>Rámy </a:t>
            </a:r>
            <a:r>
              <a:rPr lang="cs-CZ" sz="2800" dirty="0" smtClean="0"/>
              <a:t>automobilů</a:t>
            </a:r>
            <a:endParaRPr lang="cs-CZ" sz="28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i="1" u="sng" dirty="0" smtClean="0"/>
              <a:t>Rám páteřový rozvidlený</a:t>
            </a:r>
          </a:p>
          <a:p>
            <a:pPr marL="0" indent="0">
              <a:buNone/>
            </a:pPr>
            <a:r>
              <a:rPr lang="cs-CZ" sz="2000" dirty="0" smtClean="0"/>
              <a:t>Rozvidlení pro uložení motoru a převodovky jednostranné nebo také pro uložení rozvodovky dvoustranné.</a:t>
            </a:r>
          </a:p>
          <a:p>
            <a:pPr marL="0" indent="0">
              <a:buNone/>
            </a:pPr>
            <a:r>
              <a:rPr lang="cs-CZ" sz="2000" dirty="0"/>
              <a:t>Tato úprava do jisté míry odstraňuje nevýhodu předchozí konstrukce, protože umožňuje pružné uložení motoru</a:t>
            </a:r>
            <a:r>
              <a:rPr lang="cs-CZ" sz="2000" dirty="0" smtClean="0"/>
              <a:t>. </a:t>
            </a:r>
          </a:p>
          <a:p>
            <a:pPr marL="0" indent="0">
              <a:buNone/>
            </a:pPr>
            <a:endParaRPr lang="cs-CZ" sz="2000" i="1" u="sng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414504"/>
            <a:ext cx="4563403" cy="32834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80404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/>
              <a:t>Rámy </a:t>
            </a:r>
            <a:r>
              <a:rPr lang="cs-CZ" sz="2800" dirty="0" smtClean="0"/>
              <a:t>automobilů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220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i="1" u="sng" dirty="0" smtClean="0"/>
              <a:t>Plošinový (podlahový) rám</a:t>
            </a:r>
          </a:p>
          <a:p>
            <a:pPr marL="0" indent="0">
              <a:buNone/>
            </a:pPr>
            <a:r>
              <a:rPr lang="cs-CZ" sz="2000" dirty="0"/>
              <a:t>plošina z ocelového plechu tloušťky (0,8-1,25mm</a:t>
            </a:r>
            <a:r>
              <a:rPr lang="cs-CZ" sz="2000" dirty="0" smtClean="0"/>
              <a:t>), která </a:t>
            </a:r>
            <a:r>
              <a:rPr lang="cs-CZ" sz="2000" dirty="0"/>
              <a:t>má na svých okrajích </a:t>
            </a:r>
            <a:r>
              <a:rPr lang="cs-CZ" sz="2000" dirty="0" smtClean="0"/>
              <a:t>přivařeny </a:t>
            </a:r>
            <a:r>
              <a:rPr lang="cs-CZ" sz="2000" dirty="0"/>
              <a:t>obdélníky</a:t>
            </a:r>
            <a:r>
              <a:rPr lang="cs-CZ" sz="2000" dirty="0" smtClean="0"/>
              <a:t>, které </a:t>
            </a:r>
            <a:r>
              <a:rPr lang="cs-CZ" sz="2000" dirty="0"/>
              <a:t>jsou přizpůsobeny tvaru karoserie</a:t>
            </a:r>
            <a:r>
              <a:rPr lang="cs-CZ" sz="2000" dirty="0" smtClean="0"/>
              <a:t>. Tato </a:t>
            </a:r>
            <a:r>
              <a:rPr lang="cs-CZ" sz="2000" dirty="0"/>
              <a:t>plošina spolu s </a:t>
            </a:r>
            <a:r>
              <a:rPr lang="cs-CZ" sz="2000" dirty="0" smtClean="0"/>
              <a:t>výztuhami </a:t>
            </a:r>
            <a:r>
              <a:rPr lang="cs-CZ" sz="2000" dirty="0"/>
              <a:t>tvoří podlahu karoserie</a:t>
            </a:r>
            <a:r>
              <a:rPr lang="cs-CZ" sz="2000" dirty="0" smtClean="0"/>
              <a:t>. Ta </a:t>
            </a:r>
            <a:r>
              <a:rPr lang="cs-CZ" sz="2000" dirty="0"/>
              <a:t>je k rámu </a:t>
            </a:r>
            <a:r>
              <a:rPr lang="cs-CZ" sz="2000" dirty="0" smtClean="0"/>
              <a:t>připevněna </a:t>
            </a:r>
            <a:r>
              <a:rPr lang="cs-CZ" sz="2000" dirty="0"/>
              <a:t>šrouby - tvoří pevnější </a:t>
            </a:r>
            <a:r>
              <a:rPr lang="cs-CZ" sz="2000" dirty="0" smtClean="0"/>
              <a:t>celek. Tento </a:t>
            </a:r>
            <a:r>
              <a:rPr lang="cs-CZ" sz="2000" dirty="0"/>
              <a:t>rám je předchůdce současných samonosných karoserií.							</a:t>
            </a:r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501008"/>
            <a:ext cx="7620000" cy="2867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88070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/>
              <a:t>Rámy </a:t>
            </a:r>
            <a:r>
              <a:rPr lang="cs-CZ" sz="2800" dirty="0" smtClean="0"/>
              <a:t>automobilů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260000"/>
            <a:ext cx="7920000" cy="5400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i="1" u="sng" dirty="0" smtClean="0"/>
              <a:t>Příhradový rám</a:t>
            </a:r>
          </a:p>
          <a:p>
            <a:pPr marL="0" indent="0">
              <a:buNone/>
            </a:pPr>
            <a:r>
              <a:rPr lang="cs-CZ" sz="2000" dirty="0"/>
              <a:t>je vytvořen jako prostorová příhradová konstrukce</a:t>
            </a:r>
            <a:r>
              <a:rPr lang="cs-CZ" sz="2000" dirty="0" smtClean="0"/>
              <a:t>, která </a:t>
            </a:r>
            <a:r>
              <a:rPr lang="cs-CZ" sz="2000" dirty="0"/>
              <a:t>se vyrábí z trubek nebo </a:t>
            </a:r>
            <a:r>
              <a:rPr lang="cs-CZ" sz="2000" dirty="0" smtClean="0"/>
              <a:t>růz</a:t>
            </a:r>
            <a:r>
              <a:rPr lang="cs-CZ" sz="2000" dirty="0"/>
              <a:t>	</a:t>
            </a:r>
            <a:r>
              <a:rPr lang="cs-CZ" sz="2000" dirty="0" smtClean="0"/>
              <a:t>ných </a:t>
            </a:r>
            <a:r>
              <a:rPr lang="cs-CZ" sz="2000" dirty="0"/>
              <a:t>výlisků a profilů</a:t>
            </a:r>
            <a:r>
              <a:rPr lang="cs-CZ" sz="2000" dirty="0" smtClean="0"/>
              <a:t>. Nejčastější </a:t>
            </a:r>
            <a:r>
              <a:rPr lang="cs-CZ" sz="2000" dirty="0"/>
              <a:t>použití u sportovních</a:t>
            </a:r>
            <a:r>
              <a:rPr lang="cs-CZ" sz="2000" dirty="0" smtClean="0"/>
              <a:t>, speciálních </a:t>
            </a:r>
            <a:r>
              <a:rPr lang="cs-CZ" sz="2000" dirty="0"/>
              <a:t>závodních </a:t>
            </a:r>
            <a:r>
              <a:rPr lang="cs-CZ" sz="2000" dirty="0" smtClean="0"/>
              <a:t>automobilů</a:t>
            </a:r>
            <a:r>
              <a:rPr lang="cs-CZ" sz="2000" dirty="0"/>
              <a:t>.				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Výhody -		pevný, lehký, odolný </a:t>
            </a:r>
            <a:r>
              <a:rPr lang="cs-CZ" sz="2000" dirty="0"/>
              <a:t>na ohyb a </a:t>
            </a:r>
            <a:r>
              <a:rPr lang="cs-CZ" sz="2000" dirty="0" smtClean="0"/>
              <a:t>krut, lze </a:t>
            </a:r>
            <a:r>
              <a:rPr lang="cs-CZ" sz="2000" dirty="0"/>
              <a:t>použít </a:t>
            </a:r>
            <a:r>
              <a:rPr lang="cs-CZ" sz="2000" dirty="0" smtClean="0"/>
              <a:t>„Fe“ a „Al“ 		mat. svařitelné</a:t>
            </a:r>
            <a:r>
              <a:rPr lang="cs-CZ" sz="2000" dirty="0"/>
              <a:t>					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Nevýhody </a:t>
            </a:r>
            <a:r>
              <a:rPr lang="cs-CZ" sz="2000" dirty="0"/>
              <a:t>- </a:t>
            </a:r>
            <a:r>
              <a:rPr lang="cs-CZ" sz="2000" dirty="0" smtClean="0"/>
              <a:t>	složitá </a:t>
            </a:r>
            <a:r>
              <a:rPr lang="cs-CZ" sz="2000" dirty="0"/>
              <a:t>konstrukce</a:t>
            </a:r>
            <a:r>
              <a:rPr lang="cs-CZ" sz="2000" dirty="0" smtClean="0"/>
              <a:t>, při </a:t>
            </a:r>
            <a:r>
              <a:rPr lang="cs-CZ" sz="2000" dirty="0"/>
              <a:t>nárazu </a:t>
            </a:r>
            <a:r>
              <a:rPr lang="cs-CZ" sz="2000" dirty="0" smtClean="0"/>
              <a:t>obtížně </a:t>
            </a:r>
            <a:r>
              <a:rPr lang="cs-CZ" sz="2000" dirty="0"/>
              <a:t>opravitelný.							</a:t>
            </a:r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717032"/>
            <a:ext cx="4896544" cy="29213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11464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/>
              <a:t>Rámy </a:t>
            </a:r>
            <a:r>
              <a:rPr lang="cs-CZ" sz="2800" dirty="0" smtClean="0"/>
              <a:t>automobilů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260000"/>
            <a:ext cx="7920000" cy="5400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i="1" u="sng" dirty="0" smtClean="0"/>
              <a:t>Prostorový rám</a:t>
            </a:r>
          </a:p>
          <a:p>
            <a:pPr marL="0" indent="0">
              <a:buNone/>
            </a:pPr>
            <a:r>
              <a:rPr lang="cs-CZ" sz="2000" dirty="0"/>
              <a:t>skelet karoserie tvoří prostorová konstrukce z hotovená z Alu profilů</a:t>
            </a:r>
            <a:r>
              <a:rPr lang="cs-CZ" sz="2000" dirty="0" smtClean="0"/>
              <a:t>, na </a:t>
            </a:r>
            <a:r>
              <a:rPr lang="cs-CZ" sz="2000" dirty="0"/>
              <a:t>kterou se </a:t>
            </a:r>
            <a:r>
              <a:rPr lang="cs-CZ" sz="2000" dirty="0" smtClean="0"/>
              <a:t>montují </a:t>
            </a:r>
            <a:r>
              <a:rPr lang="cs-CZ" sz="2000" dirty="0"/>
              <a:t>další díly karoserie (blatníky, kapoty</a:t>
            </a:r>
            <a:r>
              <a:rPr lang="cs-CZ" sz="2000" dirty="0" smtClean="0"/>
              <a:t>, dveře </a:t>
            </a:r>
            <a:r>
              <a:rPr lang="cs-CZ" sz="2000" dirty="0"/>
              <a:t>atd</a:t>
            </a:r>
            <a:r>
              <a:rPr lang="cs-CZ" sz="2000" dirty="0" smtClean="0"/>
              <a:t>.) Je </a:t>
            </a:r>
            <a:r>
              <a:rPr lang="cs-CZ" sz="2000" dirty="0"/>
              <a:t>navržena počítačovou </a:t>
            </a:r>
            <a:r>
              <a:rPr lang="cs-CZ" sz="2000" dirty="0" smtClean="0"/>
              <a:t>metodou </a:t>
            </a:r>
            <a:r>
              <a:rPr lang="cs-CZ" sz="2000" dirty="0"/>
              <a:t>konečných prvků. 		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Výhody </a:t>
            </a:r>
            <a:r>
              <a:rPr lang="cs-CZ" sz="2000" dirty="0"/>
              <a:t>- pevnost</a:t>
            </a:r>
            <a:r>
              <a:rPr lang="cs-CZ" sz="2000" dirty="0" smtClean="0"/>
              <a:t>, hmotnost </a:t>
            </a:r>
            <a:r>
              <a:rPr lang="cs-CZ" sz="2000" dirty="0"/>
              <a:t>a trvanlivost							</a:t>
            </a:r>
          </a:p>
          <a:p>
            <a:pPr marL="0" indent="0">
              <a:buNone/>
            </a:pPr>
            <a:r>
              <a:rPr lang="cs-CZ" sz="2000" dirty="0"/>
              <a:t>							</a:t>
            </a:r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068960"/>
            <a:ext cx="6313640" cy="34725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50763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/>
              <a:t>Rámy </a:t>
            </a:r>
            <a:r>
              <a:rPr lang="cs-CZ" sz="2800" dirty="0" smtClean="0"/>
              <a:t>automobilů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260000"/>
            <a:ext cx="7920000" cy="5400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i="1" u="sng" dirty="0" smtClean="0"/>
              <a:t>Křížový rám</a:t>
            </a:r>
          </a:p>
          <a:p>
            <a:pPr marL="0" indent="0">
              <a:buNone/>
            </a:pPr>
            <a:r>
              <a:rPr lang="cs-CZ" sz="2000" dirty="0"/>
              <a:t>podélníky připomínající písmeno X jsou spojeny trubkovými příčníky (svařeny</a:t>
            </a:r>
            <a:r>
              <a:rPr lang="cs-CZ" sz="2000" dirty="0" smtClean="0"/>
              <a:t>). Tento rám </a:t>
            </a:r>
            <a:r>
              <a:rPr lang="cs-CZ" sz="2000" dirty="0"/>
              <a:t>má vynikající tuhost</a:t>
            </a:r>
            <a:r>
              <a:rPr lang="cs-CZ" sz="2000" dirty="0" smtClean="0"/>
              <a:t>. Dnes není používán.</a:t>
            </a:r>
          </a:p>
          <a:p>
            <a:pPr marL="0" indent="0">
              <a:buNone/>
            </a:pPr>
            <a:r>
              <a:rPr lang="cs-CZ" sz="2000" dirty="0" smtClean="0"/>
              <a:t>1)	Podélníky</a:t>
            </a:r>
          </a:p>
          <a:p>
            <a:pPr marL="0" indent="0">
              <a:buNone/>
            </a:pPr>
            <a:r>
              <a:rPr lang="cs-CZ" sz="2000" dirty="0" smtClean="0"/>
              <a:t>2)	Trubkové příčníky</a:t>
            </a:r>
            <a:r>
              <a:rPr lang="cs-CZ" sz="2000" dirty="0"/>
              <a:t>			</a:t>
            </a:r>
          </a:p>
          <a:p>
            <a:pPr marL="0" indent="0">
              <a:buNone/>
            </a:pPr>
            <a:r>
              <a:rPr lang="cs-CZ" sz="2000" dirty="0"/>
              <a:t>							</a:t>
            </a:r>
          </a:p>
          <a:p>
            <a:pPr marL="0" indent="0">
              <a:buNone/>
            </a:pPr>
            <a:r>
              <a:rPr lang="cs-CZ" sz="2000" dirty="0"/>
              <a:t>							</a:t>
            </a:r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3" b="9838"/>
          <a:stretch/>
        </p:blipFill>
        <p:spPr bwMode="auto">
          <a:xfrm>
            <a:off x="1043608" y="3068960"/>
            <a:ext cx="6716713" cy="334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96788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/>
              <a:t>Rámy </a:t>
            </a:r>
            <a:r>
              <a:rPr lang="cs-CZ" sz="2800" dirty="0" smtClean="0"/>
              <a:t>automobilů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260000"/>
            <a:ext cx="7920000" cy="5400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i="1" u="sng" dirty="0" smtClean="0"/>
              <a:t>Obvodový (perimetrický) rám</a:t>
            </a:r>
          </a:p>
          <a:p>
            <a:pPr marL="0" indent="0">
              <a:buNone/>
            </a:pPr>
            <a:r>
              <a:rPr lang="cs-CZ" sz="2000" dirty="0"/>
              <a:t>U tohoto rámu jsou podélníky </a:t>
            </a:r>
            <a:r>
              <a:rPr lang="cs-CZ" sz="2000" dirty="0" smtClean="0"/>
              <a:t>ve </a:t>
            </a:r>
            <a:r>
              <a:rPr lang="cs-CZ" sz="2000" dirty="0"/>
              <a:t>střední části </a:t>
            </a:r>
            <a:r>
              <a:rPr lang="cs-CZ" sz="2000" dirty="0" smtClean="0"/>
              <a:t>spolu a </a:t>
            </a:r>
            <a:r>
              <a:rPr lang="cs-CZ" sz="2000" dirty="0"/>
              <a:t>na </a:t>
            </a:r>
            <a:r>
              <a:rPr lang="cs-CZ" sz="2000" dirty="0" smtClean="0"/>
              <a:t>koncích se rozšiřují, </a:t>
            </a:r>
            <a:r>
              <a:rPr lang="cs-CZ" sz="2000" dirty="0"/>
              <a:t>v místě přední a zadní nápravy </a:t>
            </a:r>
            <a:r>
              <a:rPr lang="cs-CZ" sz="2000" dirty="0" smtClean="0"/>
              <a:t>. Ve střední části je vytvořen obvod, na který se připevňuje karosérie </a:t>
            </a:r>
            <a:r>
              <a:rPr lang="cs-CZ" sz="2000" dirty="0"/>
              <a:t>je tak </a:t>
            </a:r>
            <a:r>
              <a:rPr lang="cs-CZ" sz="2000" dirty="0" smtClean="0"/>
              <a:t>podepřena</a:t>
            </a:r>
            <a:r>
              <a:rPr lang="cs-CZ" sz="2000" dirty="0"/>
              <a:t>, a proto může mít lehčí nosnou konstrukci.			</a:t>
            </a:r>
          </a:p>
          <a:p>
            <a:pPr marL="0" indent="0">
              <a:buNone/>
            </a:pPr>
            <a:r>
              <a:rPr lang="cs-CZ" sz="2000" dirty="0"/>
              <a:t>							</a:t>
            </a:r>
          </a:p>
          <a:p>
            <a:pPr marL="0" indent="0">
              <a:buNone/>
            </a:pPr>
            <a:r>
              <a:rPr lang="cs-CZ" sz="2000" dirty="0"/>
              <a:t>							</a:t>
            </a:r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284984"/>
            <a:ext cx="5973621" cy="31809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72676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/>
              <a:t>Rámy </a:t>
            </a:r>
            <a:r>
              <a:rPr lang="cs-CZ" sz="2800" dirty="0" smtClean="0"/>
              <a:t>automobilů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260000"/>
            <a:ext cx="7920000" cy="5400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i="1" u="sng" dirty="0" smtClean="0"/>
              <a:t>Smíšený rám</a:t>
            </a:r>
          </a:p>
          <a:p>
            <a:pPr marL="0" indent="0">
              <a:buNone/>
            </a:pPr>
            <a:r>
              <a:rPr lang="cs-CZ" sz="2000" dirty="0" smtClean="0"/>
              <a:t>Rámy např. autobusů jsou tvořeny několika druhy rámů – příhradový, prostorový a v tomto případě i </a:t>
            </a:r>
            <a:r>
              <a:rPr lang="cs-CZ" sz="2000" dirty="0" smtClean="0"/>
              <a:t>žebřinový.</a:t>
            </a:r>
            <a:r>
              <a:rPr lang="cs-CZ" sz="2000" dirty="0"/>
              <a:t>			</a:t>
            </a:r>
          </a:p>
          <a:p>
            <a:pPr marL="0" indent="0">
              <a:buNone/>
            </a:pPr>
            <a:r>
              <a:rPr lang="cs-CZ" sz="2000" dirty="0"/>
              <a:t>							</a:t>
            </a:r>
          </a:p>
          <a:p>
            <a:pPr marL="0" indent="0">
              <a:buNone/>
            </a:pPr>
            <a:r>
              <a:rPr lang="cs-CZ" sz="2000" dirty="0"/>
              <a:t>							</a:t>
            </a:r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5631" y="2564904"/>
            <a:ext cx="5846371" cy="3888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7540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620688"/>
            <a:ext cx="792088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Tato prezentace, ukazuje a seznamuje žáky se současnými i historickými rámy automobilů a jejich použitím v konstrukci stavby automobilů.</a:t>
            </a:r>
          </a:p>
          <a:p>
            <a:endParaRPr lang="cs-CZ" sz="2000" dirty="0" smtClean="0"/>
          </a:p>
          <a:p>
            <a:r>
              <a:rPr lang="cs-CZ" sz="2000" dirty="0" smtClean="0"/>
              <a:t>Cvičení:</a:t>
            </a:r>
          </a:p>
          <a:p>
            <a:endParaRPr lang="cs-CZ" sz="2000" dirty="0"/>
          </a:p>
          <a:p>
            <a:pPr marL="457200" indent="-457200">
              <a:buAutoNum type="arabicParenR"/>
            </a:pPr>
            <a:r>
              <a:rPr lang="cs-CZ" sz="2000" dirty="0" smtClean="0"/>
              <a:t>Jaké jsou druhy rámů vozidel?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Nejpoužívanější rám automobilů v současnosti?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Z jakých důvodů se rámy používaly a používají?</a:t>
            </a:r>
          </a:p>
          <a:p>
            <a:endParaRPr lang="cs-CZ" sz="2000" dirty="0"/>
          </a:p>
          <a:p>
            <a:endParaRPr lang="cs-CZ" sz="2000" dirty="0" smtClean="0"/>
          </a:p>
          <a:p>
            <a:pPr algn="ctr"/>
            <a:endParaRPr lang="cs-CZ" sz="4400" i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r>
              <a:rPr lang="cs-CZ" sz="4400" i="1" dirty="0" smtClean="0">
                <a:solidFill>
                  <a:schemeClr val="accent6">
                    <a:lumMod val="75000"/>
                  </a:schemeClr>
                </a:solidFill>
              </a:rPr>
              <a:t>Děkuji za pozornost</a:t>
            </a:r>
            <a:endParaRPr lang="cs-CZ" sz="4400" i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1087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>
                <a:solidFill>
                  <a:prstClr val="black"/>
                </a:solidFill>
              </a:rPr>
              <a:t>Použité zdroje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628800"/>
            <a:ext cx="7632848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</a:rPr>
              <a:t>Publikace:</a:t>
            </a:r>
          </a:p>
          <a:p>
            <a:r>
              <a:rPr lang="cs-CZ" sz="1600" dirty="0" smtClean="0">
                <a:solidFill>
                  <a:prstClr val="black"/>
                </a:solidFill>
              </a:rPr>
              <a:t>M. Pilárik, J. Pabst  -  Automobily I. – nakl. Informatorium</a:t>
            </a:r>
          </a:p>
          <a:p>
            <a:r>
              <a:rPr lang="cs-CZ" sz="1600" dirty="0" smtClean="0">
                <a:solidFill>
                  <a:prstClr val="black"/>
                </a:solidFill>
              </a:rPr>
              <a:t>Rolf Gscheidle a kolektiv – Příručka pro automechanika – nakl. Sabotáles</a:t>
            </a:r>
          </a:p>
          <a:p>
            <a:r>
              <a:rPr lang="cs-CZ" sz="1600" dirty="0" smtClean="0">
                <a:solidFill>
                  <a:prstClr val="black"/>
                </a:solidFill>
              </a:rPr>
              <a:t>Zákon </a:t>
            </a:r>
            <a:r>
              <a:rPr lang="cs-CZ" sz="1600" dirty="0">
                <a:solidFill>
                  <a:prstClr val="black"/>
                </a:solidFill>
              </a:rPr>
              <a:t>č. 56/2001 Sb. </a:t>
            </a:r>
            <a:endParaRPr lang="cs-CZ" sz="1600" dirty="0" smtClean="0">
              <a:solidFill>
                <a:prstClr val="black"/>
              </a:solidFill>
            </a:endParaRPr>
          </a:p>
          <a:p>
            <a:r>
              <a:rPr lang="cs-CZ" sz="1600" dirty="0">
                <a:solidFill>
                  <a:prstClr val="black"/>
                </a:solidFill>
              </a:rPr>
              <a:t>Vyhláška MDS č.341/2002 </a:t>
            </a:r>
            <a:endParaRPr lang="cs-CZ" sz="1600" dirty="0" smtClean="0">
              <a:solidFill>
                <a:prstClr val="black"/>
              </a:solidFill>
            </a:endParaRPr>
          </a:p>
          <a:p>
            <a:r>
              <a:rPr lang="cs-CZ" sz="1600" dirty="0" smtClean="0">
                <a:solidFill>
                  <a:prstClr val="black"/>
                </a:solidFill>
              </a:rPr>
              <a:t>V prezentaci použity vlastní citace, vyjma fotografií z volně dostupných zdrojů:</a:t>
            </a:r>
          </a:p>
          <a:p>
            <a:r>
              <a:rPr lang="cs-CZ" sz="1200" dirty="0" smtClean="0">
                <a:solidFill>
                  <a:prstClr val="black"/>
                </a:solidFill>
                <a:hlinkClick r:id="rId4"/>
              </a:rPr>
              <a:t>http</a:t>
            </a:r>
            <a:r>
              <a:rPr lang="cs-CZ" sz="1200" dirty="0">
                <a:solidFill>
                  <a:prstClr val="black"/>
                </a:solidFill>
                <a:hlinkClick r:id="rId4"/>
              </a:rPr>
              <a:t>://www.mercedes-benz.cz/content/czechia/mpc/mpc_czechia_website/czng/home_mpc/trucks_/home/construction/axor_construction_haulage/powertrain.fb0004.html</a:t>
            </a:r>
          </a:p>
          <a:p>
            <a:r>
              <a:rPr lang="cs-CZ" sz="1200" dirty="0">
                <a:solidFill>
                  <a:prstClr val="black"/>
                </a:solidFill>
                <a:hlinkClick r:id="rId5"/>
              </a:rPr>
              <a:t>http://clanky.katalog-automobilu.cz/57-historie-skoda-auto-cast-3</a:t>
            </a:r>
            <a:r>
              <a:rPr lang="cs-CZ" sz="1200" dirty="0" smtClean="0">
                <a:solidFill>
                  <a:prstClr val="black"/>
                </a:solidFill>
                <a:hlinkClick r:id="rId5"/>
              </a:rPr>
              <a:t>/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  <a:hlinkClick r:id="rId6"/>
              </a:rPr>
              <a:t>http://www.tatra.cz/proc-tatru/technicka-koncepce-tatra/tatrovacka-koncepce</a:t>
            </a:r>
            <a:r>
              <a:rPr lang="cs-CZ" sz="1200" dirty="0" smtClean="0">
                <a:solidFill>
                  <a:prstClr val="black"/>
                </a:solidFill>
                <a:hlinkClick r:id="rId6"/>
              </a:rPr>
              <a:t>/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  <a:hlinkClick r:id="rId7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7"/>
              </a:rPr>
              <a:t>www.automobilrevue.cz/rubriky/automobily/technika/karoserie-podvozek-dlouha-cesta_42039.html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  <a:hlinkClick r:id="rId8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8"/>
              </a:rPr>
              <a:t>vitvar.webzdarma.cz/7.htm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  <a:hlinkClick r:id="rId7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7"/>
              </a:rPr>
              <a:t>www.automobilrevue.cz/rubriky/automobily/technika/karoserie-podvozek-dlouha-cesta_42039.html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  <a:hlinkClick r:id="rId9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9"/>
              </a:rPr>
              <a:t>veteran.auto.cz/wp-content/gallery/mb_300sl_2/54_MB_300SL_5c.jpg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  <a:hlinkClick r:id="rId10"/>
              </a:rPr>
              <a:t>http://autoperiskop.cz/nova-technologie-noveho-audi-a8-prostorovy-hlinikovy-ram</a:t>
            </a:r>
            <a:r>
              <a:rPr lang="cs-CZ" sz="1200" dirty="0" smtClean="0">
                <a:solidFill>
                  <a:prstClr val="black"/>
                </a:solidFill>
                <a:hlinkClick r:id="rId10"/>
              </a:rPr>
              <a:t>/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  <a:hlinkClick r:id="rId11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11"/>
              </a:rPr>
              <a:t>projekt.iss-slany.cz/wp-content/uploads/2011/10/AUTOMOBILY_KV-bar_tisk1.pdf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  <a:hlinkClick r:id="rId7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7"/>
              </a:rPr>
              <a:t>www.automobilrevue.cz/rubriky/automobily/technika/karoserie-podvozek-dlouha-cesta_42039.html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  <a:hlinkClick r:id="rId12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12"/>
              </a:rPr>
              <a:t>www.dpmost.cz/oprskoda706rtolux</a:t>
            </a:r>
            <a:endParaRPr lang="cs-CZ" sz="1200" dirty="0" smtClean="0">
              <a:solidFill>
                <a:prstClr val="black"/>
              </a:solidFill>
            </a:endParaRPr>
          </a:p>
          <a:p>
            <a:endParaRPr lang="cs-CZ" sz="1200" dirty="0">
              <a:solidFill>
                <a:prstClr val="black"/>
              </a:solidFill>
            </a:endParaRPr>
          </a:p>
          <a:p>
            <a:r>
              <a:rPr lang="cs-CZ" sz="2000" dirty="0">
                <a:solidFill>
                  <a:prstClr val="black"/>
                </a:solidFill>
              </a:rPr>
              <a:t>			  </a:t>
            </a:r>
          </a:p>
        </p:txBody>
      </p:sp>
    </p:spTree>
    <p:extLst>
      <p:ext uri="{BB962C8B-B14F-4D97-AF65-F5344CB8AC3E}">
        <p14:creationId xmlns:p14="http://schemas.microsoft.com/office/powerpoint/2010/main" val="2715732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3909</TotalTime>
  <Words>646</Words>
  <Application>Microsoft Office PowerPoint</Application>
  <PresentationFormat>Předvádění na obrazovce (4:3)</PresentationFormat>
  <Paragraphs>135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systému Office</vt:lpstr>
      <vt:lpstr>1_Motiv systému Office</vt:lpstr>
      <vt:lpstr>STŘEDNÍ ŠKOLA STAVEBNÍ A TECHNICKÁ Ústí nad Labem, Čelakovského 5, příspěvková organizace Páteřní škola Ústeckého kraje</vt:lpstr>
      <vt:lpstr>Rámy automobilů</vt:lpstr>
      <vt:lpstr>Rámy automobilů</vt:lpstr>
      <vt:lpstr>Rámy automobilů</vt:lpstr>
      <vt:lpstr>Rámy automobilů</vt:lpstr>
      <vt:lpstr>Rámy automobilů</vt:lpstr>
      <vt:lpstr>Rámy automobilů</vt:lpstr>
      <vt:lpstr>Rámy automobilů</vt:lpstr>
      <vt:lpstr>Rámy automobilů</vt:lpstr>
      <vt:lpstr>Rámy automobilů</vt:lpstr>
      <vt:lpstr>Rámy automobilů</vt:lpstr>
      <vt:lpstr>Prezentace aplikace PowerPoint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Ladislav Hajný</cp:lastModifiedBy>
  <cp:revision>264</cp:revision>
  <dcterms:created xsi:type="dcterms:W3CDTF">2010-11-01T23:40:31Z</dcterms:created>
  <dcterms:modified xsi:type="dcterms:W3CDTF">2013-12-13T11:36:29Z</dcterms:modified>
</cp:coreProperties>
</file>