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  <p:sldMasterId id="2147483660" r:id="rId2"/>
  </p:sldMasterIdLst>
  <p:notesMasterIdLst>
    <p:notesMasterId r:id="rId15"/>
  </p:notesMasterIdLst>
  <p:sldIdLst>
    <p:sldId id="256" r:id="rId3"/>
    <p:sldId id="281" r:id="rId4"/>
    <p:sldId id="282" r:id="rId5"/>
    <p:sldId id="283" r:id="rId6"/>
    <p:sldId id="284" r:id="rId7"/>
    <p:sldId id="285" r:id="rId8"/>
    <p:sldId id="286" r:id="rId9"/>
    <p:sldId id="287" r:id="rId10"/>
    <p:sldId id="288" r:id="rId11"/>
    <p:sldId id="289" r:id="rId12"/>
    <p:sldId id="275" r:id="rId13"/>
    <p:sldId id="277" r:id="rId14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EA851B"/>
    <a:srgbClr val="000000"/>
    <a:srgbClr val="66FFFF"/>
    <a:srgbClr val="02283F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940675A-B579-460E-94D1-54222C63F5DA}" styleName="Bez stylu, mřížka tabulky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  <a:tblStyle styleId="{2D5ABB26-0587-4C30-8999-92F81FD0307C}" styleName="Bez stylu, bez mřížky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  <a:tblStyle styleId="{7E9639D4-E3E2-4D34-9284-5A2195B3D0D7}" styleName="Styl Světlá 2">
    <a:wholeTbl>
      <a:tcTxStyle>
        <a:fontRef idx="minor">
          <a:scrgbClr r="0" g="0" b="0"/>
        </a:fontRef>
        <a:schemeClr val="tx1"/>
      </a:tcTxStyle>
      <a:tcStyle>
        <a:tcBdr>
          <a:left>
            <a:lnRef idx="1">
              <a:schemeClr val="tx1"/>
            </a:lnRef>
          </a:left>
          <a:right>
            <a:lnRef idx="1">
              <a:schemeClr val="tx1"/>
            </a:lnRef>
          </a:right>
          <a:top>
            <a:lnRef idx="1">
              <a:schemeClr val="tx1"/>
            </a:lnRef>
          </a:top>
          <a:bottom>
            <a:lnRef idx="1">
              <a:schemeClr val="tx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>
          <a:top>
            <a:lnRef idx="1">
              <a:schemeClr val="tx1"/>
            </a:lnRef>
          </a:top>
          <a:bottom>
            <a:lnRef idx="1">
              <a:schemeClr val="tx1"/>
            </a:lnRef>
          </a:bottom>
        </a:tcBdr>
      </a:tcStyle>
    </a:band1H>
    <a:band1V>
      <a:tcStyle>
        <a:tcBdr>
          <a:left>
            <a:lnRef idx="1">
              <a:schemeClr val="tx1"/>
            </a:lnRef>
          </a:left>
          <a:right>
            <a:lnRef idx="1">
              <a:schemeClr val="tx1"/>
            </a:lnRef>
          </a:right>
        </a:tcBdr>
      </a:tcStyle>
    </a:band1V>
    <a:band2V>
      <a:tcStyle>
        <a:tcBdr>
          <a:left>
            <a:lnRef idx="1">
              <a:schemeClr val="tx1"/>
            </a:lnRef>
          </a:left>
          <a:right>
            <a:lnRef idx="1">
              <a:schemeClr val="tx1"/>
            </a:lnRef>
          </a:right>
        </a:tcBdr>
      </a:tcStyle>
    </a:band2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tx1"/>
              </a:solidFill>
            </a:ln>
          </a:top>
        </a:tcBdr>
      </a:tcStyle>
    </a:lastRow>
    <a:firstRow>
      <a:tcTxStyle b="on">
        <a:fontRef idx="minor">
          <a:scrgbClr r="0" g="0" b="0"/>
        </a:fontRef>
        <a:schemeClr val="bg1"/>
      </a:tcTxStyle>
      <a:tcStyle>
        <a:tcBdr/>
        <a:fillRef idx="1">
          <a:schemeClr val="tx1"/>
        </a:fillRef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4784" autoAdjust="0"/>
    <p:restoredTop sz="96115" autoAdjust="0"/>
  </p:normalViewPr>
  <p:slideViewPr>
    <p:cSldViewPr>
      <p:cViewPr>
        <p:scale>
          <a:sx n="110" d="100"/>
          <a:sy n="110" d="100"/>
        </p:scale>
        <p:origin x="-354" y="89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slide" Target="slides/slide11.xml"/><Relationship Id="rId18" Type="http://schemas.openxmlformats.org/officeDocument/2006/relationships/theme" Target="theme/theme1.xml"/><Relationship Id="rId3" Type="http://schemas.openxmlformats.org/officeDocument/2006/relationships/slide" Target="slides/slide1.xml"/><Relationship Id="rId7" Type="http://schemas.openxmlformats.org/officeDocument/2006/relationships/slide" Target="slides/slide5.xml"/><Relationship Id="rId12" Type="http://schemas.openxmlformats.org/officeDocument/2006/relationships/slide" Target="slides/slide10.xml"/><Relationship Id="rId17" Type="http://schemas.openxmlformats.org/officeDocument/2006/relationships/viewProps" Target="viewProps.xml"/><Relationship Id="rId2" Type="http://schemas.openxmlformats.org/officeDocument/2006/relationships/slideMaster" Target="slideMasters/slideMaster2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5" Type="http://schemas.openxmlformats.org/officeDocument/2006/relationships/slide" Target="slides/slide3.xml"/><Relationship Id="rId15" Type="http://schemas.openxmlformats.org/officeDocument/2006/relationships/notesMaster" Target="notesMasters/notesMaster1.xml"/><Relationship Id="rId10" Type="http://schemas.openxmlformats.org/officeDocument/2006/relationships/slide" Target="slides/slide8.xml"/><Relationship Id="rId19" Type="http://schemas.openxmlformats.org/officeDocument/2006/relationships/tableStyles" Target="tableStyles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slide" Target="slides/slide12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ECC77FF6-BE34-4616-A6AC-04790C72BA55}" type="datetimeFigureOut">
              <a:rPr lang="cs-CZ" smtClean="0"/>
              <a:t>15.12.2013</a:t>
            </a:fld>
            <a:endParaRPr lang="cs-CZ" dirty="0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 dirty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A309221-53B4-4C78-8437-2D67F0AF5D87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47244913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9490689-CF09-4902-8DB1-BE59CDEB0BCF}" type="datetime1">
              <a:rPr lang="cs-CZ" smtClean="0"/>
              <a:t>15.12.2013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01807564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18829C7-C893-4455-97F9-064253577D9E}" type="datetime1">
              <a:rPr lang="cs-CZ" smtClean="0"/>
              <a:t>15.12.2013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04725535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66FF5AD-2834-4197-94AC-35D8D0D2F4AA}" type="datetime1">
              <a:rPr lang="cs-CZ" smtClean="0"/>
              <a:t>15.12.2013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04016719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1C0DC7C-A254-4740-9452-EA9A265CF0B8}" type="datetime1">
              <a:rPr lang="cs-CZ" smtClean="0"/>
              <a:t>15.12.2013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47035380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AF8617-25EB-4DB5-A6E8-C2EBB6309069}" type="datetime1">
              <a:rPr lang="cs-CZ" smtClean="0"/>
              <a:t>15.12.2013</a:t>
            </a:fld>
            <a:endParaRPr lang="cs-CZ" dirty="0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63321601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C44E1F-623C-4116-98A7-9EC4EA9A9B43}" type="datetime1">
              <a:rPr lang="cs-CZ" smtClean="0"/>
              <a:t>15.12.2013</a:t>
            </a:fld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07062799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4829E47-9658-4065-B1DD-A57D0062FA34}" type="datetime1">
              <a:rPr lang="cs-CZ" smtClean="0"/>
              <a:t>15.12.2013</a:t>
            </a:fld>
            <a:endParaRPr lang="cs-CZ" dirty="0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78866865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E234B09-2342-433A-9F0F-90F0843D41D5}" type="datetime1">
              <a:rPr lang="cs-CZ" smtClean="0"/>
              <a:t>15.12.2013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51395948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55F017-90D5-4FC0-81D9-1400499421AC}" type="datetime1">
              <a:rPr lang="cs-CZ" smtClean="0"/>
              <a:t>15.12.2013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9370486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33A03-1903-45C3-AC89-579B912B978A}" type="datetime1">
              <a:rPr lang="cs-CZ" smtClean="0"/>
              <a:t>15.12.2013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03383991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9F08615-0C60-48DF-B65E-F29E35342FE3}" type="datetime1">
              <a:rPr lang="cs-CZ" smtClean="0"/>
              <a:t>15.12.2013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33098334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9490689-CF09-4902-8DB1-BE59CDEB0BCF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15.12.2013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38259663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18829C7-C893-4455-97F9-064253577D9E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15.12.2013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96951747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66FF5AD-2834-4197-94AC-35D8D0D2F4AA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15.12.2013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84556268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1C0DC7C-A254-4740-9452-EA9A265CF0B8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15.12.2013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33895936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AF8617-25EB-4DB5-A6E8-C2EBB6309069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15.12.2013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3218889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C44E1F-623C-4116-98A7-9EC4EA9A9B43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15.12.2013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59021457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4829E47-9658-4065-B1DD-A57D0062FA34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15.12.2013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93972418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E234B09-2342-433A-9F0F-90F0843D41D5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15.12.2013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05459646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55F017-90D5-4FC0-81D9-1400499421AC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15.12.2013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80216458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33A03-1903-45C3-AC89-579B912B978A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15.12.2013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22619426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9F08615-0C60-48DF-B65E-F29E35342FE3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15.12.2013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90824899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D8BDAD6-5673-445B-A6CE-60BC8E952B1C}" type="datetime1">
              <a:rPr lang="cs-CZ" smtClean="0"/>
              <a:t>15.12.2013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85D957D-D829-4070-AC89-93F188FE283C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27662347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  <p:hf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D8BDAD6-5673-445B-A6CE-60BC8E952B1C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15.12.2013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85D957D-D829-4070-AC89-93F188FE283C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66351386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  <p:hf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8" Type="http://schemas.openxmlformats.org/officeDocument/2006/relationships/hyperlink" Target="http://www.fastrac.cz/cms/index.php?option=com_content&amp;view=article&amp;id=5&amp;Itemid=3" TargetMode="External"/><Relationship Id="rId3" Type="http://schemas.openxmlformats.org/officeDocument/2006/relationships/image" Target="../media/image2.jpg"/><Relationship Id="rId7" Type="http://schemas.openxmlformats.org/officeDocument/2006/relationships/hyperlink" Target="http://www.rs09.estranky.cz/fotoalbum/rs-09-original-traktor/martin-vacek.-.html" TargetMode="External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2.xml"/><Relationship Id="rId6" Type="http://schemas.openxmlformats.org/officeDocument/2006/relationships/hyperlink" Target="http://auto.aktualne.centrum.cz/fotogalerie/2013/02/26/vyroba-soucasnych-typu-traktoru-v-brnenskem-zetoru/foto/534963/" TargetMode="External"/><Relationship Id="rId5" Type="http://schemas.openxmlformats.org/officeDocument/2006/relationships/hyperlink" Target="http://www.aveng.cz/gallery/awards2007/DopravniStroje/_01_nahon1.jpg" TargetMode="External"/><Relationship Id="rId4" Type="http://schemas.openxmlformats.org/officeDocument/2006/relationships/hyperlink" Target="http://www.aveng.cz/gallery/awards2007/DopravniStroje/_01_nosna_cast2.jpg" TargetMode="External"/><Relationship Id="rId9" Type="http://schemas.openxmlformats.org/officeDocument/2006/relationships/hyperlink" Target="http://www.fastrac.cz/cms/images/stories/ofastracu/cab_controls_resize.jp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3" name="Tabulka 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856800520"/>
              </p:ext>
            </p:extLst>
          </p:nvPr>
        </p:nvGraphicFramePr>
        <p:xfrm>
          <a:off x="750311" y="2060848"/>
          <a:ext cx="7560000" cy="3672000"/>
        </p:xfrm>
        <a:graphic>
          <a:graphicData uri="http://schemas.openxmlformats.org/drawingml/2006/table">
            <a:tbl>
              <a:tblPr firstRow="1" firstCol="1" bandRow="1">
                <a:tableStyleId>{5940675A-B579-460E-94D1-54222C63F5DA}</a:tableStyleId>
              </a:tblPr>
              <a:tblGrid>
                <a:gridCol w="2269199"/>
                <a:gridCol w="5290801"/>
              </a:tblGrid>
              <a:tr h="216000"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effectLst/>
                        </a:rPr>
                        <a:t>Projekt MŠMT</a:t>
                      </a:r>
                      <a:endParaRPr lang="cs-CZ" sz="1200" b="1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effectLst/>
                        </a:rPr>
                        <a:t>EU peníze středním školám</a:t>
                      </a:r>
                      <a:endParaRPr lang="cs-CZ" sz="1200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effectLst/>
                        </a:rPr>
                        <a:t>Název projektu školy</a:t>
                      </a:r>
                      <a:endParaRPr lang="cs-CZ" sz="1200" b="1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effectLst/>
                        </a:rPr>
                        <a:t>ICT do života školy</a:t>
                      </a:r>
                      <a:endParaRPr lang="cs-CZ" sz="1200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effectLst/>
                        </a:rPr>
                        <a:t>Registrační číslo projektu</a:t>
                      </a:r>
                      <a:endParaRPr lang="cs-CZ" sz="1200" b="1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</a:rPr>
                        <a:t>CZ.1.07/1.5.00/34.0771</a:t>
                      </a:r>
                      <a:endParaRPr lang="cs-CZ" sz="1200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effectLst/>
                        </a:rPr>
                        <a:t>Šablona</a:t>
                      </a:r>
                      <a:endParaRPr lang="cs-CZ" sz="1200" b="1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effectLst/>
                        </a:rPr>
                        <a:t>III/2</a:t>
                      </a:r>
                      <a:endParaRPr lang="cs-CZ" sz="1200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marL="0" algn="l" defTabSz="914400" rtl="0" eaLnBrk="1" latinLnBrk="0" hangingPunct="1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Sada</a:t>
                      </a:r>
                      <a:endParaRPr lang="cs-CZ" sz="1200" b="1" kern="1200" dirty="0">
                        <a:solidFill>
                          <a:schemeClr val="tx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effectLst/>
                          <a:latin typeface="+mn-lt"/>
                          <a:ea typeface="Calibri"/>
                          <a:cs typeface="Times New Roman"/>
                        </a:rPr>
                        <a:t>13</a:t>
                      </a:r>
                      <a:endParaRPr lang="cs-CZ" sz="12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Anotace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effectLst/>
                          <a:latin typeface="+mn-lt"/>
                          <a:ea typeface="Calibri"/>
                          <a:cs typeface="Times New Roman"/>
                        </a:rPr>
                        <a:t>Rámy traktorů</a:t>
                      </a:r>
                      <a:endParaRPr lang="cs-CZ" sz="12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Klíčová slova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Calibri"/>
                          <a:cs typeface="Times New Roman"/>
                        </a:rPr>
                        <a:t>Rám, skříňový, polo skříňový, nosníky, materiály</a:t>
                      </a:r>
                      <a:endParaRPr lang="cs-CZ" sz="12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ts val="15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200" b="1" kern="1200" dirty="0" smtClean="0">
                          <a:effectLst/>
                        </a:rPr>
                        <a:t>Předmět</a:t>
                      </a:r>
                      <a:endParaRPr lang="cs-CZ" sz="1200" b="1" dirty="0" smtClean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effectLst/>
                        </a:rPr>
                        <a:t>Automobily</a:t>
                      </a:r>
                      <a:endParaRPr lang="cs-CZ" sz="1200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effectLst/>
                        </a:rPr>
                        <a:t>Autor, spoluautor  </a:t>
                      </a:r>
                      <a:endParaRPr lang="cs-CZ" sz="1200" b="1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effectLst/>
                        </a:rPr>
                        <a:t>Bc. Ladislav Hajný</a:t>
                      </a:r>
                      <a:endParaRPr lang="cs-CZ" sz="1200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Jazyk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Čeština</a:t>
                      </a:r>
                      <a:endParaRPr lang="cs-CZ" sz="12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Druh učebního materiálu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Prezentace</a:t>
                      </a:r>
                      <a:endParaRPr lang="cs-CZ" sz="12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Potřebné pomůcky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PC, </a:t>
                      </a: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dataprojektor</a:t>
                      </a:r>
                      <a:endParaRPr lang="cs-CZ" sz="12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Druh interaktivity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Výklad pomocí </a:t>
                      </a: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prezentace</a:t>
                      </a:r>
                      <a:endParaRPr lang="cs-CZ" sz="12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Stupeň a typ vzdělávání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Střední škola</a:t>
                      </a:r>
                      <a:endParaRPr lang="cs-CZ" sz="12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Cílová skupina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ts val="15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1. ročník - Mechanik opravář motorových vozidel</a:t>
                      </a:r>
                      <a:endParaRPr lang="cs-CZ" sz="12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Speciální vzdělávací potřeby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Calibri"/>
                          <a:cs typeface="Times New Roman"/>
                        </a:rPr>
                        <a:t>Ne</a:t>
                      </a:r>
                      <a:endParaRPr lang="cs-CZ" sz="12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Zdroje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Seznam viz poslední </a:t>
                      </a: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strana</a:t>
                      </a:r>
                      <a:endParaRPr lang="cs-CZ" sz="12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</a:tbl>
          </a:graphicData>
        </a:graphic>
      </p:graphicFrame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" name="TextovéPole 9"/>
          <p:cNvSpPr txBox="1"/>
          <p:nvPr/>
        </p:nvSpPr>
        <p:spPr>
          <a:xfrm>
            <a:off x="791580" y="991035"/>
            <a:ext cx="7560840" cy="461665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/>
          <a:p>
            <a:pPr algn="ctr"/>
            <a:r>
              <a:rPr lang="cs-CZ" sz="2400" b="1" dirty="0" smtClean="0"/>
              <a:t>Rámy traktorů</a:t>
            </a:r>
            <a:endParaRPr lang="cs-CZ" sz="2400" b="1" dirty="0"/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t>1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753768" y="1497597"/>
            <a:ext cx="7560840" cy="400110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/>
          <a:p>
            <a:pPr algn="ctr"/>
            <a:r>
              <a:rPr lang="cs-CZ" sz="2000" b="1" dirty="0" smtClean="0"/>
              <a:t>VY_32_INOVACE_13_256</a:t>
            </a:r>
            <a:endParaRPr lang="cs-CZ" sz="2000" b="1" dirty="0"/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4875622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12000" y="360000"/>
            <a:ext cx="7920000" cy="720000"/>
          </a:xfrm>
          <a:solidFill>
            <a:srgbClr val="EA851B"/>
          </a:solidFill>
        </p:spPr>
        <p:txBody>
          <a:bodyPr>
            <a:normAutofit/>
          </a:bodyPr>
          <a:lstStyle/>
          <a:p>
            <a:r>
              <a:rPr lang="cs-CZ" sz="2800" dirty="0"/>
              <a:t>Rámy </a:t>
            </a:r>
            <a:r>
              <a:rPr lang="cs-CZ" sz="2800" dirty="0" smtClean="0"/>
              <a:t>traktorů</a:t>
            </a:r>
            <a:endParaRPr lang="cs-CZ" sz="28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612000" y="1340768"/>
            <a:ext cx="7920000" cy="4939431"/>
          </a:xfrm>
        </p:spPr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cs-CZ" sz="2400" i="1" u="sng" dirty="0" smtClean="0"/>
              <a:t>Skříňový rám</a:t>
            </a:r>
          </a:p>
          <a:p>
            <a:pPr marL="0" indent="0">
              <a:spcBef>
                <a:spcPts val="0"/>
              </a:spcBef>
              <a:buNone/>
            </a:pPr>
            <a:endParaRPr lang="cs-CZ" sz="2000" dirty="0" smtClean="0"/>
          </a:p>
          <a:p>
            <a:pPr marL="0" indent="0">
              <a:spcBef>
                <a:spcPts val="0"/>
              </a:spcBef>
              <a:buNone/>
            </a:pPr>
            <a:r>
              <a:rPr lang="cs-CZ" sz="2000" dirty="0" smtClean="0"/>
              <a:t>kolové </a:t>
            </a:r>
            <a:r>
              <a:rPr lang="cs-CZ" sz="2000" dirty="0"/>
              <a:t>traktory </a:t>
            </a:r>
            <a:r>
              <a:rPr lang="cs-CZ" sz="2000" dirty="0" smtClean="0"/>
              <a:t>zpravidla rám nemají, </a:t>
            </a:r>
            <a:r>
              <a:rPr lang="cs-CZ" sz="2000" dirty="0"/>
              <a:t>jsou konstruovány jako </a:t>
            </a:r>
            <a:r>
              <a:rPr lang="cs-CZ" sz="2000" dirty="0" smtClean="0"/>
              <a:t>monoblok. </a:t>
            </a:r>
          </a:p>
          <a:p>
            <a:pPr marL="0" indent="0">
              <a:spcBef>
                <a:spcPts val="0"/>
              </a:spcBef>
              <a:buNone/>
            </a:pPr>
            <a:r>
              <a:rPr lang="cs-CZ" sz="2000" dirty="0" smtClean="0"/>
              <a:t>Monoblok - vzájemně spojené konstrukce - 	motoru </a:t>
            </a:r>
          </a:p>
          <a:p>
            <a:pPr marL="0" indent="0">
              <a:spcBef>
                <a:spcPts val="0"/>
              </a:spcBef>
              <a:buNone/>
            </a:pPr>
            <a:r>
              <a:rPr lang="cs-CZ" sz="2000" dirty="0"/>
              <a:t>	</a:t>
            </a:r>
            <a:r>
              <a:rPr lang="cs-CZ" sz="2000" dirty="0" smtClean="0"/>
              <a:t>				převodové + </a:t>
            </a:r>
            <a:r>
              <a:rPr lang="cs-CZ" sz="2000" dirty="0"/>
              <a:t>redukční </a:t>
            </a:r>
            <a:r>
              <a:rPr lang="cs-CZ" sz="2000" dirty="0" smtClean="0"/>
              <a:t>skříně  					skříně </a:t>
            </a:r>
            <a:r>
              <a:rPr lang="cs-CZ" sz="2000" dirty="0"/>
              <a:t>zadní </a:t>
            </a:r>
            <a:r>
              <a:rPr lang="cs-CZ" sz="2000" dirty="0" smtClean="0"/>
              <a:t>nápravy</a:t>
            </a:r>
          </a:p>
          <a:p>
            <a:pPr marL="0" indent="0">
              <a:buNone/>
            </a:pPr>
            <a:r>
              <a:rPr lang="cs-CZ" sz="2000" dirty="0" smtClean="0"/>
              <a:t>U motoru </a:t>
            </a:r>
            <a:r>
              <a:rPr lang="cs-CZ" sz="2000" dirty="0"/>
              <a:t>je </a:t>
            </a:r>
            <a:r>
              <a:rPr lang="cs-CZ" sz="2000" dirty="0" smtClean="0"/>
              <a:t>konstrukce umožňující </a:t>
            </a:r>
            <a:r>
              <a:rPr lang="cs-CZ" sz="2000" dirty="0"/>
              <a:t>zabudování přední </a:t>
            </a:r>
            <a:r>
              <a:rPr lang="cs-CZ" sz="2000" dirty="0" smtClean="0"/>
              <a:t>hnané/nehnané řídící </a:t>
            </a:r>
            <a:r>
              <a:rPr lang="cs-CZ" sz="2000" dirty="0"/>
              <a:t>nápravy</a:t>
            </a:r>
            <a:r>
              <a:rPr lang="cs-CZ" sz="2000" dirty="0" smtClean="0"/>
              <a:t>. </a:t>
            </a:r>
          </a:p>
          <a:p>
            <a:pPr marL="0" indent="0">
              <a:buNone/>
            </a:pPr>
            <a:r>
              <a:rPr lang="cs-CZ" sz="2000" dirty="0" smtClean="0"/>
              <a:t>Na </a:t>
            </a:r>
            <a:r>
              <a:rPr lang="cs-CZ" sz="2000" dirty="0"/>
              <a:t>převodové skříni a na zadní nápravě je </a:t>
            </a:r>
            <a:r>
              <a:rPr lang="cs-CZ" sz="2000" dirty="0" smtClean="0"/>
              <a:t>konstrukce </a:t>
            </a:r>
            <a:r>
              <a:rPr lang="cs-CZ" sz="2000" dirty="0"/>
              <a:t>nosníků a držáků</a:t>
            </a:r>
            <a:r>
              <a:rPr lang="cs-CZ" sz="2000" dirty="0" smtClean="0"/>
              <a:t>, které </a:t>
            </a:r>
            <a:r>
              <a:rPr lang="cs-CZ" sz="2000" dirty="0"/>
              <a:t>umožňují upevnění budky obsluhy</a:t>
            </a:r>
            <a:r>
              <a:rPr lang="cs-CZ" sz="2000" dirty="0" smtClean="0"/>
              <a:t>. </a:t>
            </a:r>
          </a:p>
          <a:p>
            <a:pPr marL="0" indent="0">
              <a:buNone/>
            </a:pPr>
            <a:r>
              <a:rPr lang="cs-CZ" sz="2000" dirty="0" smtClean="0"/>
              <a:t>U monoblokové konstrukce </a:t>
            </a:r>
            <a:r>
              <a:rPr lang="cs-CZ" sz="2000" dirty="0"/>
              <a:t>lze použít </a:t>
            </a:r>
            <a:r>
              <a:rPr lang="cs-CZ" sz="2000" dirty="0" smtClean="0"/>
              <a:t>prodloužení, které </a:t>
            </a:r>
            <a:r>
              <a:rPr lang="cs-CZ" sz="2000" dirty="0"/>
              <a:t>zvětší rozvor a dá se na něj zavěsit nářadí</a:t>
            </a:r>
            <a:r>
              <a:rPr lang="cs-CZ" sz="2000" dirty="0" smtClean="0"/>
              <a:t>.</a:t>
            </a:r>
          </a:p>
          <a:p>
            <a:pPr marL="0" indent="0">
              <a:buNone/>
            </a:pPr>
            <a:endParaRPr lang="cs-CZ" sz="2000" dirty="0"/>
          </a:p>
          <a:p>
            <a:pPr marL="0" indent="0">
              <a:buNone/>
            </a:pPr>
            <a:r>
              <a:rPr lang="cs-CZ" sz="2000" dirty="0"/>
              <a:t>							</a:t>
            </a:r>
          </a:p>
          <a:p>
            <a:pPr marL="0" indent="0">
              <a:buNone/>
            </a:pPr>
            <a:r>
              <a:rPr lang="cs-CZ" sz="2400" u="sng" dirty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Rám je základním nosným, stavebním a pevnostním prvkem!!!</a:t>
            </a:r>
          </a:p>
          <a:p>
            <a:pPr marL="0" indent="0">
              <a:buNone/>
            </a:pPr>
            <a:endParaRPr lang="cs-CZ" sz="2000" dirty="0" smtClean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2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3394375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12000" y="360000"/>
            <a:ext cx="7920000" cy="720000"/>
          </a:xfrm>
          <a:solidFill>
            <a:srgbClr val="EA851B"/>
          </a:solidFill>
        </p:spPr>
        <p:txBody>
          <a:bodyPr/>
          <a:lstStyle/>
          <a:p>
            <a:r>
              <a:rPr lang="cs-CZ" sz="2800" dirty="0" smtClean="0"/>
              <a:t>Rámy traktorů</a:t>
            </a:r>
            <a:endParaRPr lang="cs-CZ" sz="28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612000" y="1440000"/>
            <a:ext cx="7920000" cy="4941328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2000" dirty="0" smtClean="0"/>
              <a:t>Monoblokové uspořádání skříňového rámu traktoru Zetor</a:t>
            </a:r>
            <a:endParaRPr lang="cs-CZ" sz="2000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3</a:t>
            </a:fld>
            <a:endParaRPr lang="cs-CZ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15616" y="2780928"/>
            <a:ext cx="7024236" cy="347699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94087680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12000" y="360000"/>
            <a:ext cx="7920000" cy="720000"/>
          </a:xfrm>
          <a:solidFill>
            <a:srgbClr val="EA851B"/>
          </a:solidFill>
        </p:spPr>
        <p:txBody>
          <a:bodyPr/>
          <a:lstStyle/>
          <a:p>
            <a:r>
              <a:rPr lang="cs-CZ" sz="2800" dirty="0"/>
              <a:t>Rámy </a:t>
            </a:r>
            <a:r>
              <a:rPr lang="cs-CZ" sz="2800" dirty="0" smtClean="0"/>
              <a:t>traktorů</a:t>
            </a:r>
            <a:endParaRPr lang="cs-CZ" sz="2800" dirty="0"/>
          </a:p>
        </p:txBody>
      </p:sp>
      <p:sp>
        <p:nvSpPr>
          <p:cNvPr id="6" name="Zástupný symbol pro obsah 5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cs-CZ" sz="2000" dirty="0" smtClean="0"/>
              <a:t>Pomocný rám traktorů pro uložení přední nápravy a přídavného zařízení.</a:t>
            </a:r>
          </a:p>
          <a:p>
            <a:pPr marL="0" indent="0">
              <a:buNone/>
            </a:pPr>
            <a:endParaRPr lang="cs-CZ" sz="2400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4</a:t>
            </a:fld>
            <a:endParaRPr lang="cs-CZ" dirty="0"/>
          </a:p>
        </p:txBody>
      </p:sp>
      <p:pic>
        <p:nvPicPr>
          <p:cNvPr id="7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267744" y="2204864"/>
            <a:ext cx="4677586" cy="449827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95120478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12000" y="360000"/>
            <a:ext cx="7920000" cy="720000"/>
          </a:xfrm>
          <a:solidFill>
            <a:srgbClr val="EA851B"/>
          </a:solidFill>
        </p:spPr>
        <p:txBody>
          <a:bodyPr/>
          <a:lstStyle/>
          <a:p>
            <a:r>
              <a:rPr lang="cs-CZ" sz="2800" dirty="0"/>
              <a:t>Rámy </a:t>
            </a:r>
            <a:r>
              <a:rPr lang="cs-CZ" sz="2800" dirty="0" smtClean="0"/>
              <a:t>traktorů</a:t>
            </a:r>
            <a:endParaRPr lang="cs-CZ" sz="2800" dirty="0"/>
          </a:p>
        </p:txBody>
      </p:sp>
      <p:sp>
        <p:nvSpPr>
          <p:cNvPr id="6" name="Zástupný symbol pro obsah 5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cs-CZ" sz="2000" dirty="0" smtClean="0"/>
              <a:t>Skříňový rám traktoru Zetor na montážní lince.</a:t>
            </a:r>
            <a:endParaRPr lang="cs-CZ" sz="2000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5</a:t>
            </a:fld>
            <a:endParaRPr lang="cs-CZ" dirty="0"/>
          </a:p>
        </p:txBody>
      </p:sp>
      <p:pic>
        <p:nvPicPr>
          <p:cNvPr id="9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03648" y="2060848"/>
            <a:ext cx="6248212" cy="421308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48040463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12000" y="360000"/>
            <a:ext cx="7920000" cy="720000"/>
          </a:xfrm>
          <a:solidFill>
            <a:srgbClr val="EA851B"/>
          </a:solidFill>
        </p:spPr>
        <p:txBody>
          <a:bodyPr/>
          <a:lstStyle/>
          <a:p>
            <a:r>
              <a:rPr lang="cs-CZ" sz="2800" dirty="0"/>
              <a:t>Rámy </a:t>
            </a:r>
            <a:r>
              <a:rPr lang="cs-CZ" sz="2800" dirty="0" smtClean="0"/>
              <a:t>traktorů</a:t>
            </a:r>
            <a:endParaRPr lang="cs-CZ" sz="28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4853136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2400" dirty="0" smtClean="0"/>
              <a:t>Páteřový rám nosiče nářadí – traktor RS 09</a:t>
            </a:r>
          </a:p>
          <a:p>
            <a:pPr marL="0" indent="0">
              <a:buNone/>
            </a:pPr>
            <a:r>
              <a:rPr lang="cs-CZ" sz="2000" dirty="0"/>
              <a:t>			</a:t>
            </a:r>
          </a:p>
          <a:p>
            <a:pPr marL="0" indent="0">
              <a:spcBef>
                <a:spcPts val="0"/>
              </a:spcBef>
              <a:buNone/>
            </a:pPr>
            <a:r>
              <a:rPr lang="cs-CZ" sz="2000" dirty="0" smtClean="0"/>
              <a:t>1) Hnací </a:t>
            </a:r>
            <a:r>
              <a:rPr lang="cs-CZ" sz="2000" dirty="0"/>
              <a:t>náprava zahrnuje:</a:t>
            </a:r>
          </a:p>
          <a:p>
            <a:pPr marL="266700" indent="-266700">
              <a:spcBef>
                <a:spcPts val="0"/>
              </a:spcBef>
              <a:buNone/>
            </a:pPr>
            <a:r>
              <a:rPr lang="cs-CZ" sz="2000" dirty="0" smtClean="0"/>
              <a:t>	Motor</a:t>
            </a:r>
            <a:r>
              <a:rPr lang="cs-CZ" sz="2000" dirty="0"/>
              <a:t>, převodové ústrojí, diferenciál, soustrojí </a:t>
            </a:r>
            <a:r>
              <a:rPr lang="cs-CZ" sz="2000" dirty="0" smtClean="0"/>
              <a:t>hnacích </a:t>
            </a:r>
            <a:r>
              <a:rPr lang="cs-CZ" sz="2000" dirty="0"/>
              <a:t>hřídelí, koncový převod se zadními </a:t>
            </a:r>
            <a:r>
              <a:rPr lang="cs-CZ" sz="2000" dirty="0" smtClean="0"/>
              <a:t>koly. Hnací </a:t>
            </a:r>
            <a:r>
              <a:rPr lang="cs-CZ" sz="2000" dirty="0"/>
              <a:t>náprava je uzavřený celek a tvoří tak zvané hnací ústrojí nosiče nářadí</a:t>
            </a:r>
            <a:r>
              <a:rPr lang="cs-CZ" sz="2000" dirty="0" smtClean="0"/>
              <a:t>.</a:t>
            </a:r>
          </a:p>
          <a:p>
            <a:pPr marL="266700" indent="-266700">
              <a:buNone/>
            </a:pPr>
            <a:endParaRPr lang="cs-CZ" sz="2000" dirty="0"/>
          </a:p>
          <a:p>
            <a:pPr marL="266400" indent="-266700">
              <a:spcBef>
                <a:spcPts val="0"/>
              </a:spcBef>
              <a:buNone/>
            </a:pPr>
            <a:r>
              <a:rPr lang="cs-CZ" sz="2000" dirty="0"/>
              <a:t>2. Podélný </a:t>
            </a:r>
            <a:r>
              <a:rPr lang="cs-CZ" sz="2000" dirty="0" smtClean="0"/>
              <a:t>(páteřový) nosník </a:t>
            </a:r>
            <a:r>
              <a:rPr lang="cs-CZ" sz="2000" dirty="0"/>
              <a:t>spojuje navzájem hnací nápravu s přední osou a </a:t>
            </a:r>
            <a:r>
              <a:rPr lang="cs-CZ" sz="2000" dirty="0" smtClean="0"/>
              <a:t>je </a:t>
            </a:r>
            <a:r>
              <a:rPr lang="cs-CZ" sz="2000" dirty="0"/>
              <a:t>určen pro upevnění neseného nářadí, které se upevňuje mezi nápravy nebo před nápravu. Vhodná konstrukce nosníku zaručuje jednoduchou a rychlou montáž a demontáž tohoto nářadí</a:t>
            </a:r>
            <a:r>
              <a:rPr lang="cs-CZ" sz="2000" dirty="0" smtClean="0"/>
              <a:t>.</a:t>
            </a:r>
          </a:p>
          <a:p>
            <a:pPr marL="266400" indent="-266700">
              <a:spcBef>
                <a:spcPts val="0"/>
              </a:spcBef>
              <a:buNone/>
            </a:pPr>
            <a:endParaRPr lang="cs-CZ" sz="2000" dirty="0"/>
          </a:p>
          <a:p>
            <a:pPr marL="266700" indent="-266700">
              <a:spcBef>
                <a:spcPts val="0"/>
              </a:spcBef>
              <a:buNone/>
            </a:pPr>
            <a:r>
              <a:rPr lang="cs-CZ" sz="2000" dirty="0" smtClean="0"/>
              <a:t>3</a:t>
            </a:r>
            <a:r>
              <a:rPr lang="cs-CZ" sz="2000" dirty="0"/>
              <a:t>. Přední náprava je provedena jako řídící osa, je přestavitelnou a otočné klouby řízení. </a:t>
            </a: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6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68807053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12000" y="360000"/>
            <a:ext cx="7920000" cy="720000"/>
          </a:xfrm>
          <a:solidFill>
            <a:srgbClr val="EA851B"/>
          </a:solidFill>
        </p:spPr>
        <p:txBody>
          <a:bodyPr/>
          <a:lstStyle/>
          <a:p>
            <a:r>
              <a:rPr lang="cs-CZ" sz="2800" dirty="0"/>
              <a:t>Rámy </a:t>
            </a:r>
            <a:r>
              <a:rPr lang="cs-CZ" sz="2800" dirty="0" smtClean="0"/>
              <a:t>traktorů</a:t>
            </a:r>
            <a:endParaRPr lang="cs-CZ" sz="28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 algn="ctr">
              <a:buNone/>
            </a:pPr>
            <a:r>
              <a:rPr lang="cs-CZ" sz="2000" dirty="0"/>
              <a:t>						</a:t>
            </a:r>
          </a:p>
          <a:p>
            <a:pPr marL="0" indent="0">
              <a:buNone/>
            </a:pPr>
            <a:endParaRPr lang="cs-CZ" sz="2000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7</a:t>
            </a:fld>
            <a:endParaRPr lang="cs-CZ" dirty="0"/>
          </a:p>
        </p:txBody>
      </p:sp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03649" y="1916832"/>
            <a:ext cx="6168685" cy="462651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7" name="TextovéPole 6"/>
          <p:cNvSpPr txBox="1"/>
          <p:nvPr/>
        </p:nvSpPr>
        <p:spPr>
          <a:xfrm>
            <a:off x="611560" y="1268760"/>
            <a:ext cx="3006016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dirty="0" smtClean="0"/>
              <a:t>Traktor nosič nářadí RS - 09</a:t>
            </a:r>
            <a:endParaRPr lang="cs-CZ" sz="2000" dirty="0"/>
          </a:p>
        </p:txBody>
      </p:sp>
    </p:spTree>
    <p:extLst>
      <p:ext uri="{BB962C8B-B14F-4D97-AF65-F5344CB8AC3E}">
        <p14:creationId xmlns:p14="http://schemas.microsoft.com/office/powerpoint/2010/main" val="331146430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12000" y="360000"/>
            <a:ext cx="7920000" cy="720000"/>
          </a:xfrm>
          <a:solidFill>
            <a:srgbClr val="EA851B"/>
          </a:solidFill>
        </p:spPr>
        <p:txBody>
          <a:bodyPr/>
          <a:lstStyle/>
          <a:p>
            <a:r>
              <a:rPr lang="cs-CZ" sz="2800" dirty="0" smtClean="0"/>
              <a:t>Rámy traktorů</a:t>
            </a:r>
            <a:endParaRPr lang="cs-CZ" sz="28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612000" y="1260000"/>
            <a:ext cx="7920000" cy="5400000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2400" u="sng" dirty="0" smtClean="0"/>
              <a:t>Obdélníkový rám – JCB Fastrac</a:t>
            </a:r>
          </a:p>
          <a:p>
            <a:pPr marL="0" indent="0">
              <a:buNone/>
            </a:pPr>
            <a:r>
              <a:rPr lang="cs-CZ" sz="2000" dirty="0" smtClean="0"/>
              <a:t>Nosným prvkem je obdélníková rámová </a:t>
            </a:r>
            <a:r>
              <a:rPr lang="cs-CZ" sz="2000" dirty="0"/>
              <a:t>konstrukce. </a:t>
            </a:r>
            <a:r>
              <a:rPr lang="cs-CZ" sz="2000" dirty="0" smtClean="0"/>
              <a:t>Na rám </a:t>
            </a:r>
            <a:r>
              <a:rPr lang="cs-CZ" sz="2000" dirty="0"/>
              <a:t>jsou pomocí </a:t>
            </a:r>
            <a:r>
              <a:rPr lang="cs-CZ" sz="2000" dirty="0" smtClean="0"/>
              <a:t>silných </a:t>
            </a:r>
            <a:r>
              <a:rPr lang="cs-CZ" sz="2000" dirty="0"/>
              <a:t>vodicích tyčí </a:t>
            </a:r>
            <a:r>
              <a:rPr lang="cs-CZ" sz="2000" dirty="0" smtClean="0"/>
              <a:t>přichyceny obě </a:t>
            </a:r>
            <a:r>
              <a:rPr lang="cs-CZ" sz="2000" dirty="0"/>
              <a:t>odpružené nápravy. Přední </a:t>
            </a:r>
            <a:r>
              <a:rPr lang="cs-CZ" sz="2000" dirty="0" smtClean="0"/>
              <a:t>odpružení je vinutými </a:t>
            </a:r>
            <a:r>
              <a:rPr lang="cs-CZ" sz="2000" dirty="0"/>
              <a:t>pružinami a zadní hydropneumatickými </a:t>
            </a:r>
            <a:r>
              <a:rPr lang="cs-CZ" sz="2000" dirty="0" smtClean="0"/>
              <a:t>pružinami. </a:t>
            </a:r>
          </a:p>
          <a:p>
            <a:pPr marL="0" indent="0">
              <a:buNone/>
            </a:pPr>
            <a:r>
              <a:rPr lang="cs-CZ" sz="2000" dirty="0" smtClean="0"/>
              <a:t>Díky </a:t>
            </a:r>
            <a:r>
              <a:rPr lang="cs-CZ" sz="2000" dirty="0"/>
              <a:t>konstrukci podvozku tak Fastrac může bezpečně jezdit vysokými rychlostmi </a:t>
            </a:r>
            <a:endParaRPr lang="cs-CZ" sz="2000" dirty="0" smtClean="0"/>
          </a:p>
          <a:p>
            <a:pPr marL="0" indent="0">
              <a:buNone/>
            </a:pPr>
            <a:r>
              <a:rPr lang="cs-CZ" sz="2000" dirty="0" smtClean="0"/>
              <a:t>65 </a:t>
            </a:r>
            <a:r>
              <a:rPr lang="cs-CZ" sz="2000" dirty="0"/>
              <a:t>- 80 km/hod</a:t>
            </a:r>
            <a:r>
              <a:rPr lang="cs-CZ" sz="2000" dirty="0" smtClean="0"/>
              <a:t>.</a:t>
            </a:r>
          </a:p>
          <a:p>
            <a:pPr marL="0" indent="0">
              <a:buNone/>
            </a:pPr>
            <a:r>
              <a:rPr lang="cs-CZ" sz="2000" dirty="0" smtClean="0"/>
              <a:t>na vozovce. </a:t>
            </a:r>
          </a:p>
          <a:p>
            <a:pPr marL="0" indent="0">
              <a:buNone/>
            </a:pPr>
            <a:r>
              <a:rPr lang="cs-CZ" sz="2000" dirty="0" smtClean="0"/>
              <a:t>Toto uspořádání je </a:t>
            </a:r>
          </a:p>
          <a:p>
            <a:pPr marL="0" indent="0">
              <a:buNone/>
            </a:pPr>
            <a:r>
              <a:rPr lang="cs-CZ" sz="2000" dirty="0" smtClean="0"/>
              <a:t>také u pásových</a:t>
            </a:r>
          </a:p>
          <a:p>
            <a:pPr marL="0" indent="0">
              <a:buNone/>
            </a:pPr>
            <a:r>
              <a:rPr lang="cs-CZ" sz="2000" dirty="0" smtClean="0"/>
              <a:t>traktorů.</a:t>
            </a:r>
          </a:p>
          <a:p>
            <a:pPr marL="0" indent="0">
              <a:buNone/>
            </a:pPr>
            <a:r>
              <a:rPr lang="cs-CZ" sz="2000" dirty="0"/>
              <a:t>		</a:t>
            </a:r>
            <a:r>
              <a:rPr lang="cs-CZ" sz="1800" dirty="0"/>
              <a:t>	</a:t>
            </a:r>
            <a:r>
              <a:rPr lang="cs-CZ" sz="2000" dirty="0"/>
              <a:t>		</a:t>
            </a:r>
          </a:p>
          <a:p>
            <a:pPr marL="0" indent="0">
              <a:buNone/>
            </a:pPr>
            <a:r>
              <a:rPr lang="cs-CZ" sz="2000" dirty="0"/>
              <a:t>							</a:t>
            </a:r>
          </a:p>
          <a:p>
            <a:pPr marL="0" indent="0">
              <a:buNone/>
            </a:pPr>
            <a:endParaRPr lang="cs-CZ" sz="2000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8</a:t>
            </a:fld>
            <a:endParaRPr lang="cs-CZ" dirty="0"/>
          </a:p>
        </p:txBody>
      </p:sp>
      <p:pic>
        <p:nvPicPr>
          <p:cNvPr id="5123" name="Picture 3"/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-609" t="-2973" r="1276" b="-2973"/>
          <a:stretch/>
        </p:blipFill>
        <p:spPr bwMode="auto">
          <a:xfrm>
            <a:off x="2627784" y="2997225"/>
            <a:ext cx="5616624" cy="360012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95076364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12000" y="360000"/>
            <a:ext cx="7920000" cy="720000"/>
          </a:xfrm>
          <a:solidFill>
            <a:srgbClr val="EA851B"/>
          </a:solidFill>
        </p:spPr>
        <p:txBody>
          <a:bodyPr/>
          <a:lstStyle/>
          <a:p>
            <a:r>
              <a:rPr lang="cs-CZ" sz="2800" dirty="0" smtClean="0"/>
              <a:t>Rámy traktorů</a:t>
            </a:r>
            <a:endParaRPr lang="cs-CZ" sz="28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612000" y="1260000"/>
            <a:ext cx="7920000" cy="5400000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2400" u="sng" dirty="0" smtClean="0"/>
              <a:t>Obdélníkový rám – JCB Fastrac – pohonná jednotka</a:t>
            </a:r>
          </a:p>
          <a:p>
            <a:pPr marL="0" indent="0">
              <a:buNone/>
            </a:pPr>
            <a:r>
              <a:rPr lang="cs-CZ" sz="2000" dirty="0"/>
              <a:t>		</a:t>
            </a:r>
            <a:r>
              <a:rPr lang="cs-CZ" sz="1800" dirty="0"/>
              <a:t>	</a:t>
            </a:r>
            <a:r>
              <a:rPr lang="cs-CZ" sz="2000" dirty="0"/>
              <a:t>		</a:t>
            </a:r>
          </a:p>
          <a:p>
            <a:pPr marL="0" indent="0">
              <a:buNone/>
            </a:pPr>
            <a:r>
              <a:rPr lang="cs-CZ" sz="2000" dirty="0"/>
              <a:t>							</a:t>
            </a:r>
          </a:p>
          <a:p>
            <a:pPr marL="0" indent="0">
              <a:buNone/>
            </a:pPr>
            <a:endParaRPr lang="cs-CZ" sz="2000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9</a:t>
            </a:fld>
            <a:endParaRPr lang="cs-CZ" dirty="0"/>
          </a:p>
        </p:txBody>
      </p:sp>
      <p:pic>
        <p:nvPicPr>
          <p:cNvPr id="614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56994" y="1844824"/>
            <a:ext cx="6971523" cy="464477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38932433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12000" y="360000"/>
            <a:ext cx="7920000" cy="720000"/>
          </a:xfrm>
          <a:solidFill>
            <a:srgbClr val="EA851B"/>
          </a:solidFill>
        </p:spPr>
        <p:txBody>
          <a:bodyPr/>
          <a:lstStyle/>
          <a:p>
            <a:r>
              <a:rPr lang="cs-CZ" sz="2800" dirty="0" smtClean="0"/>
              <a:t>Rámy traktorů</a:t>
            </a:r>
            <a:endParaRPr lang="cs-CZ" sz="28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612000" y="1260000"/>
            <a:ext cx="7920000" cy="5400000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2400" u="sng" dirty="0" smtClean="0"/>
              <a:t>Traktor JCB Fastrac – celkový pohled</a:t>
            </a:r>
          </a:p>
          <a:p>
            <a:pPr marL="0" indent="0">
              <a:buNone/>
            </a:pPr>
            <a:r>
              <a:rPr lang="cs-CZ" sz="2000" dirty="0"/>
              <a:t>		</a:t>
            </a:r>
            <a:r>
              <a:rPr lang="cs-CZ" sz="1800" dirty="0"/>
              <a:t>	</a:t>
            </a:r>
            <a:r>
              <a:rPr lang="cs-CZ" sz="2000" dirty="0"/>
              <a:t>		</a:t>
            </a:r>
          </a:p>
          <a:p>
            <a:pPr marL="0" indent="0">
              <a:buNone/>
            </a:pPr>
            <a:r>
              <a:rPr lang="cs-CZ" sz="2000" dirty="0"/>
              <a:t>							</a:t>
            </a:r>
          </a:p>
          <a:p>
            <a:pPr marL="0" indent="0">
              <a:buNone/>
            </a:pPr>
            <a:endParaRPr lang="cs-CZ" sz="2000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10</a:t>
            </a:fld>
            <a:endParaRPr lang="cs-CZ" dirty="0"/>
          </a:p>
        </p:txBody>
      </p:sp>
      <p:pic>
        <p:nvPicPr>
          <p:cNvPr id="7171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15616" y="1927601"/>
            <a:ext cx="6912768" cy="460563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57856839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číslo snímku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11</a:t>
            </a:fld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611560" y="620688"/>
            <a:ext cx="7920880" cy="452431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Tato prezentace, ukazuje a seznamuje žáky se současnými i historickými rámy traktorů a </a:t>
            </a:r>
            <a:r>
              <a:rPr lang="cs-CZ" sz="2000" dirty="0"/>
              <a:t>jejich </a:t>
            </a:r>
            <a:r>
              <a:rPr lang="cs-CZ" sz="2000" dirty="0" smtClean="0"/>
              <a:t>současným použitím v konstrukci stavby.</a:t>
            </a:r>
          </a:p>
          <a:p>
            <a:endParaRPr lang="cs-CZ" sz="2000" dirty="0" smtClean="0"/>
          </a:p>
          <a:p>
            <a:r>
              <a:rPr lang="cs-CZ" sz="2000" dirty="0" smtClean="0"/>
              <a:t>Cvičení:</a:t>
            </a:r>
          </a:p>
          <a:p>
            <a:endParaRPr lang="cs-CZ" sz="2000" dirty="0"/>
          </a:p>
          <a:p>
            <a:pPr marL="457200" indent="-457200">
              <a:buAutoNum type="arabicParenR"/>
            </a:pPr>
            <a:r>
              <a:rPr lang="cs-CZ" sz="2000" dirty="0" smtClean="0"/>
              <a:t>Jaké jsou druhy rámů traktorů?</a:t>
            </a:r>
          </a:p>
          <a:p>
            <a:pPr marL="457200" indent="-457200">
              <a:buAutoNum type="arabicParenR"/>
            </a:pPr>
            <a:r>
              <a:rPr lang="cs-CZ" sz="2000" dirty="0" smtClean="0"/>
              <a:t>Nejpoužívanější rám traktorů v současnosti?</a:t>
            </a:r>
          </a:p>
          <a:p>
            <a:pPr marL="457200" indent="-457200">
              <a:buAutoNum type="arabicParenR"/>
            </a:pPr>
            <a:r>
              <a:rPr lang="cs-CZ" sz="2000" dirty="0" smtClean="0"/>
              <a:t>Z jakých důvodů se rámy používaly a používají?</a:t>
            </a:r>
          </a:p>
          <a:p>
            <a:endParaRPr lang="cs-CZ" sz="2000" dirty="0"/>
          </a:p>
          <a:p>
            <a:endParaRPr lang="cs-CZ" sz="2000" dirty="0" smtClean="0"/>
          </a:p>
          <a:p>
            <a:pPr algn="ctr"/>
            <a:endParaRPr lang="cs-CZ" sz="4400" i="1" dirty="0" smtClean="0">
              <a:solidFill>
                <a:schemeClr val="accent6">
                  <a:lumMod val="75000"/>
                </a:schemeClr>
              </a:solidFill>
            </a:endParaRPr>
          </a:p>
          <a:p>
            <a:pPr algn="ctr"/>
            <a:r>
              <a:rPr lang="cs-CZ" sz="4400" i="1" dirty="0" smtClean="0">
                <a:solidFill>
                  <a:schemeClr val="accent6">
                    <a:lumMod val="75000"/>
                  </a:schemeClr>
                </a:solidFill>
              </a:rPr>
              <a:t>Děkuji za pozornost</a:t>
            </a:r>
            <a:endParaRPr lang="cs-CZ" sz="4400" i="1" dirty="0">
              <a:solidFill>
                <a:schemeClr val="accent6">
                  <a:lumMod val="7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64108781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12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sp>
        <p:nvSpPr>
          <p:cNvPr id="10" name="TextovéPole 9"/>
          <p:cNvSpPr txBox="1"/>
          <p:nvPr/>
        </p:nvSpPr>
        <p:spPr>
          <a:xfrm>
            <a:off x="3275856" y="1080000"/>
            <a:ext cx="2587375" cy="584775"/>
          </a:xfrm>
          <a:prstGeom prst="rect">
            <a:avLst/>
          </a:prstGeom>
          <a:noFill/>
        </p:spPr>
        <p:txBody>
          <a:bodyPr wrap="none" rtlCol="0" anchor="ctr">
            <a:spAutoFit/>
          </a:bodyPr>
          <a:lstStyle/>
          <a:p>
            <a:pPr algn="ctr"/>
            <a:r>
              <a:rPr lang="cs-CZ" sz="3200" b="1" dirty="0" smtClean="0">
                <a:solidFill>
                  <a:prstClr val="black"/>
                </a:solidFill>
              </a:rPr>
              <a:t>Použité zdroje</a:t>
            </a:r>
            <a:endParaRPr lang="cs-CZ" sz="3200" b="1" dirty="0">
              <a:solidFill>
                <a:prstClr val="black"/>
              </a:solidFill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755576" y="1628800"/>
            <a:ext cx="7632848" cy="36009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600" dirty="0" smtClean="0">
                <a:solidFill>
                  <a:prstClr val="black"/>
                </a:solidFill>
              </a:rPr>
              <a:t>Publikace:</a:t>
            </a:r>
          </a:p>
          <a:p>
            <a:r>
              <a:rPr lang="cs-CZ" sz="1600" dirty="0" smtClean="0">
                <a:solidFill>
                  <a:prstClr val="black"/>
                </a:solidFill>
              </a:rPr>
              <a:t>M. Pilárik, J. Pabst  -  Automobily I. – nakl. Informatorium</a:t>
            </a:r>
          </a:p>
          <a:p>
            <a:r>
              <a:rPr lang="cs-CZ" sz="1600" dirty="0" smtClean="0">
                <a:solidFill>
                  <a:prstClr val="black"/>
                </a:solidFill>
              </a:rPr>
              <a:t>Rolf Gscheidle a kolektiv – Příručka pro automechanika – nakl. Sabotáles</a:t>
            </a:r>
          </a:p>
          <a:p>
            <a:endParaRPr lang="cs-CZ" sz="1600" dirty="0" smtClean="0">
              <a:solidFill>
                <a:prstClr val="black"/>
              </a:solidFill>
            </a:endParaRPr>
          </a:p>
          <a:p>
            <a:r>
              <a:rPr lang="cs-CZ" sz="1600" dirty="0" smtClean="0">
                <a:solidFill>
                  <a:prstClr val="black"/>
                </a:solidFill>
              </a:rPr>
              <a:t>V prezentaci použity vlastní citace, vyjma fotografií z volně dostupných zdrojů:</a:t>
            </a:r>
          </a:p>
          <a:p>
            <a:endParaRPr lang="cs-CZ" sz="1600" dirty="0" smtClean="0">
              <a:solidFill>
                <a:prstClr val="black"/>
              </a:solidFill>
            </a:endParaRPr>
          </a:p>
          <a:p>
            <a:r>
              <a:rPr lang="cs-CZ" sz="1400" dirty="0">
                <a:solidFill>
                  <a:prstClr val="black"/>
                </a:solidFill>
                <a:hlinkClick r:id="rId4"/>
              </a:rPr>
              <a:t>http://www.aveng.cz/gallery/awards2007/DopravniStroje/_</a:t>
            </a:r>
            <a:r>
              <a:rPr lang="cs-CZ" sz="1400" dirty="0" smtClean="0">
                <a:solidFill>
                  <a:prstClr val="black"/>
                </a:solidFill>
                <a:hlinkClick r:id="rId4"/>
              </a:rPr>
              <a:t>01_nosna_cast2.jpg</a:t>
            </a:r>
            <a:endParaRPr lang="cs-CZ" sz="1400" dirty="0" smtClean="0">
              <a:solidFill>
                <a:prstClr val="black"/>
              </a:solidFill>
            </a:endParaRPr>
          </a:p>
          <a:p>
            <a:r>
              <a:rPr lang="cs-CZ" sz="1400" dirty="0">
                <a:solidFill>
                  <a:prstClr val="black"/>
                </a:solidFill>
                <a:hlinkClick r:id="rId5"/>
              </a:rPr>
              <a:t>http://www.aveng.cz/gallery/awards2007/DopravniStroje/_</a:t>
            </a:r>
            <a:r>
              <a:rPr lang="cs-CZ" sz="1400" dirty="0" smtClean="0">
                <a:solidFill>
                  <a:prstClr val="black"/>
                </a:solidFill>
                <a:hlinkClick r:id="rId5"/>
              </a:rPr>
              <a:t>01_nahon1.jpg</a:t>
            </a:r>
            <a:endParaRPr lang="cs-CZ" sz="1400" dirty="0" smtClean="0">
              <a:solidFill>
                <a:prstClr val="black"/>
              </a:solidFill>
            </a:endParaRPr>
          </a:p>
          <a:p>
            <a:r>
              <a:rPr lang="cs-CZ" sz="1400" dirty="0">
                <a:solidFill>
                  <a:prstClr val="black"/>
                </a:solidFill>
                <a:hlinkClick r:id="rId6"/>
              </a:rPr>
              <a:t>http://auto.aktualne.centrum.cz/fotogalerie/2013/02/26/vyroba-soucasnych-typu-traktoru-v-brnenskem-zetoru/foto/534963</a:t>
            </a:r>
            <a:r>
              <a:rPr lang="cs-CZ" sz="1400" dirty="0" smtClean="0">
                <a:solidFill>
                  <a:prstClr val="black"/>
                </a:solidFill>
                <a:hlinkClick r:id="rId6"/>
              </a:rPr>
              <a:t>/</a:t>
            </a:r>
            <a:endParaRPr lang="cs-CZ" sz="1400" dirty="0" smtClean="0">
              <a:solidFill>
                <a:prstClr val="black"/>
              </a:solidFill>
            </a:endParaRPr>
          </a:p>
          <a:p>
            <a:r>
              <a:rPr lang="cs-CZ" sz="1400" dirty="0">
                <a:solidFill>
                  <a:prstClr val="black"/>
                </a:solidFill>
                <a:hlinkClick r:id="rId7"/>
              </a:rPr>
              <a:t>http://www.rs09.estranky.cz/fotoalbum/rs-09-original-traktor/martin-vacek.-.</a:t>
            </a:r>
            <a:r>
              <a:rPr lang="cs-CZ" sz="1400" dirty="0" smtClean="0">
                <a:solidFill>
                  <a:prstClr val="black"/>
                </a:solidFill>
                <a:hlinkClick r:id="rId7"/>
              </a:rPr>
              <a:t>html</a:t>
            </a:r>
            <a:endParaRPr lang="cs-CZ" sz="1400" dirty="0" smtClean="0">
              <a:solidFill>
                <a:prstClr val="black"/>
              </a:solidFill>
            </a:endParaRPr>
          </a:p>
          <a:p>
            <a:r>
              <a:rPr lang="cs-CZ" sz="1400" dirty="0">
                <a:solidFill>
                  <a:prstClr val="black"/>
                </a:solidFill>
                <a:hlinkClick r:id="rId8"/>
              </a:rPr>
              <a:t>http://</a:t>
            </a:r>
            <a:r>
              <a:rPr lang="cs-CZ" sz="1400" dirty="0" smtClean="0">
                <a:solidFill>
                  <a:prstClr val="black"/>
                </a:solidFill>
                <a:hlinkClick r:id="rId8"/>
              </a:rPr>
              <a:t>www.fastrac.cz/cms/index.php?option=com_content&amp;view=article&amp;id=5&amp;Itemid=3</a:t>
            </a:r>
            <a:endParaRPr lang="cs-CZ" sz="1400" dirty="0" smtClean="0">
              <a:solidFill>
                <a:prstClr val="black"/>
              </a:solidFill>
            </a:endParaRPr>
          </a:p>
          <a:p>
            <a:r>
              <a:rPr lang="cs-CZ" sz="1400" dirty="0">
                <a:solidFill>
                  <a:prstClr val="black"/>
                </a:solidFill>
                <a:hlinkClick r:id="rId9"/>
              </a:rPr>
              <a:t>http://</a:t>
            </a:r>
            <a:r>
              <a:rPr lang="cs-CZ" sz="1400" dirty="0" smtClean="0">
                <a:solidFill>
                  <a:prstClr val="black"/>
                </a:solidFill>
                <a:hlinkClick r:id="rId9"/>
              </a:rPr>
              <a:t>www.fastrac.cz/cms/images/stories/ofastracu/cab_controls_resize.jpg</a:t>
            </a:r>
            <a:endParaRPr lang="cs-CZ" sz="1400" dirty="0" smtClean="0">
              <a:solidFill>
                <a:prstClr val="black"/>
              </a:solidFill>
            </a:endParaRPr>
          </a:p>
          <a:p>
            <a:endParaRPr lang="cs-CZ" sz="1400" dirty="0" smtClean="0">
              <a:solidFill>
                <a:prstClr val="black"/>
              </a:solidFill>
            </a:endParaRPr>
          </a:p>
          <a:p>
            <a:r>
              <a:rPr lang="cs-CZ" sz="2000" dirty="0" smtClean="0">
                <a:solidFill>
                  <a:prstClr val="black"/>
                </a:solidFill>
              </a:rPr>
              <a:t>  </a:t>
            </a:r>
            <a:endParaRPr lang="cs-CZ" sz="2000" dirty="0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71573227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1_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4207</TotalTime>
  <Words>378</Words>
  <Application>Microsoft Office PowerPoint</Application>
  <PresentationFormat>Předvádění na obrazovce (4:3)</PresentationFormat>
  <Paragraphs>125</Paragraphs>
  <Slides>12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2</vt:i4>
      </vt:variant>
      <vt:variant>
        <vt:lpstr>Nadpisy snímků</vt:lpstr>
      </vt:variant>
      <vt:variant>
        <vt:i4>12</vt:i4>
      </vt:variant>
    </vt:vector>
  </HeadingPairs>
  <TitlesOfParts>
    <vt:vector size="14" baseType="lpstr">
      <vt:lpstr>Motiv systému Office</vt:lpstr>
      <vt:lpstr>1_Motiv systému Office</vt:lpstr>
      <vt:lpstr>STŘEDNÍ ŠKOLA STAVEBNÍ A TECHNICKÁ Ústí nad Labem, Čelakovského 5, příspěvková organizace Páteřní škola Ústeckého kraje</vt:lpstr>
      <vt:lpstr>Rámy traktorů</vt:lpstr>
      <vt:lpstr>Rámy traktorů</vt:lpstr>
      <vt:lpstr>Rámy traktorů</vt:lpstr>
      <vt:lpstr>Rámy traktorů</vt:lpstr>
      <vt:lpstr>Rámy traktorů</vt:lpstr>
      <vt:lpstr>Rámy traktorů</vt:lpstr>
      <vt:lpstr>Rámy traktorů</vt:lpstr>
      <vt:lpstr>Rámy traktorů</vt:lpstr>
      <vt:lpstr>Rámy traktorů</vt:lpstr>
      <vt:lpstr>Prezentace aplikace PowerPoint</vt:lpstr>
      <vt:lpstr>STŘEDNÍ ŠKOLA STAVEBNÍ A TECHNICKÁ Ústí nad Labem, Čelakovského 5, příspěvková organizace Páteřní škola Ústeckého kraje</vt:lpstr>
    </vt:vector>
  </TitlesOfParts>
  <Company>Střední škola technická Ústí nad Labem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Střední škola stavební a technická Ústí nad Labem sekce technických oborů</dc:title>
  <dc:creator>Filas</dc:creator>
  <cp:lastModifiedBy>LH</cp:lastModifiedBy>
  <cp:revision>292</cp:revision>
  <dcterms:created xsi:type="dcterms:W3CDTF">2010-11-01T23:40:31Z</dcterms:created>
  <dcterms:modified xsi:type="dcterms:W3CDTF">2013-12-15T10:50:52Z</dcterms:modified>
</cp:coreProperties>
</file>