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69" r:id="rId2"/>
    <p:sldId id="304" r:id="rId3"/>
    <p:sldId id="275" r:id="rId4"/>
    <p:sldId id="279" r:id="rId5"/>
    <p:sldId id="280" r:id="rId6"/>
    <p:sldId id="297" r:id="rId7"/>
    <p:sldId id="286" r:id="rId8"/>
    <p:sldId id="272" r:id="rId9"/>
    <p:sldId id="287" r:id="rId10"/>
    <p:sldId id="305" r:id="rId11"/>
    <p:sldId id="303" r:id="rId12"/>
    <p:sldId id="300" r:id="rId13"/>
    <p:sldId id="302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221" autoAdjust="0"/>
    <p:restoredTop sz="94437" autoAdjust="0"/>
  </p:normalViewPr>
  <p:slideViewPr>
    <p:cSldViewPr>
      <p:cViewPr varScale="1">
        <p:scale>
          <a:sx n="99" d="100"/>
          <a:sy n="99" d="100"/>
        </p:scale>
        <p:origin x="-64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88442-3045-4F70-83E5-3A30F2A207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BDA45-5D8F-4CCD-B6EA-AC74D4D471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69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EBDA45-5D8F-4CCD-B6EA-AC74D4D471D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866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6/Cucumis_sativus1.jpg" TargetMode="External"/><Relationship Id="rId13" Type="http://schemas.openxmlformats.org/officeDocument/2006/relationships/hyperlink" Target="http://upload.wikimedia.org/wikipedia/commons/b/b5/Svat%C3%BD_kope%C4%8Dek_u_Mikulova.JPG" TargetMode="External"/><Relationship Id="rId18" Type="http://schemas.openxmlformats.org/officeDocument/2006/relationships/hyperlink" Target="http://upload.wikimedia.org/wikipedia/commons/a/a4/Brn%C4%9Bnsk%C3%A9_v%C3%BDstavi%C5%A1t%C4%9B_pavilon_Z.JPG" TargetMode="External"/><Relationship Id="rId3" Type="http://schemas.openxmlformats.org/officeDocument/2006/relationships/hyperlink" Target="http://upload.wikimedia.org/wikipedia/commons/0/0b/2004_Jihomoravsky_kraj.PNG" TargetMode="External"/><Relationship Id="rId21" Type="http://schemas.openxmlformats.org/officeDocument/2006/relationships/hyperlink" Target="http://www.ubytovani-valtice.cz/picture/miniweby/celni-pohled-valtice-zamek.jpg" TargetMode="External"/><Relationship Id="rId7" Type="http://schemas.openxmlformats.org/officeDocument/2006/relationships/hyperlink" Target="http://itras.cz/fotogalerie/minaret/velke/minaret-lednice-004.jpg" TargetMode="External"/><Relationship Id="rId12" Type="http://schemas.openxmlformats.org/officeDocument/2006/relationships/hyperlink" Target="http://upload.wikimedia.org/wikipedia/commons/8/88/Punkevn%C3%AD_jeskyn%C4%9B_-_p%C5%99%C3%ADstavi%C5%A1t%C4%9B.jpg" TargetMode="External"/><Relationship Id="rId17" Type="http://schemas.openxmlformats.org/officeDocument/2006/relationships/hyperlink" Target="http://www.listyjm.cz/images/09/Epilog2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upload.wikimedia.org/wikipedia/commons/3/32/Brno,_hrad_Veve%C5%99%C3%AD_a_l%C3%A1vka_2.JPG" TargetMode="External"/><Relationship Id="rId20" Type="http://schemas.openxmlformats.org/officeDocument/2006/relationships/hyperlink" Target="http://www.vyletnik.cz/images/nejnavstevovanejsi/zamek-lednice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vranovchata.cz/upload/foto-okoli/vranovska-prehrada-4.jpg" TargetMode="External"/><Relationship Id="rId11" Type="http://schemas.openxmlformats.org/officeDocument/2006/relationships/hyperlink" Target="http://upload.wikimedia.org/wikipedia/commons/5/56/Dyje2.JPG" TargetMode="External"/><Relationship Id="rId5" Type="http://schemas.openxmlformats.org/officeDocument/2006/relationships/hyperlink" Target="http://regiony.ic.cz/clanky/morava/dyjskosvratecky_v.jpg" TargetMode="External"/><Relationship Id="rId15" Type="http://schemas.openxmlformats.org/officeDocument/2006/relationships/hyperlink" Target="http://upload.wikimedia.org/wikipedia/commons/3/3c/%C5%A0pilberk_(02).jpg" TargetMode="External"/><Relationship Id="rId23" Type="http://schemas.openxmlformats.org/officeDocument/2006/relationships/hyperlink" Target="http://upload.wikimedia.org/wikipedia/commons/f/f8/Vranov_nad_Dyj%C3%AD,_z%C3%A1mek_(01).jpg" TargetMode="External"/><Relationship Id="rId10" Type="http://schemas.openxmlformats.org/officeDocument/2006/relationships/hyperlink" Target="http://upload.wikimedia.org/wikipedia/commons/1/1e/Map_Czech_Okres_JihomoravskyKraj.PNG" TargetMode="External"/><Relationship Id="rId19" Type="http://schemas.openxmlformats.org/officeDocument/2006/relationships/hyperlink" Target="http://www.penzionumachu.cz/userFiles/mikulovakopecek.jpg" TargetMode="External"/><Relationship Id="rId4" Type="http://schemas.openxmlformats.org/officeDocument/2006/relationships/hyperlink" Target="http://upload.wikimedia.org/wikipedia/commons/2/2a/Vr%C5%A1ateck%C3%A1_bradl%C3%A11.jpg" TargetMode="External"/><Relationship Id="rId9" Type="http://schemas.openxmlformats.org/officeDocument/2006/relationships/hyperlink" Target="http://upload.wikimedia.org/wikipedia/commons/e/e3/Close_up_grapes.jpg" TargetMode="External"/><Relationship Id="rId14" Type="http://schemas.openxmlformats.org/officeDocument/2006/relationships/hyperlink" Target="http://upload.wikimedia.org/wikipedia/commons/b/be/Brno-Cathedral_of_St._Peter_and_Paul_2.jpg" TargetMode="External"/><Relationship Id="rId22" Type="http://schemas.openxmlformats.org/officeDocument/2006/relationships/hyperlink" Target="http://upload.wikimedia.org/wikipedia/commons/b/b8/Vestonicka_venuse_edi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3119428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VY_32_INOVACE_657_JIHOMORAVSKÝ 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KRAJ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OKRESY, TURISTICKÉ CÍLE JIHOMORAVSKÉHO KRAJE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-32378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764704"/>
            <a:ext cx="8568952" cy="5760640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Jihomoravského kraje (s polohou, rozlohou a počtem obyvatel). Dále poznávají a dokážou charakterizovat přírodní podmínky (povrch, vodstvo), hospodářství (průmysl, zemědělství), administrativní členění kraje na okresy a nejvýznamnější turistické cíle a zajímavosti tohoto kraje.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okresy, turistické cíle Jihomoravského kraje</a:t>
            </a: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6. 2012	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335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JIHOMORAVSKÝ KRAJ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průmysl, zemědělství)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 a města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</a:p>
        </p:txBody>
      </p:sp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3283" y="404664"/>
            <a:ext cx="7200800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rozloha a počet obyvatel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496" y="1124744"/>
            <a:ext cx="9108503" cy="583264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a střední Morava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 7 196 km2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1 194 000 (3. místo),  (157 obyvatel/km2)</a:t>
            </a:r>
          </a:p>
        </p:txBody>
      </p:sp>
      <p:pic>
        <p:nvPicPr>
          <p:cNvPr id="4" name="Picture 2" descr="C:\Documents and Settings\PC\Dokumenty\Obrázky\dum 14\2004_Jihomoravsky_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852936"/>
            <a:ext cx="6703638" cy="3855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764704"/>
            <a:ext cx="9144000" cy="603585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Českomoravská vrchovina, Drahanská vrchovina (Moravský kras), Bílé Karpaty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Čupec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819 m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Úrodné nížiny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Dyjsko-svratecký úval, Hornomoravský úval, Dolnomoravský úval</a:t>
            </a:r>
          </a:p>
        </p:txBody>
      </p:sp>
      <p:pic>
        <p:nvPicPr>
          <p:cNvPr id="1026" name="Picture 2" descr="C:\Documents and Settings\PC\Dokumenty\Obrázky\dum 14\800PX-~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429000"/>
            <a:ext cx="4712720" cy="31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\Dokumenty\Obrázky\dum 14\dyjskosvratecky_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7979" y="2852936"/>
            <a:ext cx="4256021" cy="319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6336704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792538"/>
            <a:ext cx="9144000" cy="607403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Morava a její přítok Dyje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Svratka a její přítok Svitava (soutok v Brně)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Přehradní nádrže: Nové Mlýny a Vranov (Dyje), Brno (Svratka)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Rybníky: Zámecký, Lednický, Nesyt, Hodonínský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PC\Dokumenty\Obrázky\dum 14\vranovska-prehrada-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14" y="3573016"/>
            <a:ext cx="4489450" cy="317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\Dokumenty\Obrázky\dum 14\minaret-lednice-0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4" y="3573016"/>
            <a:ext cx="4233333" cy="317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71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5385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průmysl, zemědělství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9163" y="620688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brněnská strojírna, Siemens, výroba turbín, traktorů Zetor (v Brně), ČKD, Metra (Blansko), TOS Kuřim, OTIS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Escalators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Břeclav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zpracování masa, konzervárny ovoce a zeleniny (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Znojmia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Fruta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výroba vína (Znovín Znojmo,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Vinium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Velké Pavlovice), pivovary (Starobrno, Vyškov)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 a farmaceutický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Pliva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Lachema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(Brno), Hartmann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Rico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(Veverská Bítýška)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Pšenice, ječmen, zelenina, ovoce, vinná réva, chov skotu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C\Dokumenty\Obrázky\dum 14\Cucumis_sativus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81848"/>
            <a:ext cx="3384376" cy="2304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\Dokumenty\Obrázky\dum 14\800px-Close_up_grap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413498"/>
            <a:ext cx="3657600" cy="244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2"/>
            <a:ext cx="7200800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mapka 7 okresů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412776"/>
            <a:ext cx="6192688" cy="5040561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Documents and Settings\PC\Dokumenty\Obrázky\dum 14\Map_Czech_Okres_Jihomoravsky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37471"/>
            <a:ext cx="7797675" cy="588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4624"/>
            <a:ext cx="4859460" cy="6849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90627" y="908720"/>
            <a:ext cx="9468544" cy="635027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NP Podyjí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Bílé Karpaty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Moravský kras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Pálava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PC\Dokumenty\Obrázky\dum 14\Dyje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645024"/>
            <a:ext cx="4701005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PC\Dokumenty\Obrázky\dum 14\800px-Palava_od_S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2052" y="3729339"/>
            <a:ext cx="4145948" cy="276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PC\Dokumenty\Obrázky\dum 14\SVAT_K~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85091"/>
            <a:ext cx="4568008" cy="3037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50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188640"/>
            <a:ext cx="3816424" cy="648679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1041327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Dolní Věstonice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(pravěké archeolog. naleziště)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Svatý kopeček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Mikulově</a:t>
            </a:r>
          </a:p>
        </p:txBody>
      </p:sp>
      <p:pic>
        <p:nvPicPr>
          <p:cNvPr id="9218" name="Picture 2" descr="C:\Documents and Settings\PC\Dokumenty\Obrázky\dum 14\307px-Vestonicka_venuse_edi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680" y="1796563"/>
            <a:ext cx="2453518" cy="4795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Documents and Settings\PC\Dokumenty\Obrázky\dum 14\800PX-~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45110"/>
            <a:ext cx="5472608" cy="3905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1534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6244791" cy="713075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- BRNO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783047"/>
            <a:ext cx="9143999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Katedrála sv. Petra a Pavla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Výstaviště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Masarykův okruh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32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PC\Dokumenty\Obrázky\dum 14\450px-Brno-Cathedral_of_St__Peter_and_Paul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5355"/>
            <a:ext cx="2899209" cy="386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PC\Dokumenty\Obrázky\dum 14\Epilog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36912"/>
            <a:ext cx="3052490" cy="4069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PC\Dokumenty\Obrázky\dum 14\BRNNSK~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01007"/>
            <a:ext cx="4153485" cy="311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57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16632"/>
            <a:ext cx="3816424" cy="648679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899177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Špilberk (Brno)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Veveří (Brněnská přehrada)</a:t>
            </a:r>
          </a:p>
        </p:txBody>
      </p:sp>
      <p:pic>
        <p:nvPicPr>
          <p:cNvPr id="7" name="Picture 3" descr="C:\Documents and Settings\PC\Dokumenty\Obrázky\dum 14\800px-Close_up_grap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11" y="2492896"/>
            <a:ext cx="4065641" cy="2734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PC\Dokumenty\Obrázky\dum 14\800px-Palava_od_S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77540"/>
            <a:ext cx="4788024" cy="283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80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22180" y="-28876"/>
            <a:ext cx="4320480" cy="76470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ZÁMKY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531" y="2420888"/>
            <a:ext cx="8856984" cy="594928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Lednice, 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Valtice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Mikulov, 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Vranov n. Dyjí 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C:\Documents and Settings\PC\Dokumenty\Obrázky\dum 14\mikulovakopec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88661"/>
            <a:ext cx="4896544" cy="1875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PC\Dokumenty\Obrázky\dum 14\zamek-ledni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61" y="3886946"/>
            <a:ext cx="4320480" cy="2881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PC\Dokumenty\Obrázky\dum 14\celni-pohled-valtice-zame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86946"/>
            <a:ext cx="3784122" cy="2930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PC\Dokumenty\Obrázky\dum 14\800px-Palava_od_SZ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849" y="896214"/>
            <a:ext cx="3761090" cy="2820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335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38524"/>
            <a:ext cx="5230344" cy="6480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496" y="362560"/>
            <a:ext cx="9108504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32495" y="476672"/>
            <a:ext cx="8784976" cy="110799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upload.wikimedia.org/wikipedia/commons/0/0b/2004_Jihomoravsky_kraj.PNG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upload.wikimedia.org/wikipedia/commons/2/2a/Vr%C5%A1ateck%C3%A1_bradl%C3%A11.jpg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regiony.ic.cz/clanky/morava/dyjskosvratecky_v.jpg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www.vranovchata.cz/upload/foto-okoli/vranovska-prehrada-4.jpg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itras.cz/fotogalerie/minaret/velke/minaret-lednice-004.jpg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upload.wikimedia.org/wikipedia/commons/d/d6/Cucumis_sativus1.jpg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upload.wikimedia.org/wikipedia/commons/e/e3/Close_up_grapes.jpg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upload.wikimedia.org/wikipedia/commons/1/1e/Map_Czech_Okres_JihomoravskyKraj.PNG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upload.wikimedia.org/wikipedia/commons/5/56/Dyje2.JPG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http://upload.wikimedia.org/wikipedia/commons/8/88/Punkevn%C3%AD_jeskyn%C4%9B_-_</a:t>
            </a:r>
            <a:r>
              <a:rPr lang="cs-CZ" sz="1400" dirty="0" smtClean="0">
                <a:hlinkClick r:id="rId12"/>
              </a:rPr>
              <a:t>p%C5%99%C3%ADstavi%C5%A1t%C4%9B.jpg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upload.wikimedia.org/wikipedia/commons/b/b5/Svat%C3%BD_kope%C4%8Dek_u_Mikulova.JPG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http://upload.wikimedia.org/wikipedia/commons/b/be/Brno-Cathedral_of_St._</a:t>
            </a:r>
            <a:r>
              <a:rPr lang="cs-CZ" sz="1400" dirty="0" smtClean="0">
                <a:hlinkClick r:id="rId14"/>
              </a:rPr>
              <a:t>Peter_and_Paul_2.jpg</a:t>
            </a:r>
            <a:endParaRPr lang="cs-CZ" sz="1400" dirty="0" smtClean="0"/>
          </a:p>
          <a:p>
            <a:r>
              <a:rPr lang="cs-CZ" sz="1400" dirty="0">
                <a:hlinkClick r:id="rId15"/>
              </a:rPr>
              <a:t>http://upload.wikimedia.org/wikipedia/commons/3/3c/%C5%A0pilberk_%</a:t>
            </a:r>
            <a:r>
              <a:rPr lang="cs-CZ" sz="1400" dirty="0" smtClean="0">
                <a:hlinkClick r:id="rId15"/>
              </a:rPr>
              <a:t>2802%29.jpg</a:t>
            </a:r>
            <a:endParaRPr lang="cs-CZ" sz="1400" dirty="0" smtClean="0"/>
          </a:p>
          <a:p>
            <a:r>
              <a:rPr lang="cs-CZ" sz="1400" dirty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upload.wikimedia.org/wikipedia/commons/3/32/Brno%2C_hrad_Veve%C5%99%C3%AD_a_l%C3%A1vka_2.JPG</a:t>
            </a:r>
            <a:endParaRPr lang="cs-CZ" sz="1400" dirty="0" smtClean="0"/>
          </a:p>
          <a:p>
            <a:r>
              <a:rPr lang="cs-CZ" sz="1400" dirty="0">
                <a:hlinkClick r:id="rId17"/>
              </a:rPr>
              <a:t>http://</a:t>
            </a:r>
            <a:r>
              <a:rPr lang="cs-CZ" sz="1400" dirty="0" smtClean="0">
                <a:hlinkClick r:id="rId17"/>
              </a:rPr>
              <a:t>www.listyjm.cz/images/09/Epilog2.jpg</a:t>
            </a:r>
            <a:endParaRPr lang="cs-CZ" sz="1400" dirty="0" smtClean="0"/>
          </a:p>
          <a:p>
            <a:r>
              <a:rPr lang="cs-CZ" sz="1400" dirty="0">
                <a:hlinkClick r:id="rId18"/>
              </a:rPr>
              <a:t>http://</a:t>
            </a:r>
            <a:r>
              <a:rPr lang="cs-CZ" sz="1400" dirty="0" smtClean="0">
                <a:hlinkClick r:id="rId18"/>
              </a:rPr>
              <a:t>upload.wikimedia.org/wikipedia/commons/a/a4/Brn%C4%9Bnsk%C3%A9_v%C3%BDstavi%C5%A1t%C4%9B_pavilon_Z.JPG</a:t>
            </a:r>
            <a:endParaRPr lang="cs-CZ" sz="1400" dirty="0" smtClean="0"/>
          </a:p>
          <a:p>
            <a:r>
              <a:rPr lang="cs-CZ" sz="1400" dirty="0">
                <a:hlinkClick r:id="rId19"/>
              </a:rPr>
              <a:t>http://</a:t>
            </a:r>
            <a:r>
              <a:rPr lang="cs-CZ" sz="1400" dirty="0" smtClean="0">
                <a:hlinkClick r:id="rId19"/>
              </a:rPr>
              <a:t>www.penzionumachu.cz/userFiles/mikulovakopecek.jpg</a:t>
            </a:r>
            <a:endParaRPr lang="cs-CZ" sz="1400" dirty="0" smtClean="0"/>
          </a:p>
          <a:p>
            <a:r>
              <a:rPr lang="cs-CZ" sz="1400" dirty="0">
                <a:hlinkClick r:id="rId20"/>
              </a:rPr>
              <a:t>http://</a:t>
            </a:r>
            <a:r>
              <a:rPr lang="cs-CZ" sz="1400" dirty="0" smtClean="0">
                <a:hlinkClick r:id="rId20"/>
              </a:rPr>
              <a:t>www.vyletnik.cz/images/nejnavstevovanejsi/zamek-lednice.jpg</a:t>
            </a:r>
            <a:endParaRPr lang="cs-CZ" sz="1400" dirty="0" smtClean="0"/>
          </a:p>
          <a:p>
            <a:r>
              <a:rPr lang="cs-CZ" sz="1400" dirty="0">
                <a:hlinkClick r:id="rId21"/>
              </a:rPr>
              <a:t>http://</a:t>
            </a:r>
            <a:r>
              <a:rPr lang="cs-CZ" sz="1400" dirty="0" smtClean="0">
                <a:hlinkClick r:id="rId21"/>
              </a:rPr>
              <a:t>www.ubytovani-valtice.cz/picture/miniweby/celni-pohled-valtice-zamek.jpg</a:t>
            </a:r>
            <a:endParaRPr lang="cs-CZ" sz="1400" dirty="0" smtClean="0"/>
          </a:p>
          <a:p>
            <a:r>
              <a:rPr lang="cs-CZ" sz="1400" dirty="0">
                <a:hlinkClick r:id="rId22"/>
              </a:rPr>
              <a:t>http://</a:t>
            </a:r>
            <a:r>
              <a:rPr lang="cs-CZ" sz="1400" dirty="0" smtClean="0">
                <a:hlinkClick r:id="rId22"/>
              </a:rPr>
              <a:t>upload.wikimedia.org/wikipedia/commons/b/b8/Vestonicka_venuse_edit.jpg</a:t>
            </a:r>
            <a:endParaRPr lang="cs-CZ" sz="1400" dirty="0" smtClean="0"/>
          </a:p>
          <a:p>
            <a:r>
              <a:rPr lang="cs-CZ" sz="1400" dirty="0">
                <a:hlinkClick r:id="rId23"/>
              </a:rPr>
              <a:t>http://upload.wikimedia.org/wikipedia/commons/f/f8/Vranov_nad_Dyj%C3%AD%2C_z%C3%A1mek_%</a:t>
            </a:r>
            <a:r>
              <a:rPr lang="cs-CZ" sz="1400" dirty="0" smtClean="0">
                <a:hlinkClick r:id="rId23"/>
              </a:rPr>
              <a:t>2801%29.jpg</a:t>
            </a:r>
            <a:endParaRPr lang="cs-CZ" sz="1400" dirty="0" smtClean="0"/>
          </a:p>
          <a:p>
            <a:r>
              <a:rPr lang="cs-CZ" sz="1400" dirty="0"/>
              <a:t>http://upload.wikimedia.org/wikipedia/commons/b/b8/Kaple_sv_%C5%A0ebesti%C3%A1na_Svat%C3%BD_kope%C4%8Dek.jpg</a:t>
            </a:r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3986</TotalTime>
  <Words>501</Words>
  <Application>Microsoft Office PowerPoint</Application>
  <PresentationFormat>Předvádění na obrazovce (4:3)</PresentationFormat>
  <Paragraphs>126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ANOTACE</vt:lpstr>
      <vt:lpstr>JIHOMORAVSKÝ KRAJ</vt:lpstr>
      <vt:lpstr>Poloha, rozloha a počet obyvatel</vt:lpstr>
      <vt:lpstr>Povrch  </vt:lpstr>
      <vt:lpstr>Vodstvo</vt:lpstr>
      <vt:lpstr>HOSPODÁŘSTVÍ – průmysl, zemědělství</vt:lpstr>
      <vt:lpstr>OKRESY – mapka 7 okresů</vt:lpstr>
      <vt:lpstr>Turistické cíle</vt:lpstr>
      <vt:lpstr>TURISTICKÉ CÍLE</vt:lpstr>
      <vt:lpstr>TURISTICKÉ CÍLE - BRNO</vt:lpstr>
      <vt:lpstr>HRADY</vt:lpstr>
      <vt:lpstr>ZÁMKY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Roth</cp:lastModifiedBy>
  <cp:revision>880</cp:revision>
  <dcterms:created xsi:type="dcterms:W3CDTF">2012-03-09T16:24:33Z</dcterms:created>
  <dcterms:modified xsi:type="dcterms:W3CDTF">2012-06-21T22:27:35Z</dcterms:modified>
</cp:coreProperties>
</file>