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5"/>
  </p:notesMasterIdLst>
  <p:sldIdLst>
    <p:sldId id="267" r:id="rId3"/>
    <p:sldId id="256" r:id="rId4"/>
    <p:sldId id="270" r:id="rId5"/>
    <p:sldId id="261" r:id="rId6"/>
    <p:sldId id="259" r:id="rId7"/>
    <p:sldId id="260" r:id="rId8"/>
    <p:sldId id="262" r:id="rId9"/>
    <p:sldId id="264" r:id="rId10"/>
    <p:sldId id="265" r:id="rId11"/>
    <p:sldId id="266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30" d="100"/>
          <a:sy n="130" d="100"/>
        </p:scale>
        <p:origin x="-978" y="306"/>
      </p:cViewPr>
      <p:guideLst>
        <p:guide orient="horz" pos="2160"/>
        <p:guide pos="2880"/>
        <p:guide pos="144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AF15B8-1DEE-460F-88A2-2D44DE6B66FB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B3066B-9C4E-4594-823F-7F7862A02F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296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492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2325" y="762000"/>
            <a:ext cx="5111675" cy="2667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810000"/>
            <a:ext cx="5105400" cy="2133600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1"/>
                </a:solidFill>
                <a:effectLst>
                  <a:reflection blurRad="6350" stA="55000" endA="300" endPos="45500" dir="5400000" sy="-100000" algn="bl" rotWithShape="0"/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lowing tech background 3d ,LO2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25555" r="7778"/>
          <a:stretch/>
        </p:blipFill>
        <p:spPr>
          <a:xfrm>
            <a:off x="4495800" y="1368911"/>
            <a:ext cx="3888889" cy="3888889"/>
          </a:xfrm>
          <a:prstGeom prst="roundRect">
            <a:avLst>
              <a:gd name="adj" fmla="val 8644"/>
            </a:avLst>
          </a:prstGeom>
          <a:ln>
            <a:noFill/>
          </a:ln>
          <a:effectLst>
            <a:reflection blurRad="6350" stA="15000" endPos="50000" dist="635000" dir="5400000" sy="-100000" algn="bl" rotWithShape="0"/>
          </a:effectLst>
          <a:scene3d>
            <a:camera prst="perspectiveRelaxed" fov="6900000">
              <a:rot lat="23995" lon="3210004" rev="21299988"/>
            </a:camera>
            <a:lightRig rig="chilly" dir="t"/>
          </a:scene3d>
          <a:sp3d extrusionH="635000" prstMaterial="powder">
            <a:bevelT w="0" h="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28476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41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929187"/>
            <a:ext cx="5105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3733800"/>
            <a:ext cx="5105400" cy="11953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lowing tech background 3d ,LO2.wmv">
            <a:hlinkClick r:id="" action="ppaction://media"/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25555" r="7778"/>
          <a:stretch/>
        </p:blipFill>
        <p:spPr>
          <a:xfrm>
            <a:off x="4495800" y="1368911"/>
            <a:ext cx="3888889" cy="3888889"/>
          </a:xfrm>
          <a:prstGeom prst="roundRect">
            <a:avLst>
              <a:gd name="adj" fmla="val 8644"/>
            </a:avLst>
          </a:prstGeom>
          <a:ln>
            <a:noFill/>
          </a:ln>
          <a:effectLst>
            <a:reflection blurRad="6350" stA="15000" endPos="50000" dist="635000" dir="5400000" sy="-100000" algn="bl" rotWithShape="0"/>
          </a:effectLst>
          <a:scene3d>
            <a:camera prst="perspectiveRelaxed" fov="6900000">
              <a:rot lat="23995" lon="3210004" rev="21299988"/>
            </a:camera>
            <a:lightRig rig="chilly" dir="t"/>
          </a:scene3d>
          <a:sp3d extrusionH="635000" prstMaterial="powder">
            <a:bevelT w="0" h="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031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798637"/>
            <a:ext cx="4267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8637"/>
            <a:ext cx="4267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333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733550"/>
            <a:ext cx="42687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600" y="2373312"/>
            <a:ext cx="42687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33550"/>
            <a:ext cx="42703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73312"/>
            <a:ext cx="42703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092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7955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014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86958"/>
            <a:ext cx="32369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3968750" cy="490907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371600"/>
            <a:ext cx="3236913" cy="491360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052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43000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138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403874"/>
            <a:ext cx="7239000" cy="48768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3297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19800" y="1371600"/>
            <a:ext cx="1828800" cy="4953000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371600"/>
            <a:ext cx="5791200" cy="4953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973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media" Target="../media/media1.wm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ideo" Target="../media/media1.wm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600" y="762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403874"/>
            <a:ext cx="8686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425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73732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Glowing tech background 3d ,LO2.wmv">
            <a:hlinkClick r:id="" action="ppaction://media"/>
          </p:cNvPr>
          <p:cNvPicPr>
            <a:picLocks noChangeAspect="1"/>
          </p:cNvPicPr>
          <p:nvPr>
            <a:vide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 rotWithShape="1">
          <a:blip r:embed="rId16"/>
          <a:srcRect l="25555" r="7778"/>
          <a:stretch/>
        </p:blipFill>
        <p:spPr>
          <a:xfrm>
            <a:off x="7239000" y="152400"/>
            <a:ext cx="1600200" cy="1600200"/>
          </a:xfrm>
          <a:prstGeom prst="roundRect">
            <a:avLst>
              <a:gd name="adj" fmla="val 18055"/>
            </a:avLst>
          </a:prstGeom>
          <a:ln>
            <a:noFill/>
          </a:ln>
          <a:effectLst/>
          <a:scene3d>
            <a:camera prst="perspectiveRelaxed" fov="7200000">
              <a:rot lat="23995" lon="3210004" rev="21299988"/>
            </a:camera>
            <a:lightRig rig="chilly" dir="t">
              <a:rot lat="0" lon="0" rev="0"/>
            </a:lightRig>
          </a:scene3d>
          <a:sp3d extrusionH="254000" prstMaterial="powder">
            <a:bevelT w="0" h="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16082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194933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09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Fyzikální vlastnosti technických materiálů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Hustota, teplota tavení, tepelná roztažnost, tepelná vodivost, elektrická vodivost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Materiály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Ing.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</a:rPr>
                        <a:t> Patrick </a:t>
                      </a:r>
                      <a:r>
                        <a:rPr lang="cs-CZ" sz="1200" baseline="0" dirty="0" err="1" smtClean="0">
                          <a:solidFill>
                            <a:schemeClr val="tx1"/>
                          </a:solidFill>
                          <a:effectLst/>
                        </a:rPr>
                        <a:t>Gurský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Instalatér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5167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VY_32_INOVACE_09_164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842535" y="980728"/>
            <a:ext cx="545893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Fyzikální vlastnosti technických materiálů</a:t>
            </a:r>
          </a:p>
        </p:txBody>
      </p:sp>
    </p:spTree>
    <p:extLst>
      <p:ext uri="{BB962C8B-B14F-4D97-AF65-F5344CB8AC3E}">
        <p14:creationId xmlns:p14="http://schemas.microsoft.com/office/powerpoint/2010/main" val="415360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504" y="404664"/>
            <a:ext cx="6149875" cy="2667000"/>
          </a:xfrm>
        </p:spPr>
        <p:txBody>
          <a:bodyPr>
            <a:normAutofit/>
          </a:bodyPr>
          <a:lstStyle/>
          <a:p>
            <a:r>
              <a:rPr lang="cs-CZ" sz="4800" dirty="0" smtClean="0"/>
              <a:t>TECHNICKÉ MATERIÁLY</a:t>
            </a:r>
            <a:endParaRPr lang="cs-CZ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4437112"/>
            <a:ext cx="5105400" cy="2133600"/>
          </a:xfrm>
        </p:spPr>
        <p:txBody>
          <a:bodyPr/>
          <a:lstStyle/>
          <a:p>
            <a:pPr algn="ctr"/>
            <a:r>
              <a:rPr lang="cs-CZ" sz="4800" dirty="0" smtClean="0"/>
              <a:t>INSTALATÉR</a:t>
            </a:r>
          </a:p>
          <a:p>
            <a:pPr algn="ctr"/>
            <a:r>
              <a:rPr lang="cs-CZ" dirty="0" smtClean="0"/>
              <a:t>1.ROČNÍK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3551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Technické materiály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20" y="2412177"/>
            <a:ext cx="1946495" cy="58477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a) Hustota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556792"/>
            <a:ext cx="3780715" cy="646331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Fyzikální vlastnosti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52824" y="3121804"/>
            <a:ext cx="8471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Je </a:t>
            </a:r>
            <a:r>
              <a:rPr lang="cs-CZ" sz="2800" dirty="0" smtClean="0"/>
              <a:t>vyjádřena</a:t>
            </a:r>
            <a:r>
              <a:rPr lang="cs-CZ" sz="2800" dirty="0"/>
              <a:t> </a:t>
            </a:r>
            <a:r>
              <a:rPr lang="cs-CZ" sz="2800" dirty="0" smtClean="0"/>
              <a:t>poměrem hmotnosti látky k </a:t>
            </a:r>
            <a:r>
              <a:rPr lang="cs-CZ" sz="2800" dirty="0"/>
              <a:t>jejímu </a:t>
            </a:r>
            <a:r>
              <a:rPr lang="cs-CZ" sz="2800" dirty="0" smtClean="0"/>
              <a:t>objemu.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3027304" y="3861048"/>
            <a:ext cx="2598789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cs-CZ" sz="4800" b="1" dirty="0"/>
              <a:t>Q = m / V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364608" y="4869160"/>
            <a:ext cx="5924186" cy="16722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/>
              <a:t>m – hmotnost (</a:t>
            </a:r>
            <a:r>
              <a:rPr lang="cs-CZ" sz="2800" dirty="0" smtClean="0"/>
              <a:t>kg)</a:t>
            </a:r>
            <a:endParaRPr lang="cs-CZ" sz="2800" dirty="0"/>
          </a:p>
          <a:p>
            <a:pPr algn="ctr"/>
            <a:r>
              <a:rPr lang="cs-CZ" sz="2800" dirty="0"/>
              <a:t>V – objem </a:t>
            </a:r>
            <a:r>
              <a:rPr lang="cs-CZ" sz="2800" dirty="0" smtClean="0"/>
              <a:t>(m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)</a:t>
            </a:r>
          </a:p>
          <a:p>
            <a:pPr algn="ctr"/>
            <a:endParaRPr lang="cs-CZ" sz="2800" baseline="30000" dirty="0"/>
          </a:p>
          <a:p>
            <a:pPr algn="ctr"/>
            <a:r>
              <a:rPr lang="cs-CZ" sz="2800" dirty="0"/>
              <a:t>Jednotky hmotnosti:  </a:t>
            </a:r>
            <a:r>
              <a:rPr lang="cs-CZ" sz="2800" dirty="0" smtClean="0"/>
              <a:t>kg </a:t>
            </a:r>
            <a:r>
              <a:rPr lang="cs-CZ" sz="2800" dirty="0"/>
              <a:t>/</a:t>
            </a:r>
            <a:r>
              <a:rPr lang="cs-CZ" sz="2800" baseline="30000" dirty="0"/>
              <a:t> </a:t>
            </a:r>
            <a:r>
              <a:rPr lang="cs-CZ" sz="2800" dirty="0"/>
              <a:t>m</a:t>
            </a:r>
            <a:r>
              <a:rPr lang="cs-CZ" sz="2800" baseline="30000" dirty="0"/>
              <a:t>3</a:t>
            </a:r>
            <a:r>
              <a:rPr lang="cs-CZ" sz="2800" dirty="0"/>
              <a:t>; </a:t>
            </a:r>
            <a:r>
              <a:rPr lang="cs-CZ" sz="2800" dirty="0" smtClean="0"/>
              <a:t>  kg </a:t>
            </a:r>
            <a:r>
              <a:rPr lang="cs-CZ" sz="2800" dirty="0"/>
              <a:t>/ </a:t>
            </a:r>
            <a:r>
              <a:rPr lang="cs-CZ" sz="2800" dirty="0" smtClean="0"/>
              <a:t>dm</a:t>
            </a:r>
            <a:r>
              <a:rPr lang="cs-CZ" sz="2800" baseline="30000" dirty="0" smtClean="0"/>
              <a:t>3</a:t>
            </a:r>
            <a:endParaRPr lang="cs-CZ" sz="2800" baseline="30000" dirty="0"/>
          </a:p>
        </p:txBody>
      </p:sp>
    </p:spTree>
    <p:extLst>
      <p:ext uri="{BB962C8B-B14F-4D97-AF65-F5344CB8AC3E}">
        <p14:creationId xmlns:p14="http://schemas.microsoft.com/office/powerpoint/2010/main" val="436659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Technické materiály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4272302"/>
              </p:ext>
            </p:extLst>
          </p:nvPr>
        </p:nvGraphicFramePr>
        <p:xfrm>
          <a:off x="323528" y="2236048"/>
          <a:ext cx="8496944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3924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Materiál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Hustota (kg / m</a:t>
                      </a:r>
                      <a:r>
                        <a:rPr lang="cs-CZ" sz="2800" baseline="30000" dirty="0" smtClean="0"/>
                        <a:t>3</a:t>
                      </a:r>
                      <a:r>
                        <a:rPr lang="cs-CZ" sz="2800" baseline="0" dirty="0" smtClean="0"/>
                        <a:t>)</a:t>
                      </a:r>
                      <a:endParaRPr lang="cs-CZ" sz="2800" baseline="300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Ocel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7850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Litina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7200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Měď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8960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Hliník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2700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Plasty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900 – 2200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Voda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1000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Polystyren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40 – 80 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323528" y="1548081"/>
            <a:ext cx="67870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Příklady hustoty technických materiálů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94461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Technické materiály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4289061"/>
              </p:ext>
            </p:extLst>
          </p:nvPr>
        </p:nvGraphicFramePr>
        <p:xfrm>
          <a:off x="1547664" y="3284984"/>
          <a:ext cx="609600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Materiál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Teplota tavení </a:t>
                      </a:r>
                      <a:r>
                        <a:rPr lang="cs-CZ" sz="2800" baseline="30000" dirty="0" err="1" smtClean="0"/>
                        <a:t>o</a:t>
                      </a:r>
                      <a:r>
                        <a:rPr lang="cs-CZ" sz="2800" baseline="0" dirty="0" err="1" smtClean="0"/>
                        <a:t>C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Ocel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1540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Litina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1200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Měď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1083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Cín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232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Plasty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190 – 270 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23528" y="1552436"/>
            <a:ext cx="3028137" cy="58477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b) Teplota tavení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2348880"/>
            <a:ext cx="8421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Je teplota, při které dochází ke změně skupenství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33179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Technické materiály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347945" y="5157192"/>
            <a:ext cx="6496458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Rozeznáváme teplotní </a:t>
            </a:r>
            <a:r>
              <a:rPr lang="cs-CZ" sz="3600" dirty="0"/>
              <a:t>roztažnost</a:t>
            </a:r>
            <a:endParaRPr lang="cs-CZ" sz="3600" dirty="0" smtClean="0"/>
          </a:p>
          <a:p>
            <a:pPr algn="ctr"/>
            <a:r>
              <a:rPr lang="cs-CZ" sz="3600" b="1" dirty="0" smtClean="0"/>
              <a:t>délkovou a objemovou.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552436"/>
            <a:ext cx="3818225" cy="58477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c) Teplotní roztažnost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2792" y="2257993"/>
            <a:ext cx="76252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Je změna velikosti </a:t>
            </a:r>
            <a:r>
              <a:rPr lang="cs-CZ" sz="3600" dirty="0" smtClean="0"/>
              <a:t>materiálu v </a:t>
            </a:r>
            <a:r>
              <a:rPr lang="cs-CZ" sz="3600" dirty="0"/>
              <a:t>závislosti </a:t>
            </a:r>
            <a:endParaRPr lang="cs-CZ" sz="3600" dirty="0" smtClean="0"/>
          </a:p>
          <a:p>
            <a:r>
              <a:rPr lang="cs-CZ" sz="3600" dirty="0" smtClean="0"/>
              <a:t>na </a:t>
            </a:r>
            <a:r>
              <a:rPr lang="cs-CZ" sz="3600" dirty="0"/>
              <a:t>změně teploty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3564305"/>
            <a:ext cx="71638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Při ohřátí </a:t>
            </a:r>
            <a:r>
              <a:rPr lang="cs-CZ" sz="3200" dirty="0"/>
              <a:t>– velikost materiálu </a:t>
            </a:r>
            <a:r>
              <a:rPr lang="cs-CZ" sz="3200" b="1" dirty="0"/>
              <a:t>se </a:t>
            </a:r>
            <a:r>
              <a:rPr lang="cs-CZ" sz="3200" b="1" dirty="0" smtClean="0"/>
              <a:t>zvětšuje.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2792" y="4280029"/>
            <a:ext cx="79689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Při ochlazení </a:t>
            </a:r>
            <a:r>
              <a:rPr lang="cs-CZ" sz="3200" dirty="0"/>
              <a:t>– velikost materiálu </a:t>
            </a:r>
            <a:r>
              <a:rPr lang="cs-CZ" sz="3200" b="1" dirty="0"/>
              <a:t>se zmenšuje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94461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Technické materiály</a:t>
            </a:r>
          </a:p>
        </p:txBody>
      </p:sp>
      <p:sp>
        <p:nvSpPr>
          <p:cNvPr id="4" name="Obdélník 3"/>
          <p:cNvSpPr/>
          <p:nvPr/>
        </p:nvSpPr>
        <p:spPr>
          <a:xfrm>
            <a:off x="270454" y="1556792"/>
            <a:ext cx="4849341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3200" b="1" dirty="0"/>
              <a:t>Délková teplotní roztažnost</a:t>
            </a:r>
          </a:p>
        </p:txBody>
      </p:sp>
      <p:sp>
        <p:nvSpPr>
          <p:cNvPr id="6" name="Obdélník 5"/>
          <p:cNvSpPr/>
          <p:nvPr/>
        </p:nvSpPr>
        <p:spPr>
          <a:xfrm>
            <a:off x="300608" y="2132856"/>
            <a:ext cx="77995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je prodloužení délky materiálu při jeho ohřátí.</a:t>
            </a:r>
          </a:p>
        </p:txBody>
      </p:sp>
      <p:sp>
        <p:nvSpPr>
          <p:cNvPr id="7" name="Obdélník 6"/>
          <p:cNvSpPr/>
          <p:nvPr/>
        </p:nvSpPr>
        <p:spPr>
          <a:xfrm>
            <a:off x="1043608" y="2780928"/>
            <a:ext cx="6696744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cs-CZ" sz="2800" dirty="0"/>
              <a:t>Velký význam </a:t>
            </a:r>
          </a:p>
          <a:p>
            <a:pPr algn="ctr"/>
            <a:r>
              <a:rPr lang="cs-CZ" sz="2800" dirty="0"/>
              <a:t>při navrhování a montáži potrubí, </a:t>
            </a:r>
          </a:p>
          <a:p>
            <a:pPr algn="ctr"/>
            <a:r>
              <a:rPr lang="cs-CZ" sz="2800" dirty="0"/>
              <a:t>ve kterém proudí teplá voda.</a:t>
            </a:r>
          </a:p>
        </p:txBody>
      </p:sp>
      <p:pic>
        <p:nvPicPr>
          <p:cNvPr id="8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632" y="4221088"/>
            <a:ext cx="3088366" cy="1930229"/>
          </a:xfrm>
        </p:spPr>
      </p:pic>
      <p:sp>
        <p:nvSpPr>
          <p:cNvPr id="9" name="TextovéPole 8"/>
          <p:cNvSpPr txBox="1"/>
          <p:nvPr/>
        </p:nvSpPr>
        <p:spPr>
          <a:xfrm>
            <a:off x="-69953" y="6218148"/>
            <a:ext cx="92983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/>
              <a:t>Pro vyrovnání délky potrubí se musí instalovat kompenzátory.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1806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Technické materiály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51660" y="3933056"/>
            <a:ext cx="7961346" cy="1200329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sz="3600" b="1" dirty="0" smtClean="0"/>
              <a:t>Láhve s plynem nesmí být umístěny tam,</a:t>
            </a:r>
          </a:p>
          <a:p>
            <a:pPr algn="ctr"/>
            <a:r>
              <a:rPr lang="cs-CZ" sz="3600" b="1" dirty="0"/>
              <a:t>k</a:t>
            </a:r>
            <a:r>
              <a:rPr lang="cs-CZ" sz="3600" b="1" dirty="0" smtClean="0"/>
              <a:t>de by mohlo dojít k jeho ohřátí!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1760" y="5508521"/>
            <a:ext cx="8734699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sz="3200" b="1" dirty="0" smtClean="0"/>
              <a:t>Na slunci, v blízkosti kotlů nebo jiných zdrojů tepla</a:t>
            </a:r>
          </a:p>
        </p:txBody>
      </p:sp>
      <p:sp>
        <p:nvSpPr>
          <p:cNvPr id="4" name="Obdélník 3"/>
          <p:cNvSpPr/>
          <p:nvPr/>
        </p:nvSpPr>
        <p:spPr>
          <a:xfrm>
            <a:off x="251520" y="1556792"/>
            <a:ext cx="5239255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3200" b="1" dirty="0"/>
              <a:t>Objemová teplotní roztažnost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1520" y="2348880"/>
            <a:ext cx="72863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Je vyjádřena </a:t>
            </a:r>
            <a:r>
              <a:rPr lang="cs-CZ" sz="2800" dirty="0"/>
              <a:t>zvětšování objemu látky při zahřátí. </a:t>
            </a:r>
          </a:p>
        </p:txBody>
      </p:sp>
      <p:sp>
        <p:nvSpPr>
          <p:cNvPr id="8" name="Obdélník 7"/>
          <p:cNvSpPr/>
          <p:nvPr/>
        </p:nvSpPr>
        <p:spPr>
          <a:xfrm>
            <a:off x="284925" y="2924944"/>
            <a:ext cx="4347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Velký význam v plynárenství.</a:t>
            </a:r>
          </a:p>
        </p:txBody>
      </p:sp>
    </p:spTree>
    <p:extLst>
      <p:ext uri="{BB962C8B-B14F-4D97-AF65-F5344CB8AC3E}">
        <p14:creationId xmlns:p14="http://schemas.microsoft.com/office/powerpoint/2010/main" val="306392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4" grpId="0" animBg="1"/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Technické materiály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3005891"/>
              </p:ext>
            </p:extLst>
          </p:nvPr>
        </p:nvGraphicFramePr>
        <p:xfrm>
          <a:off x="395536" y="3596600"/>
          <a:ext cx="8424936" cy="271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446449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Tepelně vodivý materiál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Tepelně izolační</a:t>
                      </a:r>
                      <a:r>
                        <a:rPr lang="cs-CZ" sz="3200" baseline="0" dirty="0" smtClean="0"/>
                        <a:t> materiál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Měď, hliník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Polystyren, polyuretan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Trubky, otopná tělesa, kotle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Izolace stěn domů, kotlů, trubek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205680" y="1556792"/>
            <a:ext cx="3487301" cy="58477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cs-CZ" sz="3200" b="1" dirty="0" smtClean="0"/>
              <a:t>d) Tepelná </a:t>
            </a:r>
            <a:r>
              <a:rPr lang="cs-CZ" sz="3200" b="1" dirty="0"/>
              <a:t>vodivost</a:t>
            </a:r>
          </a:p>
        </p:txBody>
      </p:sp>
      <p:sp>
        <p:nvSpPr>
          <p:cNvPr id="6" name="Obdélník 5"/>
          <p:cNvSpPr/>
          <p:nvPr/>
        </p:nvSpPr>
        <p:spPr>
          <a:xfrm>
            <a:off x="205680" y="2204864"/>
            <a:ext cx="76899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je schopnost látek přenášet tepelnou energii.</a:t>
            </a:r>
          </a:p>
        </p:txBody>
      </p:sp>
      <p:sp>
        <p:nvSpPr>
          <p:cNvPr id="8" name="Obdélník 7"/>
          <p:cNvSpPr/>
          <p:nvPr/>
        </p:nvSpPr>
        <p:spPr>
          <a:xfrm>
            <a:off x="205680" y="2843873"/>
            <a:ext cx="63375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Důležitá vlastnost v oblasti vytápění. </a:t>
            </a:r>
          </a:p>
        </p:txBody>
      </p:sp>
    </p:spTree>
    <p:extLst>
      <p:ext uri="{BB962C8B-B14F-4D97-AF65-F5344CB8AC3E}">
        <p14:creationId xmlns:p14="http://schemas.microsoft.com/office/powerpoint/2010/main" val="306392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Technické materiály</a:t>
            </a:r>
          </a:p>
        </p:txBody>
      </p:sp>
      <p:sp>
        <p:nvSpPr>
          <p:cNvPr id="4" name="Obdélník 3"/>
          <p:cNvSpPr/>
          <p:nvPr/>
        </p:nvSpPr>
        <p:spPr>
          <a:xfrm>
            <a:off x="205680" y="1556792"/>
            <a:ext cx="3809120" cy="58477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cs-CZ" sz="3200" b="1" dirty="0" smtClean="0"/>
              <a:t>e) Elektrická </a:t>
            </a:r>
            <a:r>
              <a:rPr lang="cs-CZ" sz="3200" b="1" dirty="0"/>
              <a:t>vodivost</a:t>
            </a:r>
          </a:p>
        </p:txBody>
      </p:sp>
      <p:sp>
        <p:nvSpPr>
          <p:cNvPr id="5" name="Obdélník 4"/>
          <p:cNvSpPr/>
          <p:nvPr/>
        </p:nvSpPr>
        <p:spPr>
          <a:xfrm>
            <a:off x="205680" y="2236222"/>
            <a:ext cx="7655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je schopnost </a:t>
            </a:r>
            <a:r>
              <a:rPr lang="cs-CZ" sz="3200" dirty="0" smtClean="0"/>
              <a:t>materiálu vést </a:t>
            </a:r>
            <a:r>
              <a:rPr lang="cs-CZ" sz="3200" dirty="0"/>
              <a:t>elektrický proud.</a:t>
            </a:r>
          </a:p>
        </p:txBody>
      </p:sp>
      <p:sp>
        <p:nvSpPr>
          <p:cNvPr id="8" name="Obdélník 7"/>
          <p:cNvSpPr/>
          <p:nvPr/>
        </p:nvSpPr>
        <p:spPr>
          <a:xfrm>
            <a:off x="207378" y="3121804"/>
            <a:ext cx="88291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Materiály, které vedou elektrický </a:t>
            </a:r>
            <a:r>
              <a:rPr lang="cs-CZ" sz="3200" dirty="0" smtClean="0"/>
              <a:t>proud jsou </a:t>
            </a:r>
            <a:r>
              <a:rPr lang="cs-CZ" sz="3200" b="1" dirty="0" smtClean="0"/>
              <a:t>vodiče</a:t>
            </a:r>
            <a:r>
              <a:rPr lang="cs-CZ" sz="3200" b="1" dirty="0"/>
              <a:t>.</a:t>
            </a:r>
          </a:p>
        </p:txBody>
      </p:sp>
      <p:sp>
        <p:nvSpPr>
          <p:cNvPr id="9" name="Obdélník 8"/>
          <p:cNvSpPr/>
          <p:nvPr/>
        </p:nvSpPr>
        <p:spPr>
          <a:xfrm>
            <a:off x="251520" y="3769876"/>
            <a:ext cx="7802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dirty="0"/>
              <a:t>Patří sem </a:t>
            </a:r>
            <a:r>
              <a:rPr lang="cs-CZ" sz="2800" b="1" dirty="0"/>
              <a:t>většina kovů </a:t>
            </a:r>
            <a:r>
              <a:rPr lang="cs-CZ" sz="2800" dirty="0"/>
              <a:t>– </a:t>
            </a:r>
            <a:r>
              <a:rPr lang="cs-CZ" sz="2800" dirty="0" smtClean="0"/>
              <a:t>zlato, měď</a:t>
            </a:r>
            <a:r>
              <a:rPr lang="cs-CZ" sz="2800" dirty="0"/>
              <a:t>, hliník, stříbro….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05680" y="4687623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Materiály, které nevedou elektrický </a:t>
            </a:r>
            <a:r>
              <a:rPr lang="cs-CZ" sz="3200" dirty="0" smtClean="0"/>
              <a:t>proud - </a:t>
            </a:r>
            <a:r>
              <a:rPr lang="cs-CZ" sz="3200" b="1" dirty="0" smtClean="0"/>
              <a:t>izolanty</a:t>
            </a:r>
            <a:r>
              <a:rPr lang="cs-CZ" sz="3200" b="1" dirty="0"/>
              <a:t>.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05679" y="5282044"/>
            <a:ext cx="6214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dirty="0"/>
              <a:t>Patří </a:t>
            </a:r>
            <a:r>
              <a:rPr lang="cs-CZ" sz="2800" dirty="0" smtClean="0"/>
              <a:t>sem </a:t>
            </a:r>
            <a:r>
              <a:rPr lang="cs-CZ" sz="2800" dirty="0"/>
              <a:t>plasty, sklo, keramika, dřevo ….</a:t>
            </a:r>
          </a:p>
        </p:txBody>
      </p:sp>
    </p:spTree>
    <p:extLst>
      <p:ext uri="{BB962C8B-B14F-4D97-AF65-F5344CB8AC3E}">
        <p14:creationId xmlns:p14="http://schemas.microsoft.com/office/powerpoint/2010/main" val="1106011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/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/>
              <a:t>Technické materiály</a:t>
            </a:r>
          </a:p>
        </p:txBody>
      </p:sp>
      <p:sp>
        <p:nvSpPr>
          <p:cNvPr id="6" name="Obdélník 5"/>
          <p:cNvSpPr/>
          <p:nvPr/>
        </p:nvSpPr>
        <p:spPr>
          <a:xfrm>
            <a:off x="323528" y="2492896"/>
            <a:ext cx="7042312" cy="40318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Kontrolní otázky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Co je hustota materiálů?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Proč jsou ocelové trubky těžší než měděné?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Které materiály mají malou hustotu?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Co je teplota </a:t>
            </a:r>
            <a:r>
              <a:rPr lang="cs-CZ" sz="2800" dirty="0"/>
              <a:t>t</a:t>
            </a:r>
            <a:r>
              <a:rPr lang="cs-CZ" sz="2800" dirty="0" smtClean="0"/>
              <a:t>avení?</a:t>
            </a: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Č</a:t>
            </a:r>
            <a:r>
              <a:rPr lang="cs-CZ" sz="2800" dirty="0" smtClean="0"/>
              <a:t>ím dochází k roztahování materiálů?</a:t>
            </a: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Co je objemová roztažnost látek?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Které materiály vedou dobře teplo?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Co jsou izolanty?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1702549"/>
            <a:ext cx="2659382" cy="646331"/>
          </a:xfrm>
          <a:prstGeom prst="rect">
            <a:avLst/>
          </a:prstGeom>
          <a:solidFill>
            <a:srgbClr val="FFC000"/>
          </a:solidFill>
        </p:spPr>
        <p:txBody>
          <a:bodyPr wrap="none" rtlCol="0" anchor="ctr">
            <a:spAutoFit/>
          </a:bodyPr>
          <a:lstStyle/>
          <a:p>
            <a:pPr algn="ctr"/>
            <a:r>
              <a:rPr lang="cs-CZ" sz="3600" b="1" dirty="0" smtClean="0"/>
              <a:t>Souhrn učiva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51029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052736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2420888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Ing. Jaroslav Dufka</a:t>
            </a:r>
          </a:p>
          <a:p>
            <a:r>
              <a:rPr lang="cs-CZ" sz="2400" dirty="0" smtClean="0"/>
              <a:t>MATERIÁLY PRO UČEBNÍ OBOR INSTALATÉR</a:t>
            </a:r>
          </a:p>
          <a:p>
            <a:r>
              <a:rPr lang="cs-CZ" sz="2400" dirty="0" smtClean="0"/>
              <a:t>Nakladatelství SOBOTÁLES, U Slavie 4, 100 00 Praha 10</a:t>
            </a:r>
          </a:p>
          <a:p>
            <a:r>
              <a:rPr lang="cs-CZ" sz="2400" dirty="0" smtClean="0"/>
              <a:t>Rok vydání: 2003</a:t>
            </a:r>
          </a:p>
          <a:p>
            <a:r>
              <a:rPr lang="cs-CZ" sz="2400" dirty="0" smtClean="0"/>
              <a:t>ISBN 80-85920-80-8 </a:t>
            </a:r>
          </a:p>
        </p:txBody>
      </p:sp>
    </p:spTree>
    <p:extLst>
      <p:ext uri="{BB962C8B-B14F-4D97-AF65-F5344CB8AC3E}">
        <p14:creationId xmlns:p14="http://schemas.microsoft.com/office/powerpoint/2010/main" val="2240717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Pro_GlowingTechVide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FAEC0E0-4ABC-4077-8922-293239654AB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PresentationPro_GlowingTechVideo</Template>
  <TotalTime>272</TotalTime>
  <Words>528</Words>
  <Application>Microsoft Office PowerPoint</Application>
  <PresentationFormat>Předvádění na obrazovce (4:3)</PresentationFormat>
  <Paragraphs>151</Paragraphs>
  <Slides>12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PresentationPro_GlowingTechVideo</vt:lpstr>
      <vt:lpstr>STŘEDNÍ ŠKOLA STAVEBNÍ A TECHNICKÁ Ústí nad Labem, Čelakovského 5, příspěvková organizace Páteřní škola Ústeckého kraje</vt:lpstr>
      <vt:lpstr>TECHNICKÉ MATERIÁLY</vt:lpstr>
      <vt:lpstr>Technické materiály</vt:lpstr>
      <vt:lpstr>Technické materiály</vt:lpstr>
      <vt:lpstr>Technické materiály</vt:lpstr>
      <vt:lpstr>Technické materiály</vt:lpstr>
      <vt:lpstr>Technické materiály</vt:lpstr>
      <vt:lpstr>Technické materiály</vt:lpstr>
      <vt:lpstr>Technické materiály</vt:lpstr>
      <vt:lpstr>Technické materiály</vt:lpstr>
      <vt:lpstr>Technické materiály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TECHNICKÉ MATERIÁLY</dc:title>
  <dc:creator>Patrick Gurský, Ing.</dc:creator>
  <cp:lastModifiedBy>Karel Filas, Ing.</cp:lastModifiedBy>
  <cp:revision>28</cp:revision>
  <dcterms:created xsi:type="dcterms:W3CDTF">2013-10-22T09:36:31Z</dcterms:created>
  <dcterms:modified xsi:type="dcterms:W3CDTF">2013-12-16T22:05:20Z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TC018813529991</vt:lpwstr>
  </property>
</Properties>
</file>