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mv" ContentType="video/x-ms-wmv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3"/>
  </p:notesMasterIdLst>
  <p:sldIdLst>
    <p:sldId id="264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30" d="100"/>
          <a:sy n="130" d="100"/>
        </p:scale>
        <p:origin x="-978" y="18"/>
      </p:cViewPr>
      <p:guideLst>
        <p:guide orient="horz" pos="2160"/>
        <p:guide pos="2880"/>
        <p:guide pos="144"/>
        <p:guide pos="56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AF15B8-1DEE-460F-88A2-2D44DE6B66FB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3066B-9C4E-4594-823F-7F7862A02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296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492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325" y="762000"/>
            <a:ext cx="5111675" cy="2667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810000"/>
            <a:ext cx="5105400" cy="2133600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82847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14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929187"/>
            <a:ext cx="5105400" cy="1362075"/>
          </a:xfrm>
        </p:spPr>
        <p:txBody>
          <a:bodyPr anchor="t"/>
          <a:lstStyle>
            <a:lvl1pPr algn="l">
              <a:defRPr sz="4000" b="1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3733800"/>
            <a:ext cx="5105400" cy="11953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 userDrawn="1"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0310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333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733550"/>
            <a:ext cx="42687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2373312"/>
            <a:ext cx="42687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33550"/>
            <a:ext cx="42703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73312"/>
            <a:ext cx="42703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0929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7955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0141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86958"/>
            <a:ext cx="32369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3968750" cy="490907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8600" y="1371600"/>
            <a:ext cx="3236913" cy="491360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526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4800600"/>
            <a:ext cx="5486400" cy="566738"/>
          </a:xfrm>
        </p:spPr>
        <p:txBody>
          <a:bodyPr anchor="b"/>
          <a:lstStyle>
            <a:lvl1pPr algn="l">
              <a:defRPr sz="2000" b="1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43000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138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403874"/>
            <a:ext cx="7239000" cy="4876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3297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19800" y="1371600"/>
            <a:ext cx="1828800" cy="4953000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371600"/>
            <a:ext cx="5791200" cy="4953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9735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microsoft.com/office/2007/relationships/media" Target="../media/media1.wm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video" Target="../media/media1.wm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600" y="762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403874"/>
            <a:ext cx="8686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425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73732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Glowing tech background 3d ,LO2.wmv">
            <a:hlinkClick r:id="" action="ppaction://media"/>
          </p:cNvPr>
          <p:cNvPicPr>
            <a:picLocks noChangeAspect="1"/>
          </p:cNvPicPr>
          <p:nvPr>
            <a:vide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 rotWithShape="1">
          <a:blip r:embed="rId16"/>
          <a:srcRect l="25555" r="7778"/>
          <a:stretch/>
        </p:blipFill>
        <p:spPr>
          <a:xfrm>
            <a:off x="7239000" y="152400"/>
            <a:ext cx="1600200" cy="1600200"/>
          </a:xfrm>
          <a:prstGeom prst="roundRect">
            <a:avLst>
              <a:gd name="adj" fmla="val 18055"/>
            </a:avLst>
          </a:prstGeom>
          <a:ln>
            <a:noFill/>
          </a:ln>
          <a:effectLst/>
          <a:scene3d>
            <a:camera prst="perspectiveRelaxed" fov="7200000">
              <a:rot lat="23995" lon="3210004" rev="21299988"/>
            </a:camera>
            <a:lightRig rig="chilly" dir="t">
              <a:rot lat="0" lon="0" rev="0"/>
            </a:lightRig>
          </a:scene3d>
          <a:sp3d extrusionH="254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116082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b="1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4460988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09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Mechanické vlastnosti technických materiálů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Pevnost,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pružnost, tvrdost, houževnatost, mechanické vlastnosti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Materiály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Ing.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Patrick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Gurský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Instalatér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5167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VY_32_INOVACE_09_165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622731" y="980728"/>
            <a:ext cx="5898539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Mechanické vlastnosti technických materiálů</a:t>
            </a:r>
          </a:p>
        </p:txBody>
      </p:sp>
    </p:spTree>
    <p:extLst>
      <p:ext uri="{BB962C8B-B14F-4D97-AF65-F5344CB8AC3E}">
        <p14:creationId xmlns:p14="http://schemas.microsoft.com/office/powerpoint/2010/main" val="3570424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404664"/>
            <a:ext cx="6149875" cy="2667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TECHNICKÉ MATERIÁLY</a:t>
            </a:r>
            <a:endParaRPr lang="cs-CZ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4437112"/>
            <a:ext cx="5105400" cy="2133600"/>
          </a:xfrm>
        </p:spPr>
        <p:txBody>
          <a:bodyPr/>
          <a:lstStyle/>
          <a:p>
            <a:pPr algn="ctr"/>
            <a:r>
              <a:rPr lang="cs-CZ" sz="4800" dirty="0" smtClean="0"/>
              <a:t>INSTALATÉR</a:t>
            </a:r>
          </a:p>
          <a:p>
            <a:pPr algn="ctr"/>
            <a:r>
              <a:rPr lang="cs-CZ" dirty="0" smtClean="0"/>
              <a:t>1.ROČNÍK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55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20184" y="4509120"/>
            <a:ext cx="27764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</a:t>
            </a:r>
            <a:endParaRPr lang="cs-CZ" sz="3200" dirty="0"/>
          </a:p>
          <a:p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48470" y="1628800"/>
            <a:ext cx="4441665" cy="646331"/>
          </a:xfrm>
          <a:prstGeom prst="rect">
            <a:avLst/>
          </a:prstGeom>
          <a:solidFill>
            <a:schemeClr val="accent2"/>
          </a:solidFill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chemeClr val="bg1"/>
                </a:solidFill>
              </a:rPr>
              <a:t>Mechanické vlastnosti</a:t>
            </a:r>
          </a:p>
        </p:txBody>
      </p:sp>
      <p:sp>
        <p:nvSpPr>
          <p:cNvPr id="6" name="Obdélník 5"/>
          <p:cNvSpPr/>
          <p:nvPr/>
        </p:nvSpPr>
        <p:spPr>
          <a:xfrm>
            <a:off x="248470" y="2420888"/>
            <a:ext cx="853990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Tyto vlastnosti určují kvalitu materiálů z hlediska mechanického namáhání.</a:t>
            </a:r>
          </a:p>
        </p:txBody>
      </p:sp>
      <p:sp>
        <p:nvSpPr>
          <p:cNvPr id="7" name="Obdélník 6"/>
          <p:cNvSpPr/>
          <p:nvPr/>
        </p:nvSpPr>
        <p:spPr>
          <a:xfrm>
            <a:off x="333705" y="3543706"/>
            <a:ext cx="70489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Základní druhy mechanických vlastností:</a:t>
            </a:r>
          </a:p>
        </p:txBody>
      </p:sp>
      <p:sp>
        <p:nvSpPr>
          <p:cNvPr id="8" name="Obdélník 7"/>
          <p:cNvSpPr/>
          <p:nvPr/>
        </p:nvSpPr>
        <p:spPr>
          <a:xfrm>
            <a:off x="354916" y="4216732"/>
            <a:ext cx="191712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a) Pevnost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311732" y="4816896"/>
            <a:ext cx="207800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b) Pružnost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333705" y="5401671"/>
            <a:ext cx="180703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c) Tvrdost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311732" y="6006488"/>
            <a:ext cx="29021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d) Houževnatost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69181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55194" y="5080810"/>
            <a:ext cx="2636684" cy="5847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3200" dirty="0"/>
              <a:t>Pevnost </a:t>
            </a:r>
            <a:r>
              <a:rPr lang="cs-CZ" sz="3200" dirty="0" smtClean="0"/>
              <a:t>v tahu</a:t>
            </a:r>
            <a:endParaRPr lang="cs-CZ" sz="32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1" y="4077038"/>
            <a:ext cx="1931023" cy="2592321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51520" y="1556792"/>
            <a:ext cx="1960408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b="1" dirty="0" smtClean="0"/>
              <a:t>a) Pevnost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276872"/>
            <a:ext cx="741036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je napětí, které je zapotřebí k rozdělení materiálu </a:t>
            </a:r>
            <a:endParaRPr lang="cs-CZ" sz="2800" dirty="0" smtClean="0"/>
          </a:p>
          <a:p>
            <a:r>
              <a:rPr lang="cs-CZ" sz="2800" dirty="0" smtClean="0"/>
              <a:t>na </a:t>
            </a:r>
            <a:r>
              <a:rPr lang="cs-CZ" sz="2800" dirty="0"/>
              <a:t>dvě nebo více částí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6992" y="3357221"/>
            <a:ext cx="63226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Rozdělení podle způsobu namáhání</a:t>
            </a:r>
            <a:r>
              <a:rPr lang="cs-CZ" sz="3200" b="1" dirty="0" smtClean="0"/>
              <a:t>: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762684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4" grpId="0" animBg="1"/>
      <p:bldP spid="5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88640" y="2267970"/>
            <a:ext cx="3551312" cy="656974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Pevnost v tlaku</a:t>
            </a:r>
            <a:endParaRPr lang="cs-CZ" dirty="0"/>
          </a:p>
        </p:txBody>
      </p:sp>
      <p:sp>
        <p:nvSpPr>
          <p:cNvPr id="6" name="Zástupný symbol pro obsah 4"/>
          <p:cNvSpPr txBox="1">
            <a:spLocks/>
          </p:cNvSpPr>
          <p:nvPr/>
        </p:nvSpPr>
        <p:spPr>
          <a:xfrm>
            <a:off x="3275856" y="3852146"/>
            <a:ext cx="3744416" cy="65697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Pevnost v krutu</a:t>
            </a:r>
            <a:endParaRPr lang="cs-CZ" dirty="0"/>
          </a:p>
        </p:txBody>
      </p:sp>
      <p:sp>
        <p:nvSpPr>
          <p:cNvPr id="7" name="Zástupný symbol pro obsah 4"/>
          <p:cNvSpPr txBox="1">
            <a:spLocks/>
          </p:cNvSpPr>
          <p:nvPr/>
        </p:nvSpPr>
        <p:spPr>
          <a:xfrm>
            <a:off x="611560" y="5301208"/>
            <a:ext cx="3574232" cy="65697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Pevnost v ohybu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4360" y="1506362"/>
            <a:ext cx="1025752" cy="225797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3050959"/>
            <a:ext cx="1440160" cy="225024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4360" y="4556912"/>
            <a:ext cx="1169768" cy="218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684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2307" y="1571387"/>
            <a:ext cx="2357953" cy="646331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600" b="1" dirty="0" smtClean="0"/>
              <a:t>b) Pružnost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2276872"/>
            <a:ext cx="909640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je schopnost deformace materiálu při jeho namáhání </a:t>
            </a:r>
            <a:endParaRPr lang="cs-CZ" sz="3200" dirty="0" smtClean="0"/>
          </a:p>
          <a:p>
            <a:r>
              <a:rPr lang="cs-CZ" sz="3200" dirty="0" smtClean="0"/>
              <a:t>a </a:t>
            </a:r>
            <a:r>
              <a:rPr lang="cs-CZ" sz="3200" dirty="0"/>
              <a:t>po odstranění síly návrat do původního stavu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2412547" y="3523074"/>
            <a:ext cx="297049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Pružný </a:t>
            </a:r>
            <a:r>
              <a:rPr lang="cs-CZ" sz="3200" b="1" dirty="0" smtClean="0"/>
              <a:t>materiál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1760" y="5652537"/>
            <a:ext cx="44031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Litina</a:t>
            </a:r>
            <a:r>
              <a:rPr lang="cs-CZ" sz="3200" dirty="0"/>
              <a:t>, kalená ocel, sklo</a:t>
            </a:r>
            <a:r>
              <a:rPr lang="cs-CZ" sz="3200" dirty="0" smtClean="0"/>
              <a:t>….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2412547" y="4107849"/>
            <a:ext cx="44210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Pryž, dřevo, pružinová ocel….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412547" y="5067762"/>
            <a:ext cx="34497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Nepružný </a:t>
            </a:r>
            <a:r>
              <a:rPr lang="cs-CZ" sz="3200" b="1" dirty="0" smtClean="0"/>
              <a:t>materiál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762684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5" name="Obdélník 4"/>
          <p:cNvSpPr/>
          <p:nvPr/>
        </p:nvSpPr>
        <p:spPr>
          <a:xfrm>
            <a:off x="472382" y="1700808"/>
            <a:ext cx="2054152" cy="646331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600" b="1" dirty="0" smtClean="0"/>
              <a:t>c) Tvrdost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2382" y="2484170"/>
            <a:ext cx="604383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je schopnost materiálu klást odpor </a:t>
            </a:r>
            <a:endParaRPr lang="cs-CZ" sz="3200" dirty="0" smtClean="0"/>
          </a:p>
          <a:p>
            <a:r>
              <a:rPr lang="cs-CZ" sz="3200" dirty="0" smtClean="0"/>
              <a:t>proti </a:t>
            </a:r>
            <a:r>
              <a:rPr lang="cs-CZ" sz="3200" dirty="0"/>
              <a:t>vnikání cizího tělesa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3501008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711" y="4115487"/>
            <a:ext cx="28494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Tvrdé </a:t>
            </a:r>
            <a:r>
              <a:rPr lang="cs-CZ" sz="3200" b="1" dirty="0" smtClean="0"/>
              <a:t>materiály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2711" y="4728046"/>
            <a:ext cx="563346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Většina kovů kromě olova a </a:t>
            </a:r>
            <a:r>
              <a:rPr lang="cs-CZ" sz="3200" dirty="0" smtClean="0"/>
              <a:t>cínu.</a:t>
            </a:r>
            <a:endParaRPr lang="cs-CZ" sz="3200" dirty="0"/>
          </a:p>
          <a:p>
            <a:r>
              <a:rPr lang="cs-CZ" sz="3200" dirty="0" smtClean="0"/>
              <a:t>Kamenina, litina, sklo apod.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62684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1556792"/>
            <a:ext cx="3308150" cy="646331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600" b="1" dirty="0" smtClean="0"/>
              <a:t>d) Houževnatost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0759" y="2385754"/>
            <a:ext cx="862479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Jedná </a:t>
            </a:r>
            <a:r>
              <a:rPr lang="cs-CZ" sz="3200" dirty="0"/>
              <a:t>se o množství práce, které je třeba vynaložit </a:t>
            </a:r>
            <a:endParaRPr lang="cs-CZ" sz="3200" dirty="0" smtClean="0"/>
          </a:p>
          <a:p>
            <a:r>
              <a:rPr lang="cs-CZ" sz="3200" dirty="0" smtClean="0"/>
              <a:t>k </a:t>
            </a:r>
            <a:r>
              <a:rPr lang="cs-CZ" sz="3200" dirty="0"/>
              <a:t>opracování nebo rozdělení materiálu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3563888" y="1587569"/>
            <a:ext cx="34229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- je </a:t>
            </a:r>
            <a:r>
              <a:rPr lang="cs-CZ" sz="3200" dirty="0"/>
              <a:t>opak křehkosti.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300373" y="3933056"/>
            <a:ext cx="402873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Houževnaté </a:t>
            </a:r>
            <a:r>
              <a:rPr lang="cs-CZ" sz="3200" b="1" dirty="0" smtClean="0"/>
              <a:t>materiály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300373" y="4563706"/>
            <a:ext cx="10230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Oceli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57358" y="5148481"/>
            <a:ext cx="43866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Většina neželezných kovů</a:t>
            </a:r>
          </a:p>
        </p:txBody>
      </p:sp>
    </p:spTree>
    <p:extLst>
      <p:ext uri="{BB962C8B-B14F-4D97-AF65-F5344CB8AC3E}">
        <p14:creationId xmlns:p14="http://schemas.microsoft.com/office/powerpoint/2010/main" val="2762684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Technické materiály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2924944"/>
            <a:ext cx="8514126" cy="273921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Kontrolní 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je pevnost materiálů?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je pružnost materiálů?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je tvrdost materiálů?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je houževnatost materiálů?</a:t>
            </a:r>
            <a:endParaRPr lang="cs-CZ" sz="2800" dirty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Uveďte materiály pevné, pružné, tvrdé a houževnaté!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1730200"/>
            <a:ext cx="2659382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 anchor="ctr">
            <a:spAutoFit/>
          </a:bodyPr>
          <a:lstStyle/>
          <a:p>
            <a:pPr algn="ctr"/>
            <a:r>
              <a:rPr lang="cs-CZ" sz="3600" b="1" dirty="0" smtClean="0"/>
              <a:t>Souhrn učiva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890766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052736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420888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Ing. Jaroslav Dufka</a:t>
            </a:r>
          </a:p>
          <a:p>
            <a:r>
              <a:rPr lang="cs-CZ" sz="2400" dirty="0" smtClean="0"/>
              <a:t>MATERIÁLY PRO UČEBNÍ OBOR INSTALATÉR</a:t>
            </a:r>
          </a:p>
          <a:p>
            <a:r>
              <a:rPr lang="cs-CZ" sz="2400" dirty="0" smtClean="0"/>
              <a:t>Nakladatelství SOBOTÁLES, U Slavie 4, 100 00 Praha 10</a:t>
            </a:r>
          </a:p>
          <a:p>
            <a:r>
              <a:rPr lang="cs-CZ" sz="2400" dirty="0" smtClean="0"/>
              <a:t>Rok vydání: 2003</a:t>
            </a:r>
          </a:p>
          <a:p>
            <a:r>
              <a:rPr lang="cs-CZ" sz="2400" dirty="0" smtClean="0"/>
              <a:t>ISBN 80-85920-80-8 </a:t>
            </a:r>
          </a:p>
        </p:txBody>
      </p:sp>
    </p:spTree>
    <p:extLst>
      <p:ext uri="{BB962C8B-B14F-4D97-AF65-F5344CB8AC3E}">
        <p14:creationId xmlns:p14="http://schemas.microsoft.com/office/powerpoint/2010/main" val="2969941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sentationPro_GlowingTechVideo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6FAEC0E0-4ABC-4077-8922-293239654AB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PresentationPro_GlowingTechVideo</Template>
  <TotalTime>285</TotalTime>
  <Words>357</Words>
  <Application>Microsoft Office PowerPoint</Application>
  <PresentationFormat>Předvádění na obrazovce (4:3)</PresentationFormat>
  <Paragraphs>107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PresentationPro_GlowingTechVideo</vt:lpstr>
      <vt:lpstr>STŘEDNÍ ŠKOLA STAVEBNÍ A TECHNICKÁ Ústí nad Labem, Čelakovského 5, příspěvková organizace Páteřní škola Ústeckého kraje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TECHNICKÉ MATERIÁLY</dc:title>
  <dc:creator>Patrick Gurský, Ing.</dc:creator>
  <cp:lastModifiedBy>Karel Filas, Ing.</cp:lastModifiedBy>
  <cp:revision>29</cp:revision>
  <dcterms:created xsi:type="dcterms:W3CDTF">2013-10-22T09:36:31Z</dcterms:created>
  <dcterms:modified xsi:type="dcterms:W3CDTF">2013-12-16T22:07:40Z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TC018813529991</vt:lpwstr>
  </property>
</Properties>
</file>