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4"/>
  </p:notesMasterIdLst>
  <p:sldIdLst>
    <p:sldId id="266" r:id="rId3"/>
    <p:sldId id="256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30" d="100"/>
          <a:sy n="130" d="100"/>
        </p:scale>
        <p:origin x="-1074" y="-36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296153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Technologické vlastnosti technických materiálů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Tvárnost, slévatelnost, svařitelnost,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obrobitelnost, technologické vlastnosti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239143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VY_32_INOVACE_09_166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2409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32851" y="1628800"/>
            <a:ext cx="4704558" cy="64633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/>
              <a:t>Technologické vlastnosti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6221" y="2348880"/>
            <a:ext cx="69876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určují další způsob opracování materiálů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4005064"/>
            <a:ext cx="101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3366" y="2924944"/>
            <a:ext cx="81785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Význam mají hlavně ve výrobě, </a:t>
            </a:r>
            <a:r>
              <a:rPr lang="cs-CZ" sz="2400" dirty="0" smtClean="0"/>
              <a:t>v povrchové </a:t>
            </a:r>
            <a:r>
              <a:rPr lang="cs-CZ" sz="2400" dirty="0"/>
              <a:t>úpravě výrobků atd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319999" y="3501008"/>
            <a:ext cx="589815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Druhy technologických </a:t>
            </a:r>
            <a:r>
              <a:rPr lang="cs-CZ" sz="3200" b="1" dirty="0" smtClean="0"/>
              <a:t>vlastností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4776" y="4077072"/>
            <a:ext cx="4978671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a) Tvárnost</a:t>
            </a:r>
            <a:endParaRPr lang="cs-CZ" sz="3200" dirty="0"/>
          </a:p>
          <a:p>
            <a:r>
              <a:rPr lang="cs-CZ" sz="3200" dirty="0" smtClean="0"/>
              <a:t>b) Slévatelnost</a:t>
            </a:r>
            <a:endParaRPr lang="cs-CZ" sz="3200" dirty="0"/>
          </a:p>
          <a:p>
            <a:r>
              <a:rPr lang="cs-CZ" sz="3200" dirty="0" smtClean="0"/>
              <a:t>c) Svařitelnost</a:t>
            </a:r>
            <a:endParaRPr lang="cs-CZ" sz="3200" dirty="0"/>
          </a:p>
          <a:p>
            <a:r>
              <a:rPr lang="cs-CZ" sz="3200" dirty="0" smtClean="0"/>
              <a:t>d) Obrobitelnost</a:t>
            </a:r>
            <a:endParaRPr lang="cs-CZ" sz="3200" dirty="0"/>
          </a:p>
          <a:p>
            <a:r>
              <a:rPr lang="cs-CZ" sz="3200" dirty="0" smtClean="0"/>
              <a:t>e) Odolnost </a:t>
            </a:r>
            <a:r>
              <a:rPr lang="cs-CZ" sz="3200" dirty="0"/>
              <a:t>proti </a:t>
            </a:r>
            <a:r>
              <a:rPr lang="cs-CZ" sz="3200" dirty="0" smtClean="0"/>
              <a:t>opotřebení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69181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700807"/>
            <a:ext cx="231435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a) Tvárnost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492896"/>
            <a:ext cx="86122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je schopnost materiálu měnit svůj tvar působením </a:t>
            </a:r>
            <a:endParaRPr lang="cs-CZ" sz="3200" dirty="0" smtClean="0"/>
          </a:p>
          <a:p>
            <a:r>
              <a:rPr lang="cs-CZ" sz="3200" dirty="0" smtClean="0"/>
              <a:t>mechanických </a:t>
            </a:r>
            <a:r>
              <a:rPr lang="cs-CZ" sz="3200" dirty="0"/>
              <a:t>sil (tlak, tah..), </a:t>
            </a:r>
            <a:endParaRPr lang="cs-CZ" sz="3200" dirty="0" smtClean="0"/>
          </a:p>
          <a:p>
            <a:r>
              <a:rPr lang="cs-CZ" sz="3200" dirty="0" smtClean="0"/>
              <a:t>aniž </a:t>
            </a:r>
            <a:r>
              <a:rPr lang="cs-CZ" sz="3200" dirty="0"/>
              <a:t>by se narušila celistvost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8874" y="4208020"/>
            <a:ext cx="31642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Tvárné materiály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8874" y="4792795"/>
            <a:ext cx="8273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Většina kovů, zejména ocel, hliník, měď </a:t>
            </a:r>
            <a:r>
              <a:rPr lang="cs-CZ" sz="3200" dirty="0" smtClean="0"/>
              <a:t>a </a:t>
            </a:r>
            <a:r>
              <a:rPr lang="cs-CZ" sz="3200" dirty="0"/>
              <a:t>mosaz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32043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95536" y="1628800"/>
            <a:ext cx="3015505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b) Slévatelnost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351782"/>
            <a:ext cx="647331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je schopnost materiálu ohřátím přejít </a:t>
            </a:r>
            <a:endParaRPr lang="cs-CZ" sz="3200" dirty="0" smtClean="0"/>
          </a:p>
          <a:p>
            <a:r>
              <a:rPr lang="cs-CZ" sz="3200" dirty="0" smtClean="0"/>
              <a:t>do </a:t>
            </a:r>
            <a:r>
              <a:rPr lang="cs-CZ" sz="3200" dirty="0"/>
              <a:t>tekutého stavu (</a:t>
            </a:r>
            <a:r>
              <a:rPr lang="cs-CZ" sz="3200" dirty="0" smtClean="0"/>
              <a:t>taveniny).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3501008"/>
            <a:ext cx="84249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Taveninou se vyplňuje forma, do které se nalije.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73559" y="4222829"/>
            <a:ext cx="3668889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b="1" dirty="0"/>
              <a:t>Výsledek = </a:t>
            </a:r>
            <a:r>
              <a:rPr lang="cs-CZ" sz="3600" b="1" dirty="0" smtClean="0"/>
              <a:t>odlitek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148481"/>
            <a:ext cx="3340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Vhodné materiály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5806136"/>
            <a:ext cx="59632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Litina, hliník, bronz, mosaz, ocel </a:t>
            </a:r>
            <a:r>
              <a:rPr lang="cs-CZ" sz="3200" dirty="0" smtClean="0"/>
              <a:t>….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32043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/>
      <p:bldP spid="6" grpId="0" animBg="1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628800"/>
            <a:ext cx="2893421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c) Svařitelnost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425516"/>
            <a:ext cx="575952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je možnost materiály roztavit 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/>
              <a:t>v tekutém stavu je pevně spojit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9184" y="3933056"/>
            <a:ext cx="8056053" cy="107721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/>
              <a:t>Svařováním vzniká pevný </a:t>
            </a:r>
            <a:r>
              <a:rPr lang="cs-CZ" sz="3200" dirty="0" smtClean="0"/>
              <a:t>nerozebíratelný </a:t>
            </a:r>
            <a:r>
              <a:rPr lang="cs-CZ" sz="3200" dirty="0"/>
              <a:t>celek </a:t>
            </a:r>
          </a:p>
          <a:p>
            <a:pPr algn="ctr"/>
            <a:r>
              <a:rPr lang="cs-CZ" sz="3200" b="1" dirty="0"/>
              <a:t>SVAŘENEC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5445223"/>
            <a:ext cx="8647367" cy="64633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/>
              <a:t>Svařovat lze pouze materiály </a:t>
            </a:r>
            <a:r>
              <a:rPr lang="cs-CZ" sz="3600" b="1" dirty="0"/>
              <a:t>stejného druhu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832043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2060848"/>
            <a:ext cx="8686800" cy="720080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dirty="0" smtClean="0"/>
              <a:t>Svařují se kovy (ocel) a plasty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05680" y="3429000"/>
            <a:ext cx="8686800" cy="1296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3600" dirty="0" smtClean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1520" y="3140968"/>
            <a:ext cx="8686800" cy="129614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600" b="1" dirty="0" smtClean="0"/>
              <a:t>Oceli se zaručenou svařitelností obsahují maximálně 0,2% uhlíku.</a:t>
            </a: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51520" y="4797152"/>
            <a:ext cx="8686800" cy="129614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600" b="1" dirty="0" smtClean="0"/>
              <a:t>Plasty vhodné ke svařování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3600" b="1" dirty="0" smtClean="0"/>
              <a:t>PE, PP</a:t>
            </a:r>
          </a:p>
        </p:txBody>
      </p:sp>
    </p:spTree>
    <p:extLst>
      <p:ext uri="{BB962C8B-B14F-4D97-AF65-F5344CB8AC3E}">
        <p14:creationId xmlns:p14="http://schemas.microsoft.com/office/powerpoint/2010/main" val="2832043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1654402"/>
            <a:ext cx="3348545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d) Obrobitelnost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453973"/>
            <a:ext cx="652518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Se zjišťuje u materiálů, </a:t>
            </a:r>
          </a:p>
          <a:p>
            <a:r>
              <a:rPr lang="cs-CZ" sz="3200" dirty="0" smtClean="0"/>
              <a:t>které mají být opracovány obráběním.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3429" y="3717032"/>
            <a:ext cx="683187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Způsoby obrábění: </a:t>
            </a:r>
          </a:p>
          <a:p>
            <a:r>
              <a:rPr lang="cs-CZ" sz="3200" dirty="0" smtClean="0"/>
              <a:t>vrtání, frézování, soustružení, řezání ……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3429" y="5016078"/>
            <a:ext cx="755495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Obrábění tvrdých, křehkých a houževnatých </a:t>
            </a:r>
            <a:endParaRPr lang="cs-CZ" sz="3200" dirty="0" smtClean="0"/>
          </a:p>
          <a:p>
            <a:r>
              <a:rPr lang="cs-CZ" sz="3200" dirty="0" smtClean="0"/>
              <a:t>materiálů </a:t>
            </a:r>
            <a:r>
              <a:rPr lang="cs-CZ" sz="3200" dirty="0"/>
              <a:t>je velmi obtížné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32043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9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05680" y="4221088"/>
            <a:ext cx="8686800" cy="72008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600" dirty="0" smtClean="0"/>
              <a:t>Důsledek opotřebení = zeslabování materiálu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05680" y="5301208"/>
            <a:ext cx="8686800" cy="72008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600" dirty="0" smtClean="0"/>
              <a:t>Opotřebení je nejčastěji způsobeno </a:t>
            </a:r>
            <a:r>
              <a:rPr lang="cs-CZ" sz="3600" b="1" dirty="0" smtClean="0"/>
              <a:t>třením.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6" y="1700808"/>
            <a:ext cx="570220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e) Odolnost </a:t>
            </a:r>
            <a:r>
              <a:rPr lang="cs-CZ" sz="3600" b="1" dirty="0"/>
              <a:t>proti opotřebení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9632" y="2567806"/>
            <a:ext cx="734534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je schopnost materiálů a výrobků odolávat </a:t>
            </a:r>
            <a:endParaRPr lang="cs-CZ" sz="3200" dirty="0" smtClean="0"/>
          </a:p>
          <a:p>
            <a:r>
              <a:rPr lang="cs-CZ" sz="3200" dirty="0" smtClean="0"/>
              <a:t>různým </a:t>
            </a:r>
            <a:r>
              <a:rPr lang="cs-CZ" sz="3200" dirty="0"/>
              <a:t>silám v průběhu jejich používání.</a:t>
            </a:r>
          </a:p>
        </p:txBody>
      </p:sp>
    </p:spTree>
    <p:extLst>
      <p:ext uri="{BB962C8B-B14F-4D97-AF65-F5344CB8AC3E}">
        <p14:creationId xmlns:p14="http://schemas.microsoft.com/office/powerpoint/2010/main" val="2832043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4" grpId="0" animBg="1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852936"/>
            <a:ext cx="8045472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je tvárnost materiálů?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je slévatelnost materiálů?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je svařitelnost materiálů?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materiály se dají svařovat?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je obrobitelnost materiálů?</a:t>
            </a: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Čím je nejčastěji způsobeno opotřebení materiálů!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17302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88482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420888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Ing. Jaroslav Dufka</a:t>
            </a:r>
          </a:p>
          <a:p>
            <a:r>
              <a:rPr lang="cs-CZ" sz="2400" dirty="0" smtClean="0"/>
              <a:t>MATERIÁLY PRO UČEBNÍ OBOR INSTALATÉR</a:t>
            </a:r>
          </a:p>
          <a:p>
            <a:r>
              <a:rPr lang="cs-CZ" sz="2400" dirty="0" smtClean="0"/>
              <a:t>Nakladatelství SOBOTÁLES, U Slavie 4, 100 00 Praha 10</a:t>
            </a:r>
          </a:p>
          <a:p>
            <a:r>
              <a:rPr lang="cs-CZ" sz="2400" dirty="0" smtClean="0"/>
              <a:t>Rok vydání: 2003</a:t>
            </a:r>
          </a:p>
          <a:p>
            <a:r>
              <a:rPr lang="cs-CZ" sz="2400" dirty="0" smtClean="0"/>
              <a:t>ISBN 80-85920-80-8 </a:t>
            </a:r>
          </a:p>
        </p:txBody>
      </p:sp>
    </p:spTree>
    <p:extLst>
      <p:ext uri="{BB962C8B-B14F-4D97-AF65-F5344CB8AC3E}">
        <p14:creationId xmlns:p14="http://schemas.microsoft.com/office/powerpoint/2010/main" val="266753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327</TotalTime>
  <Words>435</Words>
  <Application>Microsoft Office PowerPoint</Application>
  <PresentationFormat>Předvádění na obrazovce (4:3)</PresentationFormat>
  <Paragraphs>117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Patrick Gurský, Ing.</cp:lastModifiedBy>
  <cp:revision>35</cp:revision>
  <dcterms:created xsi:type="dcterms:W3CDTF">2013-10-22T09:36:31Z</dcterms:created>
  <dcterms:modified xsi:type="dcterms:W3CDTF">2013-12-16T06:39:52Z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