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4"/>
  </p:notesMasterIdLst>
  <p:sldIdLst>
    <p:sldId id="268" r:id="rId3"/>
    <p:sldId id="256" r:id="rId4"/>
    <p:sldId id="258" r:id="rId5"/>
    <p:sldId id="259" r:id="rId6"/>
    <p:sldId id="260" r:id="rId7"/>
    <p:sldId id="261" r:id="rId8"/>
    <p:sldId id="263" r:id="rId9"/>
    <p:sldId id="264" r:id="rId10"/>
    <p:sldId id="266" r:id="rId11"/>
    <p:sldId id="269" r:id="rId12"/>
    <p:sldId id="270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30" d="100"/>
          <a:sy n="130" d="100"/>
        </p:scale>
        <p:origin x="-978" y="306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696513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Chemické vlastnosti technických materiálů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Koroze, podstata koroze, druhy koroze, zamezení koroze, ochrana před korozí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516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VY_32_INOVACE_09_167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773414" y="1052736"/>
            <a:ext cx="5597173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Chemické vlastnosti technických materiálů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71377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2185" y="2276872"/>
            <a:ext cx="8686800" cy="13321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900" b="1" dirty="0" smtClean="0"/>
              <a:t>Koroze</a:t>
            </a:r>
            <a:r>
              <a:rPr lang="cs-CZ" sz="3600" dirty="0" smtClean="0"/>
              <a:t> = narušování materiálu vzájemným působením materiálu a okolního prostředí.</a:t>
            </a: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3501008"/>
            <a:ext cx="8686800" cy="72008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Při korozi dochází k úbytku materiálu.</a:t>
            </a: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51520" y="4221088"/>
            <a:ext cx="8686800" cy="122413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Rychlost koroze se urychlí působením mechanického a tepelného namáhání.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5445224"/>
            <a:ext cx="8686800" cy="122413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Materiál křehne, praská, mění se jeho tvar a rozměry, dochází k celkovému rozpadu.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37230" y="1556792"/>
            <a:ext cx="4408643" cy="707886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chemeClr val="bg1"/>
                </a:solidFill>
              </a:rPr>
              <a:t>Chemické vlastnosti</a:t>
            </a:r>
          </a:p>
        </p:txBody>
      </p:sp>
    </p:spTree>
    <p:extLst>
      <p:ext uri="{BB962C8B-B14F-4D97-AF65-F5344CB8AC3E}">
        <p14:creationId xmlns:p14="http://schemas.microsoft.com/office/powerpoint/2010/main" val="426918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 animBg="1"/>
      <p:bldP spid="8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51520" y="3645024"/>
            <a:ext cx="8686800" cy="129614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Při výrobě (železa) dochází k uvolňování kyslíku a dalších prvků.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251520" y="5157192"/>
            <a:ext cx="8686800" cy="129614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dirty="0" smtClean="0"/>
              <a:t>Při kontaktu železa</a:t>
            </a:r>
            <a:r>
              <a:rPr lang="cs-CZ" sz="3600" dirty="0"/>
              <a:t> </a:t>
            </a:r>
            <a:r>
              <a:rPr lang="cs-CZ" sz="3600" dirty="0" smtClean="0"/>
              <a:t>se vzdušným kyslíkem má železo snahu se vrátit do původního stavu.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556792"/>
            <a:ext cx="3230115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600" b="1" dirty="0"/>
              <a:t>Podstata </a:t>
            </a:r>
            <a:r>
              <a:rPr lang="cs-CZ" sz="3600" b="1" dirty="0" smtClean="0"/>
              <a:t>koroze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276872"/>
            <a:ext cx="79463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Kovy se v přírodě vyskytují v podobě rud, </a:t>
            </a:r>
          </a:p>
          <a:p>
            <a:r>
              <a:rPr lang="cs-CZ" sz="3600" dirty="0"/>
              <a:t>tzn. jako sloučeniny O + H</a:t>
            </a:r>
            <a:r>
              <a:rPr lang="cs-CZ" sz="3600" baseline="-25000" dirty="0"/>
              <a:t>2</a:t>
            </a:r>
            <a:r>
              <a:rPr lang="cs-CZ" sz="3600" dirty="0"/>
              <a:t>O + S + C + </a:t>
            </a:r>
            <a:r>
              <a:rPr lang="cs-CZ" sz="3600" dirty="0" smtClean="0"/>
              <a:t>P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5352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4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964160"/>
            <a:ext cx="2409825" cy="1905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888" y="2675449"/>
            <a:ext cx="2621384" cy="226571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808" y="4689169"/>
            <a:ext cx="2563192" cy="198019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2966" y="4663620"/>
            <a:ext cx="2485498" cy="18617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1772816"/>
            <a:ext cx="828861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Pokud je přítomna </a:t>
            </a:r>
            <a:r>
              <a:rPr lang="cs-CZ" sz="3200" b="1" dirty="0"/>
              <a:t>voda</a:t>
            </a:r>
            <a:r>
              <a:rPr lang="cs-CZ" sz="3200" dirty="0"/>
              <a:t> (např. vlhkost vzduchu), </a:t>
            </a:r>
            <a:endParaRPr lang="cs-CZ" sz="3200" dirty="0" smtClean="0"/>
          </a:p>
          <a:p>
            <a:r>
              <a:rPr lang="cs-CZ" sz="3200" b="1" dirty="0" smtClean="0"/>
              <a:t>dochází </a:t>
            </a:r>
            <a:r>
              <a:rPr lang="cs-CZ" sz="3200" b="1" dirty="0"/>
              <a:t>ke korozi</a:t>
            </a:r>
            <a:r>
              <a:rPr lang="cs-CZ" sz="32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5352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3068960"/>
            <a:ext cx="8686800" cy="129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b="1" dirty="0" smtClean="0"/>
              <a:t>Vnější</a:t>
            </a:r>
            <a:r>
              <a:rPr lang="cs-CZ" sz="3600" dirty="0" smtClean="0"/>
              <a:t> – na povrchu materiálu – vhodným a v časným zásahem lze omezit její působení.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251520" y="4653136"/>
            <a:ext cx="8686800" cy="129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3600" b="1" dirty="0" smtClean="0"/>
              <a:t>Vnitřní</a:t>
            </a:r>
            <a:r>
              <a:rPr lang="cs-CZ" sz="3600" dirty="0" smtClean="0"/>
              <a:t> – není vidět – je uvnitř materiálu – proto je také nebezpečnější.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2062589"/>
            <a:ext cx="5808065" cy="646331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/>
              <a:t>Druhy koroze podle </a:t>
            </a:r>
            <a:r>
              <a:rPr lang="cs-CZ" sz="3600" b="1" dirty="0" smtClean="0"/>
              <a:t>umístění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763632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2462" y="2636912"/>
            <a:ext cx="4653954" cy="1512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9183" y="4725144"/>
            <a:ext cx="4768059" cy="158417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2307" y="1700808"/>
            <a:ext cx="5023106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/>
              <a:t>Druhy koroze podle </a:t>
            </a:r>
            <a:r>
              <a:rPr lang="cs-CZ" sz="3200" b="1" dirty="0" smtClean="0"/>
              <a:t>vzhledu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3592" y="3100608"/>
            <a:ext cx="23208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Rovnoměrná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29341" y="5236243"/>
            <a:ext cx="1529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Skvrnitá</a:t>
            </a:r>
          </a:p>
        </p:txBody>
      </p:sp>
    </p:spTree>
    <p:extLst>
      <p:ext uri="{BB962C8B-B14F-4D97-AF65-F5344CB8AC3E}">
        <p14:creationId xmlns:p14="http://schemas.microsoft.com/office/powerpoint/2010/main" val="263219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0976" y="2060848"/>
            <a:ext cx="4939730" cy="142492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0976" y="3573016"/>
            <a:ext cx="4877059" cy="136815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49988" y="2480921"/>
            <a:ext cx="15127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Důlková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90351" y="3856692"/>
            <a:ext cx="14319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Bodová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981792"/>
            <a:ext cx="4664904" cy="1633501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51520" y="5506154"/>
            <a:ext cx="26765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Mezikrystalová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78335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1556792"/>
            <a:ext cx="5049203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600" b="1" dirty="0"/>
              <a:t>Způsoby zamezení </a:t>
            </a:r>
            <a:r>
              <a:rPr lang="cs-CZ" sz="3600" b="1" dirty="0" smtClean="0"/>
              <a:t>koroze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276872"/>
            <a:ext cx="52030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Volba vhodného materiálu (plasty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780928"/>
            <a:ext cx="73722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Správný tvar konstrukce (bez ostrých rohů apod.)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3284984"/>
            <a:ext cx="71332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Snížení agresivity prostředí (antikorozní </a:t>
            </a:r>
            <a:r>
              <a:rPr lang="cs-CZ" sz="2800" dirty="0" smtClean="0"/>
              <a:t>přísady)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3933056"/>
            <a:ext cx="5684633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3600" b="1" dirty="0"/>
              <a:t>Způsoby ochrany před </a:t>
            </a:r>
            <a:r>
              <a:rPr lang="cs-CZ" sz="3600" b="1" dirty="0" smtClean="0"/>
              <a:t>korozí</a:t>
            </a:r>
            <a:endParaRPr lang="cs-CZ" sz="3600" b="1" dirty="0"/>
          </a:p>
        </p:txBody>
      </p:sp>
      <p:sp>
        <p:nvSpPr>
          <p:cNvPr id="10" name="Obdélník 9"/>
          <p:cNvSpPr/>
          <p:nvPr/>
        </p:nvSpPr>
        <p:spPr>
          <a:xfrm>
            <a:off x="395536" y="4653136"/>
            <a:ext cx="41094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Nanášení nátěrových hmot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5157192"/>
            <a:ext cx="5974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Ochranné povlaky (metalizování, plasty</a:t>
            </a:r>
            <a:r>
              <a:rPr lang="cs-CZ" sz="2800" dirty="0" smtClean="0"/>
              <a:t>)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778" y="5661248"/>
            <a:ext cx="1793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Smaltování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778" y="6184468"/>
            <a:ext cx="43116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Galvanické úpravy (</a:t>
            </a:r>
            <a:r>
              <a:rPr lang="cs-CZ" sz="2800" dirty="0" err="1"/>
              <a:t>pozink</a:t>
            </a:r>
            <a:r>
              <a:rPr lang="cs-CZ" sz="2800" dirty="0" smtClean="0"/>
              <a:t>…)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19463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8" grpId="0"/>
      <p:bldP spid="9" grpId="0" animBg="1"/>
      <p:bldP spid="10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851189"/>
            <a:ext cx="6617645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koroze?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 čemu dochází při korozi materiálů?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Jaká je podstata koroze železa?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Jaký je rozdíl mezi vnější a vnitřní korozi?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lze zamezit korozi materiálů?</a:t>
            </a:r>
            <a:endParaRPr lang="cs-CZ" sz="2800" dirty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lze materiál chránit před korozí?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428563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Ing. Jaroslav Dufka</a:t>
            </a:r>
          </a:p>
          <a:p>
            <a:r>
              <a:rPr lang="cs-CZ" sz="2400" dirty="0" smtClean="0"/>
              <a:t>MATERIÁLY PRO UČEBNÍ OBOR INSTALATÉR</a:t>
            </a:r>
          </a:p>
          <a:p>
            <a:r>
              <a:rPr lang="cs-CZ" sz="2400" dirty="0" smtClean="0"/>
              <a:t>Nakladatelství SOBOTÁLES, U Slavie 4, 100 00 Praha 10</a:t>
            </a:r>
          </a:p>
          <a:p>
            <a:r>
              <a:rPr lang="cs-CZ" sz="2400" dirty="0" smtClean="0"/>
              <a:t>Rok vydání: 2003</a:t>
            </a:r>
          </a:p>
          <a:p>
            <a:r>
              <a:rPr lang="cs-CZ" sz="2400" dirty="0" smtClean="0"/>
              <a:t>ISBN 80-85920-80-8 </a:t>
            </a:r>
          </a:p>
          <a:p>
            <a:endParaRPr lang="cs-CZ" sz="2400" dirty="0" smtClean="0"/>
          </a:p>
          <a:p>
            <a:r>
              <a:rPr lang="cs-CZ" sz="2400" dirty="0" smtClean="0"/>
              <a:t>Obrázky</a:t>
            </a:r>
            <a:endParaRPr lang="cs-CZ" sz="2400" dirty="0"/>
          </a:p>
          <a:p>
            <a:r>
              <a:rPr lang="cs-CZ" sz="2400" dirty="0"/>
              <a:t>http://</a:t>
            </a:r>
            <a:r>
              <a:rPr lang="cs-CZ" sz="2400" dirty="0" smtClean="0"/>
              <a:t>www.vscht.cz/met/stranky/vyuka/labcv/korozni_inzenyrstvi_se/koroze/d_bodova.htm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www.vakutex.cz/defektoskopie.htm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16640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403</TotalTime>
  <Words>420</Words>
  <Application>Microsoft Office PowerPoint</Application>
  <PresentationFormat>Předvádění na obrazovce (4:3)</PresentationFormat>
  <Paragraphs>108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42</cp:revision>
  <dcterms:created xsi:type="dcterms:W3CDTF">2013-10-22T09:36:31Z</dcterms:created>
  <dcterms:modified xsi:type="dcterms:W3CDTF">2013-12-16T22:10:43Z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